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6"/>
  </p:notesMasterIdLst>
  <p:sldIdLst>
    <p:sldId id="344" r:id="rId4"/>
    <p:sldId id="348" r:id="rId5"/>
    <p:sldId id="347" r:id="rId6"/>
    <p:sldId id="259" r:id="rId7"/>
    <p:sldId id="260" r:id="rId8"/>
    <p:sldId id="307" r:id="rId9"/>
    <p:sldId id="298" r:id="rId10"/>
    <p:sldId id="322" r:id="rId11"/>
    <p:sldId id="310" r:id="rId12"/>
    <p:sldId id="312" r:id="rId13"/>
    <p:sldId id="349" r:id="rId14"/>
    <p:sldId id="321" r:id="rId15"/>
    <p:sldId id="350" r:id="rId16"/>
    <p:sldId id="351" r:id="rId17"/>
    <p:sldId id="352" r:id="rId18"/>
    <p:sldId id="353" r:id="rId19"/>
    <p:sldId id="354" r:id="rId20"/>
    <p:sldId id="355" r:id="rId21"/>
    <p:sldId id="319" r:id="rId22"/>
    <p:sldId id="330" r:id="rId23"/>
    <p:sldId id="356" r:id="rId24"/>
    <p:sldId id="34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107" d="100"/>
          <a:sy n="107" d="100"/>
        </p:scale>
        <p:origin x="-102" y="-21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2" name="Picture Placeholder 21">
            <a:extLst>
              <a:ext uri="{FF2B5EF4-FFF2-40B4-BE49-F238E27FC236}">
                <a16:creationId xmlns="" xmlns:a16="http://schemas.microsoft.com/office/drawing/2014/main" id="{FB08BDAF-A042-4560-BBD8-F1CA5D9DB155}"/>
              </a:ext>
            </a:extLst>
          </p:cNvPr>
          <p:cNvSpPr>
            <a:spLocks noGrp="1"/>
          </p:cNvSpPr>
          <p:nvPr>
            <p:ph type="pic" sz="quarter" idx="17" hasCustomPrompt="1"/>
          </p:nvPr>
        </p:nvSpPr>
        <p:spPr>
          <a:xfrm>
            <a:off x="7690341" y="2999128"/>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0" name="Picture Placeholder 19">
            <a:extLst>
              <a:ext uri="{FF2B5EF4-FFF2-40B4-BE49-F238E27FC236}">
                <a16:creationId xmlns="" xmlns:a16="http://schemas.microsoft.com/office/drawing/2014/main" id="{E375B096-EBDB-4C71-BACA-9F780BF70233}"/>
              </a:ext>
            </a:extLst>
          </p:cNvPr>
          <p:cNvSpPr>
            <a:spLocks noGrp="1"/>
          </p:cNvSpPr>
          <p:nvPr>
            <p:ph type="pic" sz="quarter" idx="18" hasCustomPrompt="1"/>
          </p:nvPr>
        </p:nvSpPr>
        <p:spPr>
          <a:xfrm>
            <a:off x="4674653" y="3623107"/>
            <a:ext cx="2785716" cy="2770089"/>
          </a:xfrm>
          <a:custGeom>
            <a:avLst/>
            <a:gdLst>
              <a:gd name="connsiteX0" fmla="*/ 1137861 w 2785716"/>
              <a:gd name="connsiteY0" fmla="*/ 0 h 2770089"/>
              <a:gd name="connsiteX1" fmla="*/ 2785716 w 2785716"/>
              <a:gd name="connsiteY1" fmla="*/ 1140221 h 2770089"/>
              <a:gd name="connsiteX2" fmla="*/ 1657942 w 2785716"/>
              <a:gd name="connsiteY2" fmla="*/ 2770089 h 2770089"/>
              <a:gd name="connsiteX3" fmla="*/ 1626789 w 2785716"/>
              <a:gd name="connsiteY3" fmla="*/ 2770089 h 2770089"/>
              <a:gd name="connsiteX4" fmla="*/ 0 w 2785716"/>
              <a:gd name="connsiteY4" fmla="*/ 1644444 h 277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716" h="2770089">
                <a:moveTo>
                  <a:pt x="1137861" y="0"/>
                </a:moveTo>
                <a:lnTo>
                  <a:pt x="2785716" y="1140221"/>
                </a:lnTo>
                <a:lnTo>
                  <a:pt x="1657942" y="2770089"/>
                </a:lnTo>
                <a:lnTo>
                  <a:pt x="1626789" y="2770089"/>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Picture Placeholder 18">
            <a:extLst>
              <a:ext uri="{FF2B5EF4-FFF2-40B4-BE49-F238E27FC236}">
                <a16:creationId xmlns="" xmlns:a16="http://schemas.microsoft.com/office/drawing/2014/main" id="{31F3A08B-34AD-476C-9953-B19BAF7F628C}"/>
              </a:ext>
            </a:extLst>
          </p:cNvPr>
          <p:cNvSpPr>
            <a:spLocks noGrp="1"/>
          </p:cNvSpPr>
          <p:nvPr>
            <p:ph type="pic" sz="quarter" idx="19" hasCustomPrompt="1"/>
          </p:nvPr>
        </p:nvSpPr>
        <p:spPr>
          <a:xfrm>
            <a:off x="8893127" y="1209715"/>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8" name="Picture Placeholder 17">
            <a:extLst>
              <a:ext uri="{FF2B5EF4-FFF2-40B4-BE49-F238E27FC236}">
                <a16:creationId xmlns="" xmlns:a16="http://schemas.microsoft.com/office/drawing/2014/main" id="{164DE5B1-7A92-485E-BF4B-DC34DB0ECFFE}"/>
              </a:ext>
            </a:extLst>
          </p:cNvPr>
          <p:cNvSpPr>
            <a:spLocks noGrp="1"/>
          </p:cNvSpPr>
          <p:nvPr>
            <p:ph type="pic" sz="quarter" idx="20" hasCustomPrompt="1"/>
          </p:nvPr>
        </p:nvSpPr>
        <p:spPr>
          <a:xfrm>
            <a:off x="5877439" y="1833693"/>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 name="Freeform: Shape 5">
            <a:extLst>
              <a:ext uri="{FF2B5EF4-FFF2-40B4-BE49-F238E27FC236}">
                <a16:creationId xmlns="" xmlns:a16="http://schemas.microsoft.com/office/drawing/2014/main" id="{D6D283E2-312F-41C5-9422-DB6C85B4455D}"/>
              </a:ext>
            </a:extLst>
          </p:cNvPr>
          <p:cNvSpPr/>
          <p:nvPr userDrawn="1"/>
        </p:nvSpPr>
        <p:spPr>
          <a:xfrm flipH="1">
            <a:off x="9483952" y="2398143"/>
            <a:ext cx="2708047" cy="3413083"/>
          </a:xfrm>
          <a:custGeom>
            <a:avLst/>
            <a:gdLst>
              <a:gd name="connsiteX0" fmla="*/ 0 w 2708047"/>
              <a:gd name="connsiteY0" fmla="*/ 0 h 3335839"/>
              <a:gd name="connsiteX1" fmla="*/ 347734 w 2708047"/>
              <a:gd name="connsiteY1" fmla="*/ 0 h 3335839"/>
              <a:gd name="connsiteX2" fmla="*/ 2708047 w 2708047"/>
              <a:gd name="connsiteY2" fmla="*/ 3335839 h 3335839"/>
              <a:gd name="connsiteX3" fmla="*/ 0 w 2708047"/>
              <a:gd name="connsiteY3" fmla="*/ 3335839 h 3335839"/>
            </a:gdLst>
            <a:ahLst/>
            <a:cxnLst>
              <a:cxn ang="0">
                <a:pos x="connsiteX0" y="connsiteY0"/>
              </a:cxn>
              <a:cxn ang="0">
                <a:pos x="connsiteX1" y="connsiteY1"/>
              </a:cxn>
              <a:cxn ang="0">
                <a:pos x="connsiteX2" y="connsiteY2"/>
              </a:cxn>
              <a:cxn ang="0">
                <a:pos x="connsiteX3" y="connsiteY3"/>
              </a:cxn>
            </a:cxnLst>
            <a:rect l="l" t="t" r="r" b="b"/>
            <a:pathLst>
              <a:path w="2708047" h="3335839">
                <a:moveTo>
                  <a:pt x="0" y="0"/>
                </a:moveTo>
                <a:lnTo>
                  <a:pt x="347734" y="0"/>
                </a:lnTo>
                <a:lnTo>
                  <a:pt x="2708047" y="3335839"/>
                </a:lnTo>
                <a:lnTo>
                  <a:pt x="0" y="333583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B1AAC7CE-37C6-4882-8A2F-D617C7403A00}"/>
              </a:ext>
            </a:extLst>
          </p:cNvPr>
          <p:cNvSpPr/>
          <p:nvPr userDrawn="1"/>
        </p:nvSpPr>
        <p:spPr>
          <a:xfrm flipH="1">
            <a:off x="0" y="1819635"/>
            <a:ext cx="6869544" cy="3399346"/>
          </a:xfrm>
          <a:custGeom>
            <a:avLst/>
            <a:gdLst>
              <a:gd name="connsiteX0" fmla="*/ 6869544 w 6869544"/>
              <a:gd name="connsiteY0" fmla="*/ 0 h 3399346"/>
              <a:gd name="connsiteX1" fmla="*/ 0 w 6869544"/>
              <a:gd name="connsiteY1" fmla="*/ 0 h 3399346"/>
              <a:gd name="connsiteX2" fmla="*/ 2360312 w 6869544"/>
              <a:gd name="connsiteY2" fmla="*/ 3399346 h 3399346"/>
              <a:gd name="connsiteX3" fmla="*/ 6869544 w 6869544"/>
              <a:gd name="connsiteY3" fmla="*/ 3399346 h 3399346"/>
            </a:gdLst>
            <a:ahLst/>
            <a:cxnLst>
              <a:cxn ang="0">
                <a:pos x="connsiteX0" y="connsiteY0"/>
              </a:cxn>
              <a:cxn ang="0">
                <a:pos x="connsiteX1" y="connsiteY1"/>
              </a:cxn>
              <a:cxn ang="0">
                <a:pos x="connsiteX2" y="connsiteY2"/>
              </a:cxn>
              <a:cxn ang="0">
                <a:pos x="connsiteX3" y="connsiteY3"/>
              </a:cxn>
            </a:cxnLst>
            <a:rect l="l" t="t" r="r" b="b"/>
            <a:pathLst>
              <a:path w="6869544" h="3399346">
                <a:moveTo>
                  <a:pt x="6869544" y="0"/>
                </a:moveTo>
                <a:lnTo>
                  <a:pt x="0" y="0"/>
                </a:lnTo>
                <a:lnTo>
                  <a:pt x="2360312" y="3399346"/>
                </a:lnTo>
                <a:lnTo>
                  <a:pt x="6869544" y="339934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ABD26266-8DF8-4F9E-8108-90547D7F6DB4}"/>
              </a:ext>
            </a:extLst>
          </p:cNvPr>
          <p:cNvGrpSpPr/>
          <p:nvPr userDrawn="1"/>
        </p:nvGrpSpPr>
        <p:grpSpPr>
          <a:xfrm>
            <a:off x="9613650" y="2003247"/>
            <a:ext cx="2578350" cy="4052320"/>
            <a:chOff x="9508727" y="2147107"/>
            <a:chExt cx="2683273" cy="4217224"/>
          </a:xfrm>
        </p:grpSpPr>
        <p:sp>
          <p:nvSpPr>
            <p:cNvPr id="11" name="Freeform: Shape 10">
              <a:extLst>
                <a:ext uri="{FF2B5EF4-FFF2-40B4-BE49-F238E27FC236}">
                  <a16:creationId xmlns="" xmlns:a16="http://schemas.microsoft.com/office/drawing/2014/main" id="{27F633FE-376E-404F-91E4-885447763090}"/>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 xmlns:a16="http://schemas.microsoft.com/office/drawing/2014/main" id="{400AA72A-9E73-4E92-9A24-FC8789F6DFA4}"/>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13" name="Freeform: Shape 12">
              <a:extLst>
                <a:ext uri="{FF2B5EF4-FFF2-40B4-BE49-F238E27FC236}">
                  <a16:creationId xmlns="" xmlns:a16="http://schemas.microsoft.com/office/drawing/2014/main" id="{46BD5C51-A833-433E-BB70-71DFE09A603C}"/>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14" name="Freeform: Shape 13">
              <a:extLst>
                <a:ext uri="{FF2B5EF4-FFF2-40B4-BE49-F238E27FC236}">
                  <a16:creationId xmlns="" xmlns:a16="http://schemas.microsoft.com/office/drawing/2014/main" id="{F38E9B8E-66AA-4D07-8C4F-4CA5F0182522}"/>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15" name="Freeform: Shape 14">
              <a:extLst>
                <a:ext uri="{FF2B5EF4-FFF2-40B4-BE49-F238E27FC236}">
                  <a16:creationId xmlns="" xmlns:a16="http://schemas.microsoft.com/office/drawing/2014/main" id="{3BC8E66A-1394-4D3C-B2E0-334A1F599DA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 xmlns:a16="http://schemas.microsoft.com/office/drawing/2014/main" id="{BD4802E1-A5FC-45E8-8180-8E940D832B5F}"/>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92825B71-4111-4DEB-8EF4-3C86689A682C}"/>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8" name="Rectangle 17">
            <a:extLst>
              <a:ext uri="{FF2B5EF4-FFF2-40B4-BE49-F238E27FC236}">
                <a16:creationId xmlns="" xmlns:a16="http://schemas.microsoft.com/office/drawing/2014/main" id="{23A80384-9207-4A80-9B70-A1F7CDE8F6C3}"/>
              </a:ext>
            </a:extLst>
          </p:cNvPr>
          <p:cNvSpPr/>
          <p:nvPr userDrawn="1"/>
        </p:nvSpPr>
        <p:spPr>
          <a:xfrm>
            <a:off x="0" y="2"/>
            <a:ext cx="12192000" cy="18804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9" name="Oval 18">
            <a:extLst>
              <a:ext uri="{FF2B5EF4-FFF2-40B4-BE49-F238E27FC236}">
                <a16:creationId xmlns="" xmlns:a16="http://schemas.microsoft.com/office/drawing/2014/main" id="{4C416A75-B8CF-4929-BC37-2BBFEDC80AA1}"/>
              </a:ext>
            </a:extLst>
          </p:cNvPr>
          <p:cNvSpPr/>
          <p:nvPr userDrawn="1"/>
        </p:nvSpPr>
        <p:spPr>
          <a:xfrm>
            <a:off x="5466000" y="1233032"/>
            <a:ext cx="1260000" cy="12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Oval 9">
            <a:extLst>
              <a:ext uri="{FF2B5EF4-FFF2-40B4-BE49-F238E27FC236}">
                <a16:creationId xmlns="" xmlns:a16="http://schemas.microsoft.com/office/drawing/2014/main" id="{01AED590-6033-41B9-B612-A655FC2D2471}"/>
              </a:ext>
            </a:extLst>
          </p:cNvPr>
          <p:cNvSpPr/>
          <p:nvPr userDrawn="1"/>
        </p:nvSpPr>
        <p:spPr>
          <a:xfrm>
            <a:off x="6714751" y="3743880"/>
            <a:ext cx="2520000" cy="25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Picture Placeholder 2">
            <a:extLst>
              <a:ext uri="{FF2B5EF4-FFF2-40B4-BE49-F238E27FC236}">
                <a16:creationId xmlns="" xmlns:a16="http://schemas.microsoft.com/office/drawing/2014/main" id="{4BA74944-B383-469B-9810-16FAA4736103}"/>
              </a:ext>
            </a:extLst>
          </p:cNvPr>
          <p:cNvSpPr>
            <a:spLocks noGrp="1"/>
          </p:cNvSpPr>
          <p:nvPr>
            <p:ph type="pic" idx="10" hasCustomPrompt="1"/>
          </p:nvPr>
        </p:nvSpPr>
        <p:spPr>
          <a:xfrm>
            <a:off x="9745813" y="2221239"/>
            <a:ext cx="2446188" cy="273681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23" name="Group 20">
            <a:extLst>
              <a:ext uri="{FF2B5EF4-FFF2-40B4-BE49-F238E27FC236}">
                <a16:creationId xmlns="" xmlns:a16="http://schemas.microsoft.com/office/drawing/2014/main" id="{73844864-235F-4E14-9FBA-EB17CB8C013A}"/>
              </a:ext>
            </a:extLst>
          </p:cNvPr>
          <p:cNvGrpSpPr/>
          <p:nvPr userDrawn="1"/>
        </p:nvGrpSpPr>
        <p:grpSpPr>
          <a:xfrm>
            <a:off x="7019112" y="2341950"/>
            <a:ext cx="1890758" cy="3323854"/>
            <a:chOff x="445712" y="1449040"/>
            <a:chExt cx="2113018" cy="3924176"/>
          </a:xfrm>
        </p:grpSpPr>
        <p:sp>
          <p:nvSpPr>
            <p:cNvPr id="24" name="Rounded Rectangle 21">
              <a:extLst>
                <a:ext uri="{FF2B5EF4-FFF2-40B4-BE49-F238E27FC236}">
                  <a16:creationId xmlns="" xmlns:a16="http://schemas.microsoft.com/office/drawing/2014/main" id="{A0C7D66C-8C6F-4B9E-8DC1-072BF2073C6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5" name="Rectangle 22">
              <a:extLst>
                <a:ext uri="{FF2B5EF4-FFF2-40B4-BE49-F238E27FC236}">
                  <a16:creationId xmlns="" xmlns:a16="http://schemas.microsoft.com/office/drawing/2014/main" id="{764ECC13-9256-4F74-B289-1001D8F2747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6" name="Group 23">
              <a:extLst>
                <a:ext uri="{FF2B5EF4-FFF2-40B4-BE49-F238E27FC236}">
                  <a16:creationId xmlns="" xmlns:a16="http://schemas.microsoft.com/office/drawing/2014/main" id="{808E2BAA-465D-4C79-8B44-51C252EE8A0B}"/>
                </a:ext>
              </a:extLst>
            </p:cNvPr>
            <p:cNvGrpSpPr/>
            <p:nvPr userDrawn="1"/>
          </p:nvGrpSpPr>
          <p:grpSpPr>
            <a:xfrm>
              <a:off x="1407705" y="5045834"/>
              <a:ext cx="211967" cy="211967"/>
              <a:chOff x="1549420" y="5712364"/>
              <a:chExt cx="312583" cy="312583"/>
            </a:xfrm>
          </p:grpSpPr>
          <p:sp>
            <p:nvSpPr>
              <p:cNvPr id="27" name="Oval 24">
                <a:extLst>
                  <a:ext uri="{FF2B5EF4-FFF2-40B4-BE49-F238E27FC236}">
                    <a16:creationId xmlns="" xmlns:a16="http://schemas.microsoft.com/office/drawing/2014/main" id="{2402E4F7-C37D-4790-B616-737E2810F7F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ounded Rectangle 25">
                <a:extLst>
                  <a:ext uri="{FF2B5EF4-FFF2-40B4-BE49-F238E27FC236}">
                    <a16:creationId xmlns="" xmlns:a16="http://schemas.microsoft.com/office/drawing/2014/main" id="{76D07C3D-86F4-43C7-B719-BBBFD744E10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9" name="Picture Placeholder 2">
            <a:extLst>
              <a:ext uri="{FF2B5EF4-FFF2-40B4-BE49-F238E27FC236}">
                <a16:creationId xmlns="" xmlns:a16="http://schemas.microsoft.com/office/drawing/2014/main" id="{1B67B68D-FEC5-42A8-B837-0016014A5CE9}"/>
              </a:ext>
            </a:extLst>
          </p:cNvPr>
          <p:cNvSpPr>
            <a:spLocks noGrp="1"/>
          </p:cNvSpPr>
          <p:nvPr>
            <p:ph type="pic" idx="11" hasCustomPrompt="1"/>
          </p:nvPr>
        </p:nvSpPr>
        <p:spPr>
          <a:xfrm>
            <a:off x="7145482" y="2668904"/>
            <a:ext cx="1624041" cy="2663428"/>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0" name="Text Placeholder 9">
            <a:extLst>
              <a:ext uri="{FF2B5EF4-FFF2-40B4-BE49-F238E27FC236}">
                <a16:creationId xmlns="" xmlns:a16="http://schemas.microsoft.com/office/drawing/2014/main" id="{16F402C5-963E-430D-8D32-CCEA9657B818}"/>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solidFill>
          <a:schemeClr val="accent1"/>
        </a:solidFill>
        <a:effectLst/>
      </p:bgPr>
    </p:bg>
    <p:spTree>
      <p:nvGrpSpPr>
        <p:cNvPr id="1" name=""/>
        <p:cNvGrpSpPr/>
        <p:nvPr/>
      </p:nvGrpSpPr>
      <p:grpSpPr>
        <a:xfrm>
          <a:off x="0" y="0"/>
          <a:ext cx="0" cy="0"/>
          <a:chOff x="0" y="0"/>
          <a:chExt cx="0" cy="0"/>
        </a:xfrm>
      </p:grpSpPr>
      <p:sp>
        <p:nvSpPr>
          <p:cNvPr id="2" name="Picture Placeholder 22">
            <a:extLst>
              <a:ext uri="{FF2B5EF4-FFF2-40B4-BE49-F238E27FC236}">
                <a16:creationId xmlns="" xmlns:a16="http://schemas.microsoft.com/office/drawing/2014/main" id="{E58C46AB-72B0-452F-8968-7F13D6C69330}"/>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0AE252F-2F95-498B-9748-639B6E785753}"/>
              </a:ext>
            </a:extLst>
          </p:cNvPr>
          <p:cNvSpPr/>
          <p:nvPr userDrawn="1"/>
        </p:nvSpPr>
        <p:spPr>
          <a:xfrm>
            <a:off x="360608" y="303727"/>
            <a:ext cx="5520743" cy="625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Picture Placeholder 2">
            <a:extLst>
              <a:ext uri="{FF2B5EF4-FFF2-40B4-BE49-F238E27FC236}">
                <a16:creationId xmlns="" xmlns:a16="http://schemas.microsoft.com/office/drawing/2014/main" id="{2000EF3A-BE58-433D-9D14-B9221C51EC72}"/>
              </a:ext>
            </a:extLst>
          </p:cNvPr>
          <p:cNvSpPr>
            <a:spLocks noGrp="1"/>
          </p:cNvSpPr>
          <p:nvPr>
            <p:ph type="pic" idx="16" hasCustomPrompt="1"/>
          </p:nvPr>
        </p:nvSpPr>
        <p:spPr>
          <a:xfrm>
            <a:off x="549499" y="523741"/>
            <a:ext cx="3709115" cy="58555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 xmlns:a16="http://schemas.microsoft.com/office/drawing/2014/main" id="{CA1A6E33-8A0F-4192-83F6-2FB90AE8DE70}"/>
              </a:ext>
            </a:extLst>
          </p:cNvPr>
          <p:cNvSpPr>
            <a:spLocks noGrp="1"/>
          </p:cNvSpPr>
          <p:nvPr>
            <p:ph type="pic" idx="15" hasCustomPrompt="1"/>
          </p:nvPr>
        </p:nvSpPr>
        <p:spPr>
          <a:xfrm>
            <a:off x="3650190"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 xmlns:a16="http://schemas.microsoft.com/office/drawing/2014/main" id="{B7332FD6-4CCE-4EA6-A914-847EA767CDE7}"/>
              </a:ext>
            </a:extLst>
          </p:cNvPr>
          <p:cNvSpPr>
            <a:spLocks noGrp="1"/>
          </p:cNvSpPr>
          <p:nvPr>
            <p:ph type="pic" idx="16" hasCustomPrompt="1"/>
          </p:nvPr>
        </p:nvSpPr>
        <p:spPr>
          <a:xfrm>
            <a:off x="6403397"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 xmlns:a16="http://schemas.microsoft.com/office/drawing/2014/main" id="{5A41DCAB-7A97-4D72-8703-2A5EBB6B4047}"/>
              </a:ext>
            </a:extLst>
          </p:cNvPr>
          <p:cNvSpPr>
            <a:spLocks noGrp="1"/>
          </p:cNvSpPr>
          <p:nvPr>
            <p:ph type="pic" idx="17" hasCustomPrompt="1"/>
          </p:nvPr>
        </p:nvSpPr>
        <p:spPr>
          <a:xfrm>
            <a:off x="915660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 xmlns:a16="http://schemas.microsoft.com/office/drawing/2014/main" id="{DE59F880-57D5-4D69-ADDA-A3030C94684E}"/>
              </a:ext>
            </a:extLst>
          </p:cNvPr>
          <p:cNvSpPr>
            <a:spLocks noGrp="1"/>
          </p:cNvSpPr>
          <p:nvPr>
            <p:ph type="pic" idx="18" hasCustomPrompt="1"/>
          </p:nvPr>
        </p:nvSpPr>
        <p:spPr>
          <a:xfrm>
            <a:off x="89698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343D5AB-FDE8-4863-8B0B-FF0EDBC68861}"/>
              </a:ext>
            </a:extLst>
          </p:cNvPr>
          <p:cNvSpPr/>
          <p:nvPr userDrawn="1"/>
        </p:nvSpPr>
        <p:spPr>
          <a:xfrm>
            <a:off x="3657599" y="1899950"/>
            <a:ext cx="7513502" cy="32903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A0C96F43-3876-47CC-B363-9FBE2E05752F}"/>
              </a:ext>
            </a:extLst>
          </p:cNvPr>
          <p:cNvSpPr/>
          <p:nvPr userDrawn="1"/>
        </p:nvSpPr>
        <p:spPr>
          <a:xfrm rot="20400000">
            <a:off x="1053734" y="2229400"/>
            <a:ext cx="2882538" cy="3413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E4127DCA-3196-491D-86F7-98470FD4534B}"/>
              </a:ext>
            </a:extLst>
          </p:cNvPr>
          <p:cNvSpPr/>
          <p:nvPr userDrawn="1"/>
        </p:nvSpPr>
        <p:spPr>
          <a:xfrm rot="20640000">
            <a:off x="1079861" y="2203273"/>
            <a:ext cx="2882538" cy="3413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C0F3D9F4-8CA6-4676-B29C-CF1677EB90FF}"/>
              </a:ext>
            </a:extLst>
          </p:cNvPr>
          <p:cNvSpPr/>
          <p:nvPr userDrawn="1"/>
        </p:nvSpPr>
        <p:spPr>
          <a:xfrm rot="20971299">
            <a:off x="1114697" y="2133601"/>
            <a:ext cx="2882538" cy="3413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 xmlns:a16="http://schemas.microsoft.com/office/drawing/2014/main" id="{BCD635CC-1412-43AB-9F1C-D19087A8B8A1}"/>
              </a:ext>
            </a:extLst>
          </p:cNvPr>
          <p:cNvSpPr>
            <a:spLocks noGrp="1"/>
          </p:cNvSpPr>
          <p:nvPr>
            <p:ph type="pic" sz="quarter" idx="14" hasCustomPrompt="1"/>
          </p:nvPr>
        </p:nvSpPr>
        <p:spPr>
          <a:xfrm rot="20971299">
            <a:off x="1195968" y="2286619"/>
            <a:ext cx="2598070" cy="23550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 name="Text Placeholder 9">
            <a:extLst>
              <a:ext uri="{FF2B5EF4-FFF2-40B4-BE49-F238E27FC236}">
                <a16:creationId xmlns="" xmlns:a16="http://schemas.microsoft.com/office/drawing/2014/main" id="{A92F2F0B-AB18-4F91-BFCD-5E07920CEC1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salesforce.com/eu/?ir=1"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hubspot.com/products/crm"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go.sellsy.com/fr/"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crm-pour-pme.fr/"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status.salesforce.com/" TargetMode="External"/><Relationship Id="rId2" Type="http://schemas.openxmlformats.org/officeDocument/2006/relationships/hyperlink" Target="https://forum.pragmaticentrepreneurs.com/t/sellsy-est-tombe-sur-la-tete-sellsy-versus-sage-online/6861" TargetMode="External"/><Relationship Id="rId1" Type="http://schemas.openxmlformats.org/officeDocument/2006/relationships/slideLayout" Target="../slideLayouts/slideLayout3.xml"/><Relationship Id="rId4" Type="http://schemas.openxmlformats.org/officeDocument/2006/relationships/hyperlink" Target="https://crm-pour-pme.fr/qualite-et-sla.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s://www.salesforce.com/eu/?ir=1" TargetMode="External"/><Relationship Id="rId3" Type="http://schemas.openxmlformats.org/officeDocument/2006/relationships/hyperlink" Target="https://www.appvizer.fr/magazine/relation-client/customer-relationship-management-crm/qu-est-ce-qu-un-crm" TargetMode="External"/><Relationship Id="rId7" Type="http://schemas.openxmlformats.org/officeDocument/2006/relationships/hyperlink" Target="https://forum.pragmaticentrepreneurs.com/t/sellsy-est-tombe-sur-la-tete-sellsy-versus-sage-online/6861" TargetMode="External"/><Relationship Id="rId12" Type="http://schemas.openxmlformats.org/officeDocument/2006/relationships/hyperlink" Target="https://www.myfeelback.com/fr/blog/bien-choisir-son-crm" TargetMode="External"/><Relationship Id="rId2" Type="http://schemas.openxmlformats.org/officeDocument/2006/relationships/hyperlink" Target="https://logiciel-crm.be/pages/definition-logiciel-crm.html" TargetMode="External"/><Relationship Id="rId1" Type="http://schemas.openxmlformats.org/officeDocument/2006/relationships/slideLayout" Target="../slideLayouts/slideLayout18.xml"/><Relationship Id="rId6" Type="http://schemas.openxmlformats.org/officeDocument/2006/relationships/hyperlink" Target="https://socialcompare.com/fr/comparison/crm-online-with-erp-or-any-part-enterprise-management-or-billing-mailing-erp-1oket90u" TargetMode="External"/><Relationship Id="rId11" Type="http://schemas.openxmlformats.org/officeDocument/2006/relationships/hyperlink" Target="https://crm-pour-pme.fr/" TargetMode="External"/><Relationship Id="rId5" Type="http://schemas.openxmlformats.org/officeDocument/2006/relationships/hyperlink" Target="https://comparatif-meilleur-crm.com/comparatif-meilleur-crm.html" TargetMode="External"/><Relationship Id="rId10" Type="http://schemas.openxmlformats.org/officeDocument/2006/relationships/hyperlink" Target="https://go.sellsy.com/fr/" TargetMode="External"/><Relationship Id="rId4" Type="http://schemas.openxmlformats.org/officeDocument/2006/relationships/hyperlink" Target="https://www.appvizer.fr/recherche?ids=if463" TargetMode="External"/><Relationship Id="rId9" Type="http://schemas.openxmlformats.org/officeDocument/2006/relationships/hyperlink" Target="https://www.hubspot.com/products/cr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03B4C724-0776-4328-8F0A-B72DA1579537}"/>
              </a:ext>
            </a:extLst>
          </p:cNvPr>
          <p:cNvSpPr txBox="1"/>
          <p:nvPr/>
        </p:nvSpPr>
        <p:spPr>
          <a:xfrm>
            <a:off x="4438836" y="5042885"/>
            <a:ext cx="6998023" cy="923330"/>
          </a:xfrm>
          <a:prstGeom prst="rect">
            <a:avLst/>
          </a:prstGeom>
          <a:noFill/>
        </p:spPr>
        <p:txBody>
          <a:bodyPr wrap="square" rtlCol="0" anchor="ctr">
            <a:spAutoFit/>
          </a:bodyPr>
          <a:lstStyle/>
          <a:p>
            <a:pPr algn="r"/>
            <a:r>
              <a:rPr lang="en-US" sz="5400" dirty="0" err="1" smtClean="0">
                <a:latin typeface="+mj-lt"/>
              </a:rPr>
              <a:t>Votre</a:t>
            </a:r>
            <a:r>
              <a:rPr lang="en-US" sz="5400" dirty="0" smtClean="0">
                <a:latin typeface="+mj-lt"/>
              </a:rPr>
              <a:t> nom de </a:t>
            </a:r>
            <a:r>
              <a:rPr lang="en-US" sz="5400" dirty="0" err="1" smtClean="0">
                <a:latin typeface="+mj-lt"/>
              </a:rPr>
              <a:t>société</a:t>
            </a:r>
            <a:endParaRPr lang="ko-KR" altLang="en-US" sz="5400" dirty="0">
              <a:latin typeface="+mj-lt"/>
              <a:cs typeface="Arial" pitchFamily="34" charset="0"/>
            </a:endParaRPr>
          </a:p>
        </p:txBody>
      </p:sp>
      <p:sp>
        <p:nvSpPr>
          <p:cNvPr id="9" name="TextBox 8">
            <a:extLst>
              <a:ext uri="{FF2B5EF4-FFF2-40B4-BE49-F238E27FC236}">
                <a16:creationId xmlns="" xmlns:a16="http://schemas.microsoft.com/office/drawing/2014/main" id="{2B6167FF-AD5E-41E4-8385-3024DC936CF2}"/>
              </a:ext>
            </a:extLst>
          </p:cNvPr>
          <p:cNvSpPr txBox="1"/>
          <p:nvPr/>
        </p:nvSpPr>
        <p:spPr>
          <a:xfrm>
            <a:off x="5695471" y="5966215"/>
            <a:ext cx="5741388" cy="379656"/>
          </a:xfrm>
          <a:prstGeom prst="rect">
            <a:avLst/>
          </a:prstGeom>
          <a:noFill/>
        </p:spPr>
        <p:txBody>
          <a:bodyPr wrap="square" rtlCol="0" anchor="ctr">
            <a:spAutoFit/>
          </a:bodyPr>
          <a:lstStyle/>
          <a:p>
            <a:pPr algn="r"/>
            <a:r>
              <a:rPr lang="en-US" altLang="ko-KR" sz="1867" dirty="0" err="1" smtClean="0">
                <a:cs typeface="Arial" pitchFamily="34" charset="0"/>
              </a:rPr>
              <a:t>Stratégie</a:t>
            </a:r>
            <a:r>
              <a:rPr lang="en-US" altLang="ko-KR" sz="1867" dirty="0" smtClean="0">
                <a:cs typeface="Arial" pitchFamily="34" charset="0"/>
              </a:rPr>
              <a:t> de relation client</a:t>
            </a:r>
            <a:endParaRPr lang="ko-KR" altLang="en-US" sz="1867" dirty="0">
              <a:cs typeface="Arial" pitchFamily="34" charset="0"/>
            </a:endParaRPr>
          </a:p>
        </p:txBody>
      </p:sp>
    </p:spTree>
    <p:extLst>
      <p:ext uri="{BB962C8B-B14F-4D97-AF65-F5344CB8AC3E}">
        <p14:creationId xmlns:p14="http://schemas.microsoft.com/office/powerpoint/2010/main" val="3057340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dirty="0" smtClean="0"/>
              <a:t>ROI </a:t>
            </a:r>
            <a:r>
              <a:rPr lang="en-US" dirty="0" err="1" smtClean="0"/>
              <a:t>attendu</a:t>
            </a:r>
            <a:endParaRPr lang="en-US" dirty="0"/>
          </a:p>
        </p:txBody>
      </p:sp>
      <p:sp>
        <p:nvSpPr>
          <p:cNvPr id="3" name="Bent Arrow 4">
            <a:extLst>
              <a:ext uri="{FF2B5EF4-FFF2-40B4-BE49-F238E27FC236}">
                <a16:creationId xmlns="" xmlns:a16="http://schemas.microsoft.com/office/drawing/2014/main" id="{5187AB41-1534-46C8-B6BB-7AB19AEFD112}"/>
              </a:ext>
            </a:extLst>
          </p:cNvPr>
          <p:cNvSpPr/>
          <p:nvPr/>
        </p:nvSpPr>
        <p:spPr>
          <a:xfrm rot="5400000">
            <a:off x="3637154" y="4031729"/>
            <a:ext cx="626554" cy="1980000"/>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4" name="Bent Arrow 5">
            <a:extLst>
              <a:ext uri="{FF2B5EF4-FFF2-40B4-BE49-F238E27FC236}">
                <a16:creationId xmlns="" xmlns:a16="http://schemas.microsoft.com/office/drawing/2014/main" id="{FCA99C30-9FBF-472E-B450-8D7337C97EDA}"/>
              </a:ext>
            </a:extLst>
          </p:cNvPr>
          <p:cNvSpPr/>
          <p:nvPr/>
        </p:nvSpPr>
        <p:spPr>
          <a:xfrm rot="5400000">
            <a:off x="5231318" y="3708751"/>
            <a:ext cx="626558" cy="1923540"/>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5" name="Bent Arrow 6">
            <a:extLst>
              <a:ext uri="{FF2B5EF4-FFF2-40B4-BE49-F238E27FC236}">
                <a16:creationId xmlns="" xmlns:a16="http://schemas.microsoft.com/office/drawing/2014/main" id="{1426C273-E2B4-44EA-BEFF-9765614AE654}"/>
              </a:ext>
            </a:extLst>
          </p:cNvPr>
          <p:cNvSpPr/>
          <p:nvPr/>
        </p:nvSpPr>
        <p:spPr>
          <a:xfrm rot="5400000">
            <a:off x="6732140" y="3381804"/>
            <a:ext cx="626558" cy="1847338"/>
          </a:xfrm>
          <a:prstGeom prst="ben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6" name="Bent Arrow 7">
            <a:extLst>
              <a:ext uri="{FF2B5EF4-FFF2-40B4-BE49-F238E27FC236}">
                <a16:creationId xmlns="" xmlns:a16="http://schemas.microsoft.com/office/drawing/2014/main" id="{32FED6B9-5058-473E-A65F-1821792C1E30}"/>
              </a:ext>
            </a:extLst>
          </p:cNvPr>
          <p:cNvSpPr/>
          <p:nvPr/>
        </p:nvSpPr>
        <p:spPr>
          <a:xfrm rot="5400000">
            <a:off x="8267512" y="3027562"/>
            <a:ext cx="626558" cy="1824010"/>
          </a:xfrm>
          <a:prstGeom prst="ben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7" name="Bent Arrow 8">
            <a:extLst>
              <a:ext uri="{FF2B5EF4-FFF2-40B4-BE49-F238E27FC236}">
                <a16:creationId xmlns="" xmlns:a16="http://schemas.microsoft.com/office/drawing/2014/main" id="{B8F2EA47-8E3E-479A-B1EC-CA2ACD50C123}"/>
              </a:ext>
            </a:extLst>
          </p:cNvPr>
          <p:cNvSpPr/>
          <p:nvPr/>
        </p:nvSpPr>
        <p:spPr>
          <a:xfrm rot="5400000">
            <a:off x="9796026" y="2688376"/>
            <a:ext cx="626555" cy="1796940"/>
          </a:xfrm>
          <a:prstGeom prst="ben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endParaRPr>
          </a:p>
        </p:txBody>
      </p:sp>
      <p:sp>
        <p:nvSpPr>
          <p:cNvPr id="8" name="Pentagon 9">
            <a:extLst>
              <a:ext uri="{FF2B5EF4-FFF2-40B4-BE49-F238E27FC236}">
                <a16:creationId xmlns="" xmlns:a16="http://schemas.microsoft.com/office/drawing/2014/main" id="{26AB4032-FC98-4FBB-B6AC-CB04BC8E1552}"/>
              </a:ext>
            </a:extLst>
          </p:cNvPr>
          <p:cNvSpPr/>
          <p:nvPr/>
        </p:nvSpPr>
        <p:spPr>
          <a:xfrm>
            <a:off x="9000193" y="1867892"/>
            <a:ext cx="2133027" cy="1368000"/>
          </a:xfrm>
          <a:prstGeom prst="homePlate">
            <a:avLst>
              <a:gd name="adj" fmla="val 30642"/>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 name="Rectangle 8">
            <a:extLst>
              <a:ext uri="{FF2B5EF4-FFF2-40B4-BE49-F238E27FC236}">
                <a16:creationId xmlns="" xmlns:a16="http://schemas.microsoft.com/office/drawing/2014/main" id="{BA25599D-CD7D-4438-BF8E-763181CCD9A1}"/>
              </a:ext>
            </a:extLst>
          </p:cNvPr>
          <p:cNvSpPr/>
          <p:nvPr/>
        </p:nvSpPr>
        <p:spPr>
          <a:xfrm>
            <a:off x="7219600" y="1867892"/>
            <a:ext cx="1980000" cy="1728000"/>
          </a:xfrm>
          <a:prstGeom prst="rect">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0" name="Rectangle 9">
            <a:extLst>
              <a:ext uri="{FF2B5EF4-FFF2-40B4-BE49-F238E27FC236}">
                <a16:creationId xmlns="" xmlns:a16="http://schemas.microsoft.com/office/drawing/2014/main" id="{8EC2092F-258A-4CF3-929C-4B3787227984}"/>
              </a:ext>
            </a:extLst>
          </p:cNvPr>
          <p:cNvSpPr/>
          <p:nvPr/>
        </p:nvSpPr>
        <p:spPr>
          <a:xfrm>
            <a:off x="5680674" y="1867892"/>
            <a:ext cx="1980000" cy="2088000"/>
          </a:xfrm>
          <a:prstGeom prst="rect">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1" name="Rectangle 10">
            <a:extLst>
              <a:ext uri="{FF2B5EF4-FFF2-40B4-BE49-F238E27FC236}">
                <a16:creationId xmlns="" xmlns:a16="http://schemas.microsoft.com/office/drawing/2014/main" id="{50C82225-A624-4BF5-8225-CC8890DBAD52}"/>
              </a:ext>
            </a:extLst>
          </p:cNvPr>
          <p:cNvSpPr/>
          <p:nvPr/>
        </p:nvSpPr>
        <p:spPr>
          <a:xfrm>
            <a:off x="4141750" y="1867892"/>
            <a:ext cx="1980000" cy="2448000"/>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2" name="Rectangle 11">
            <a:extLst>
              <a:ext uri="{FF2B5EF4-FFF2-40B4-BE49-F238E27FC236}">
                <a16:creationId xmlns="" xmlns:a16="http://schemas.microsoft.com/office/drawing/2014/main" id="{8C0D053C-5B85-46F5-91A9-55A45080C1AA}"/>
              </a:ext>
            </a:extLst>
          </p:cNvPr>
          <p:cNvSpPr/>
          <p:nvPr/>
        </p:nvSpPr>
        <p:spPr>
          <a:xfrm>
            <a:off x="2602826" y="1867892"/>
            <a:ext cx="1980000" cy="2808000"/>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grpSp>
        <p:nvGrpSpPr>
          <p:cNvPr id="13" name="Group 12">
            <a:extLst>
              <a:ext uri="{FF2B5EF4-FFF2-40B4-BE49-F238E27FC236}">
                <a16:creationId xmlns="" xmlns:a16="http://schemas.microsoft.com/office/drawing/2014/main" id="{A2DC16B4-D563-4EC0-BDE3-B51F69774138}"/>
              </a:ext>
            </a:extLst>
          </p:cNvPr>
          <p:cNvGrpSpPr/>
          <p:nvPr/>
        </p:nvGrpSpPr>
        <p:grpSpPr>
          <a:xfrm>
            <a:off x="3031162" y="2004511"/>
            <a:ext cx="1461690" cy="2400657"/>
            <a:chOff x="6210996" y="1433695"/>
            <a:chExt cx="1712589" cy="1707886"/>
          </a:xfrm>
        </p:grpSpPr>
        <p:sp>
          <p:nvSpPr>
            <p:cNvPr id="14" name="TextBox 13">
              <a:extLst>
                <a:ext uri="{FF2B5EF4-FFF2-40B4-BE49-F238E27FC236}">
                  <a16:creationId xmlns="" xmlns:a16="http://schemas.microsoft.com/office/drawing/2014/main" id="{2BF45668-A865-4CF8-BD70-387014733F27}"/>
                </a:ext>
              </a:extLst>
            </p:cNvPr>
            <p:cNvSpPr txBox="1"/>
            <p:nvPr/>
          </p:nvSpPr>
          <p:spPr>
            <a:xfrm>
              <a:off x="6211000" y="1433695"/>
              <a:ext cx="1712585" cy="197064"/>
            </a:xfrm>
            <a:prstGeom prst="rect">
              <a:avLst/>
            </a:prstGeom>
            <a:noFill/>
          </p:spPr>
          <p:txBody>
            <a:bodyPr wrap="square" rtlCol="0">
              <a:spAutoFit/>
            </a:bodyPr>
            <a:lstStyle/>
            <a:p>
              <a:pPr algn="r"/>
              <a:r>
                <a:rPr lang="en-US" altLang="ko-KR" sz="1200" b="1" dirty="0" smtClean="0">
                  <a:solidFill>
                    <a:schemeClr val="tx1">
                      <a:lumMod val="65000"/>
                      <a:lumOff val="35000"/>
                    </a:schemeClr>
                  </a:solidFill>
                  <a:cs typeface="Arial" pitchFamily="34" charset="0"/>
                </a:rPr>
                <a:t>Collaboration</a:t>
              </a:r>
              <a:endParaRPr lang="ko-KR" altLang="en-US" sz="1200" b="1" dirty="0">
                <a:solidFill>
                  <a:schemeClr val="tx1">
                    <a:lumMod val="65000"/>
                    <a:lumOff val="35000"/>
                  </a:schemeClr>
                </a:solidFill>
                <a:cs typeface="Arial" pitchFamily="34" charset="0"/>
              </a:endParaRPr>
            </a:p>
          </p:txBody>
        </p:sp>
        <p:sp>
          <p:nvSpPr>
            <p:cNvPr id="15" name="TextBox 14">
              <a:extLst>
                <a:ext uri="{FF2B5EF4-FFF2-40B4-BE49-F238E27FC236}">
                  <a16:creationId xmlns="" xmlns:a16="http://schemas.microsoft.com/office/drawing/2014/main" id="{33B73EC4-34D7-49D2-86FC-C214406BE379}"/>
                </a:ext>
              </a:extLst>
            </p:cNvPr>
            <p:cNvSpPr txBox="1"/>
            <p:nvPr/>
          </p:nvSpPr>
          <p:spPr>
            <a:xfrm>
              <a:off x="6210996" y="1630759"/>
              <a:ext cx="1712585" cy="1510822"/>
            </a:xfrm>
            <a:prstGeom prst="rect">
              <a:avLst/>
            </a:prstGeom>
            <a:noFill/>
          </p:spPr>
          <p:txBody>
            <a:bodyPr wrap="square" rtlCol="0">
              <a:spAutoFit/>
            </a:bodyPr>
            <a:lstStyle/>
            <a:p>
              <a:pPr algn="r"/>
              <a:r>
                <a:rPr lang="fr-BE" altLang="ko-KR" sz="1200" dirty="0" smtClean="0">
                  <a:solidFill>
                    <a:schemeClr val="tx1">
                      <a:lumMod val="65000"/>
                      <a:lumOff val="35000"/>
                    </a:schemeClr>
                  </a:solidFill>
                  <a:cs typeface="Arial" pitchFamily="34" charset="0"/>
                </a:rPr>
                <a:t>Un CRM, c’est l’immersion dans une dimension de travail collaboratif, où le travail de chacun bénéficie à tous. Le partage d’information permet de travailler mieux et plus vite.</a:t>
              </a:r>
              <a:endParaRPr lang="ko-KR" altLang="en-US" sz="1200" dirty="0">
                <a:solidFill>
                  <a:schemeClr val="tx1">
                    <a:lumMod val="75000"/>
                    <a:lumOff val="25000"/>
                  </a:schemeClr>
                </a:solidFill>
                <a:cs typeface="Arial" pitchFamily="34" charset="0"/>
              </a:endParaRPr>
            </a:p>
          </p:txBody>
        </p:sp>
      </p:grpSp>
      <p:grpSp>
        <p:nvGrpSpPr>
          <p:cNvPr id="16" name="Group 15">
            <a:extLst>
              <a:ext uri="{FF2B5EF4-FFF2-40B4-BE49-F238E27FC236}">
                <a16:creationId xmlns="" xmlns:a16="http://schemas.microsoft.com/office/drawing/2014/main" id="{F4D73CC8-960C-4306-BAD0-B24275EEFD94}"/>
              </a:ext>
            </a:extLst>
          </p:cNvPr>
          <p:cNvGrpSpPr/>
          <p:nvPr/>
        </p:nvGrpSpPr>
        <p:grpSpPr>
          <a:xfrm>
            <a:off x="4549730" y="2004512"/>
            <a:ext cx="1455155" cy="2031327"/>
            <a:chOff x="6210996" y="1433695"/>
            <a:chExt cx="1712589" cy="1445131"/>
          </a:xfrm>
        </p:grpSpPr>
        <p:sp>
          <p:nvSpPr>
            <p:cNvPr id="17" name="TextBox 16">
              <a:extLst>
                <a:ext uri="{FF2B5EF4-FFF2-40B4-BE49-F238E27FC236}">
                  <a16:creationId xmlns="" xmlns:a16="http://schemas.microsoft.com/office/drawing/2014/main" id="{D7E9060C-EABC-4855-AED7-69A6F7967015}"/>
                </a:ext>
              </a:extLst>
            </p:cNvPr>
            <p:cNvSpPr txBox="1"/>
            <p:nvPr/>
          </p:nvSpPr>
          <p:spPr>
            <a:xfrm>
              <a:off x="6211000" y="1433695"/>
              <a:ext cx="1712585" cy="197063"/>
            </a:xfrm>
            <a:prstGeom prst="rect">
              <a:avLst/>
            </a:prstGeom>
            <a:noFill/>
          </p:spPr>
          <p:txBody>
            <a:bodyPr wrap="square" rtlCol="0">
              <a:spAutoFit/>
            </a:bodyPr>
            <a:lstStyle/>
            <a:p>
              <a:pPr algn="r"/>
              <a:r>
                <a:rPr lang="en-US" altLang="ko-KR" sz="1200" b="1" dirty="0" smtClean="0">
                  <a:solidFill>
                    <a:schemeClr val="tx1">
                      <a:lumMod val="65000"/>
                      <a:lumOff val="35000"/>
                    </a:schemeClr>
                  </a:solidFill>
                  <a:cs typeface="Arial" pitchFamily="34" charset="0"/>
                </a:rPr>
                <a:t>17%</a:t>
              </a:r>
              <a:endParaRPr lang="ko-KR" altLang="en-US" sz="1200" b="1" dirty="0">
                <a:solidFill>
                  <a:schemeClr val="tx1">
                    <a:lumMod val="65000"/>
                    <a:lumOff val="35000"/>
                  </a:schemeClr>
                </a:solidFill>
                <a:cs typeface="Arial" pitchFamily="34" charset="0"/>
              </a:endParaRPr>
            </a:p>
          </p:txBody>
        </p:sp>
        <p:sp>
          <p:nvSpPr>
            <p:cNvPr id="18" name="TextBox 17">
              <a:extLst>
                <a:ext uri="{FF2B5EF4-FFF2-40B4-BE49-F238E27FC236}">
                  <a16:creationId xmlns="" xmlns:a16="http://schemas.microsoft.com/office/drawing/2014/main" id="{8E68FB0F-DF1B-41C8-9B25-B1DA4B0148B8}"/>
                </a:ext>
              </a:extLst>
            </p:cNvPr>
            <p:cNvSpPr txBox="1"/>
            <p:nvPr/>
          </p:nvSpPr>
          <p:spPr>
            <a:xfrm>
              <a:off x="6210996" y="1630759"/>
              <a:ext cx="1712587" cy="1248067"/>
            </a:xfrm>
            <a:prstGeom prst="rect">
              <a:avLst/>
            </a:prstGeom>
            <a:noFill/>
          </p:spPr>
          <p:txBody>
            <a:bodyPr wrap="square" rtlCol="0">
              <a:spAutoFit/>
            </a:bodyPr>
            <a:lstStyle/>
            <a:p>
              <a:pPr algn="r"/>
              <a:r>
                <a:rPr lang="en-US" altLang="ko-KR" sz="1200" dirty="0" err="1" smtClean="0">
                  <a:solidFill>
                    <a:schemeClr val="tx1">
                      <a:lumMod val="65000"/>
                      <a:lumOff val="35000"/>
                    </a:schemeClr>
                  </a:solidFill>
                  <a:cs typeface="Arial" pitchFamily="34" charset="0"/>
                </a:rPr>
                <a:t>D’augmentation</a:t>
              </a:r>
              <a:r>
                <a:rPr lang="en-US" altLang="ko-KR" sz="1200" dirty="0" smtClean="0">
                  <a:solidFill>
                    <a:schemeClr val="tx1">
                      <a:lumMod val="65000"/>
                      <a:lumOff val="35000"/>
                    </a:schemeClr>
                  </a:solidFill>
                  <a:cs typeface="Arial" pitchFamily="34" charset="0"/>
                </a:rPr>
                <a:t> de la </a:t>
              </a:r>
              <a:r>
                <a:rPr lang="en-US" altLang="ko-KR" sz="1200" dirty="0" err="1" smtClean="0">
                  <a:solidFill>
                    <a:schemeClr val="tx1">
                      <a:lumMod val="65000"/>
                      <a:lumOff val="35000"/>
                    </a:schemeClr>
                  </a:solidFill>
                  <a:cs typeface="Arial" pitchFamily="34" charset="0"/>
                </a:rPr>
                <a:t>qualité</a:t>
              </a:r>
              <a:r>
                <a:rPr lang="en-US" altLang="ko-KR" sz="1200" dirty="0" smtClean="0">
                  <a:solidFill>
                    <a:schemeClr val="tx1">
                      <a:lumMod val="65000"/>
                      <a:lumOff val="35000"/>
                    </a:schemeClr>
                  </a:solidFill>
                  <a:cs typeface="Arial" pitchFamily="34" charset="0"/>
                </a:rPr>
                <a:t> de la relation client et de facto, à </a:t>
              </a:r>
              <a:r>
                <a:rPr lang="en-US" altLang="ko-KR" sz="1200" dirty="0" err="1" smtClean="0">
                  <a:solidFill>
                    <a:schemeClr val="tx1">
                      <a:lumMod val="65000"/>
                      <a:lumOff val="35000"/>
                    </a:schemeClr>
                  </a:solidFill>
                  <a:cs typeface="Arial" pitchFamily="34" charset="0"/>
                </a:rPr>
                <a:t>terme</a:t>
              </a:r>
              <a:r>
                <a:rPr lang="en-US" altLang="ko-KR" sz="1200" dirty="0" smtClean="0">
                  <a:solidFill>
                    <a:schemeClr val="tx1">
                      <a:lumMod val="65000"/>
                      <a:lumOff val="35000"/>
                    </a:schemeClr>
                  </a:solidFill>
                  <a:cs typeface="Arial" pitchFamily="34" charset="0"/>
                </a:rPr>
                <a:t>, 17% </a:t>
              </a:r>
              <a:r>
                <a:rPr lang="en-US" altLang="ko-KR" sz="1200" dirty="0" err="1" smtClean="0">
                  <a:solidFill>
                    <a:schemeClr val="tx1">
                      <a:lumMod val="65000"/>
                      <a:lumOff val="35000"/>
                    </a:schemeClr>
                  </a:solidFill>
                  <a:cs typeface="Arial" pitchFamily="34" charset="0"/>
                </a:rPr>
                <a:t>d’augmentation</a:t>
              </a:r>
              <a:r>
                <a:rPr lang="en-US" altLang="ko-KR" sz="1200" dirty="0" smtClean="0">
                  <a:solidFill>
                    <a:schemeClr val="tx1">
                      <a:lumMod val="65000"/>
                      <a:lumOff val="35000"/>
                    </a:schemeClr>
                  </a:solidFill>
                  <a:cs typeface="Arial" pitchFamily="34" charset="0"/>
                </a:rPr>
                <a:t> du CA, </a:t>
              </a:r>
              <a:r>
                <a:rPr lang="en-US" altLang="ko-KR" sz="1200" dirty="0" err="1" smtClean="0">
                  <a:solidFill>
                    <a:schemeClr val="tx1">
                      <a:lumMod val="65000"/>
                      <a:lumOff val="35000"/>
                    </a:schemeClr>
                  </a:solidFill>
                  <a:cs typeface="Arial" pitchFamily="34" charset="0"/>
                </a:rPr>
                <a:t>directement</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lié</a:t>
              </a:r>
              <a:r>
                <a:rPr lang="en-US" altLang="ko-KR" sz="1200" dirty="0" smtClean="0">
                  <a:solidFill>
                    <a:schemeClr val="tx1">
                      <a:lumMod val="65000"/>
                      <a:lumOff val="35000"/>
                    </a:schemeClr>
                  </a:solidFill>
                  <a:cs typeface="Arial" pitchFamily="34" charset="0"/>
                </a:rPr>
                <a:t> à </a:t>
              </a:r>
              <a:r>
                <a:rPr lang="en-US" altLang="ko-KR" sz="1200" dirty="0" err="1" smtClean="0">
                  <a:solidFill>
                    <a:schemeClr val="tx1">
                      <a:lumMod val="65000"/>
                      <a:lumOff val="35000"/>
                    </a:schemeClr>
                  </a:solidFill>
                  <a:cs typeface="Arial" pitchFamily="34" charset="0"/>
                </a:rPr>
                <a:t>l’utilisation</a:t>
              </a:r>
              <a:r>
                <a:rPr lang="en-US" altLang="ko-KR" sz="1200" dirty="0" smtClean="0">
                  <a:solidFill>
                    <a:schemeClr val="tx1">
                      <a:lumMod val="65000"/>
                      <a:lumOff val="35000"/>
                    </a:schemeClr>
                  </a:solidFill>
                  <a:cs typeface="Arial" pitchFamily="34" charset="0"/>
                </a:rPr>
                <a:t> du CRM.  </a:t>
              </a:r>
              <a:endParaRPr lang="ko-KR" altLang="en-US" sz="1200" dirty="0">
                <a:solidFill>
                  <a:schemeClr val="tx1">
                    <a:lumMod val="65000"/>
                    <a:lumOff val="35000"/>
                  </a:schemeClr>
                </a:solidFill>
                <a:cs typeface="Arial" pitchFamily="34" charset="0"/>
              </a:endParaRPr>
            </a:p>
          </p:txBody>
        </p:sp>
      </p:grpSp>
      <p:grpSp>
        <p:nvGrpSpPr>
          <p:cNvPr id="19" name="Group 18">
            <a:extLst>
              <a:ext uri="{FF2B5EF4-FFF2-40B4-BE49-F238E27FC236}">
                <a16:creationId xmlns="" xmlns:a16="http://schemas.microsoft.com/office/drawing/2014/main" id="{8CA61611-0567-49A3-A319-D66055AD6AD2}"/>
              </a:ext>
            </a:extLst>
          </p:cNvPr>
          <p:cNvGrpSpPr/>
          <p:nvPr/>
        </p:nvGrpSpPr>
        <p:grpSpPr>
          <a:xfrm>
            <a:off x="6088657" y="2004508"/>
            <a:ext cx="1482851" cy="1661994"/>
            <a:chOff x="6210996" y="1433695"/>
            <a:chExt cx="1712589" cy="1182383"/>
          </a:xfrm>
        </p:grpSpPr>
        <p:sp>
          <p:nvSpPr>
            <p:cNvPr id="20" name="TextBox 19">
              <a:extLst>
                <a:ext uri="{FF2B5EF4-FFF2-40B4-BE49-F238E27FC236}">
                  <a16:creationId xmlns="" xmlns:a16="http://schemas.microsoft.com/office/drawing/2014/main" id="{8D09BAE2-9A3C-4200-AE60-6142DB3AC7CD}"/>
                </a:ext>
              </a:extLst>
            </p:cNvPr>
            <p:cNvSpPr txBox="1"/>
            <p:nvPr/>
          </p:nvSpPr>
          <p:spPr>
            <a:xfrm>
              <a:off x="6210999" y="1433695"/>
              <a:ext cx="1712586" cy="197064"/>
            </a:xfrm>
            <a:prstGeom prst="rect">
              <a:avLst/>
            </a:prstGeom>
            <a:noFill/>
          </p:spPr>
          <p:txBody>
            <a:bodyPr wrap="square" rtlCol="0">
              <a:spAutoFit/>
            </a:bodyPr>
            <a:lstStyle/>
            <a:p>
              <a:pPr algn="r"/>
              <a:r>
                <a:rPr lang="en-US" altLang="ko-KR" sz="1200" b="1" dirty="0" smtClean="0">
                  <a:solidFill>
                    <a:schemeClr val="tx1">
                      <a:lumMod val="65000"/>
                      <a:lumOff val="35000"/>
                    </a:schemeClr>
                  </a:solidFill>
                  <a:cs typeface="Arial" pitchFamily="34" charset="0"/>
                </a:rPr>
                <a:t>11%</a:t>
              </a:r>
              <a:endParaRPr lang="ko-KR" altLang="en-US" sz="1200" b="1" dirty="0">
                <a:solidFill>
                  <a:schemeClr val="tx1">
                    <a:lumMod val="65000"/>
                    <a:lumOff val="35000"/>
                  </a:schemeClr>
                </a:solidFill>
                <a:cs typeface="Arial" pitchFamily="34" charset="0"/>
              </a:endParaRPr>
            </a:p>
          </p:txBody>
        </p:sp>
        <p:sp>
          <p:nvSpPr>
            <p:cNvPr id="21" name="TextBox 20">
              <a:extLst>
                <a:ext uri="{FF2B5EF4-FFF2-40B4-BE49-F238E27FC236}">
                  <a16:creationId xmlns="" xmlns:a16="http://schemas.microsoft.com/office/drawing/2014/main" id="{624F00A8-CB83-4005-9021-1042D233DC01}"/>
                </a:ext>
              </a:extLst>
            </p:cNvPr>
            <p:cNvSpPr txBox="1"/>
            <p:nvPr/>
          </p:nvSpPr>
          <p:spPr>
            <a:xfrm>
              <a:off x="6210996" y="1630759"/>
              <a:ext cx="1712586" cy="985319"/>
            </a:xfrm>
            <a:prstGeom prst="rect">
              <a:avLst/>
            </a:prstGeom>
            <a:noFill/>
          </p:spPr>
          <p:txBody>
            <a:bodyPr wrap="square" rtlCol="0">
              <a:spAutoFit/>
            </a:bodyPr>
            <a:lstStyle/>
            <a:p>
              <a:pPr algn="r"/>
              <a:r>
                <a:rPr lang="en-US" altLang="ko-KR" sz="1200" dirty="0" smtClean="0">
                  <a:solidFill>
                    <a:schemeClr val="tx1">
                      <a:lumMod val="65000"/>
                      <a:lumOff val="35000"/>
                    </a:schemeClr>
                  </a:solidFill>
                  <a:cs typeface="Arial" pitchFamily="34" charset="0"/>
                </a:rPr>
                <a:t>Augmentation de 11% de la </a:t>
              </a:r>
              <a:r>
                <a:rPr lang="en-US" altLang="ko-KR" sz="1200" dirty="0" err="1" smtClean="0">
                  <a:solidFill>
                    <a:schemeClr val="tx1">
                      <a:lumMod val="65000"/>
                      <a:lumOff val="35000"/>
                    </a:schemeClr>
                  </a:solidFill>
                  <a:cs typeface="Arial" pitchFamily="34" charset="0"/>
                </a:rPr>
                <a:t>fidélisation</a:t>
              </a:r>
              <a:r>
                <a:rPr lang="en-US" altLang="ko-KR" sz="1200" dirty="0" smtClean="0">
                  <a:solidFill>
                    <a:schemeClr val="tx1">
                      <a:lumMod val="65000"/>
                      <a:lumOff val="35000"/>
                    </a:schemeClr>
                  </a:solidFill>
                  <a:cs typeface="Arial" pitchFamily="34" charset="0"/>
                </a:rPr>
                <a:t> de </a:t>
              </a:r>
              <a:r>
                <a:rPr lang="en-US" altLang="ko-KR" sz="1200" dirty="0" err="1" smtClean="0">
                  <a:solidFill>
                    <a:schemeClr val="tx1">
                      <a:lumMod val="65000"/>
                      <a:lumOff val="35000"/>
                    </a:schemeClr>
                  </a:solidFill>
                  <a:cs typeface="Arial" pitchFamily="34" charset="0"/>
                </a:rPr>
                <a:t>vos</a:t>
              </a:r>
              <a:r>
                <a:rPr lang="en-US" altLang="ko-KR" sz="1200" dirty="0" smtClean="0">
                  <a:solidFill>
                    <a:schemeClr val="tx1">
                      <a:lumMod val="65000"/>
                      <a:lumOff val="35000"/>
                    </a:schemeClr>
                  </a:solidFill>
                  <a:cs typeface="Arial" pitchFamily="34" charset="0"/>
                </a:rPr>
                <a:t> clients, </a:t>
              </a:r>
              <a:r>
                <a:rPr lang="en-US" altLang="ko-KR" sz="1200" dirty="0" err="1" smtClean="0">
                  <a:solidFill>
                    <a:schemeClr val="tx1">
                      <a:lumMod val="65000"/>
                      <a:lumOff val="35000"/>
                    </a:schemeClr>
                  </a:solidFill>
                  <a:cs typeface="Arial" pitchFamily="34" charset="0"/>
                </a:rPr>
                <a:t>ce</a:t>
              </a:r>
              <a:r>
                <a:rPr lang="en-US" altLang="ko-KR" sz="1200" dirty="0" smtClean="0">
                  <a:solidFill>
                    <a:schemeClr val="tx1">
                      <a:lumMod val="65000"/>
                      <a:lumOff val="35000"/>
                    </a:schemeClr>
                  </a:solidFill>
                  <a:cs typeface="Arial" pitchFamily="34" charset="0"/>
                </a:rPr>
                <a:t> qui </a:t>
              </a:r>
              <a:r>
                <a:rPr lang="en-US" altLang="ko-KR" sz="1200" dirty="0" err="1" smtClean="0">
                  <a:solidFill>
                    <a:schemeClr val="tx1">
                      <a:lumMod val="65000"/>
                      <a:lumOff val="35000"/>
                    </a:schemeClr>
                  </a:solidFill>
                  <a:cs typeface="Arial" pitchFamily="34" charset="0"/>
                </a:rPr>
                <a:t>bien</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entendu</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permettra</a:t>
              </a:r>
              <a:r>
                <a:rPr lang="en-US" altLang="ko-KR" sz="1200" dirty="0" smtClean="0">
                  <a:solidFill>
                    <a:schemeClr val="tx1">
                      <a:lumMod val="65000"/>
                      <a:lumOff val="35000"/>
                    </a:schemeClr>
                  </a:solidFill>
                  <a:cs typeface="Arial" pitchFamily="34" charset="0"/>
                </a:rPr>
                <a:t> un augmentation </a:t>
              </a:r>
              <a:r>
                <a:rPr lang="en-US" altLang="ko-KR" sz="1200" dirty="0" err="1" smtClean="0">
                  <a:solidFill>
                    <a:schemeClr val="tx1">
                      <a:lumMod val="65000"/>
                      <a:lumOff val="35000"/>
                    </a:schemeClr>
                  </a:solidFill>
                  <a:cs typeface="Arial" pitchFamily="34" charset="0"/>
                </a:rPr>
                <a:t>équivalente</a:t>
              </a:r>
              <a:r>
                <a:rPr lang="en-US" altLang="ko-KR" sz="1200" dirty="0" smtClean="0">
                  <a:solidFill>
                    <a:schemeClr val="tx1">
                      <a:lumMod val="65000"/>
                      <a:lumOff val="35000"/>
                    </a:schemeClr>
                  </a:solidFill>
                  <a:cs typeface="Arial" pitchFamily="34" charset="0"/>
                </a:rPr>
                <a:t> du CA.</a:t>
              </a:r>
              <a:endParaRPr lang="ko-KR" altLang="en-US" sz="1200" dirty="0">
                <a:solidFill>
                  <a:schemeClr val="tx1">
                    <a:lumMod val="65000"/>
                    <a:lumOff val="35000"/>
                  </a:schemeClr>
                </a:solidFill>
                <a:cs typeface="Arial" pitchFamily="34" charset="0"/>
              </a:endParaRPr>
            </a:p>
          </p:txBody>
        </p:sp>
      </p:grpSp>
      <p:grpSp>
        <p:nvGrpSpPr>
          <p:cNvPr id="22" name="Group 21">
            <a:extLst>
              <a:ext uri="{FF2B5EF4-FFF2-40B4-BE49-F238E27FC236}">
                <a16:creationId xmlns="" xmlns:a16="http://schemas.microsoft.com/office/drawing/2014/main" id="{A2665792-C98D-4C14-A0AD-8821C2D3F1CE}"/>
              </a:ext>
            </a:extLst>
          </p:cNvPr>
          <p:cNvGrpSpPr/>
          <p:nvPr/>
        </p:nvGrpSpPr>
        <p:grpSpPr>
          <a:xfrm>
            <a:off x="7654094" y="2004508"/>
            <a:ext cx="1438498" cy="1107996"/>
            <a:chOff x="6210996" y="1433695"/>
            <a:chExt cx="1712589" cy="788255"/>
          </a:xfrm>
        </p:grpSpPr>
        <p:sp>
          <p:nvSpPr>
            <p:cNvPr id="23" name="TextBox 22">
              <a:extLst>
                <a:ext uri="{FF2B5EF4-FFF2-40B4-BE49-F238E27FC236}">
                  <a16:creationId xmlns="" xmlns:a16="http://schemas.microsoft.com/office/drawing/2014/main" id="{B48C4998-86AD-42BD-A65D-D71C3B05B837}"/>
                </a:ext>
              </a:extLst>
            </p:cNvPr>
            <p:cNvSpPr txBox="1"/>
            <p:nvPr/>
          </p:nvSpPr>
          <p:spPr>
            <a:xfrm>
              <a:off x="6211000" y="1433695"/>
              <a:ext cx="1712585" cy="197063"/>
            </a:xfrm>
            <a:prstGeom prst="rect">
              <a:avLst/>
            </a:prstGeom>
            <a:noFill/>
          </p:spPr>
          <p:txBody>
            <a:bodyPr wrap="square" rtlCol="0">
              <a:spAutoFit/>
            </a:bodyPr>
            <a:lstStyle/>
            <a:p>
              <a:pPr algn="r"/>
              <a:r>
                <a:rPr lang="en-US" altLang="ko-KR" sz="1200" b="1" dirty="0" err="1" smtClean="0">
                  <a:solidFill>
                    <a:schemeClr val="tx1">
                      <a:lumMod val="65000"/>
                      <a:lumOff val="35000"/>
                    </a:schemeClr>
                  </a:solidFill>
                  <a:cs typeface="Arial" pitchFamily="34" charset="0"/>
                </a:rPr>
                <a:t>Visibilité</a:t>
              </a:r>
              <a:endParaRPr lang="ko-KR" altLang="en-US" sz="1200" b="1" dirty="0">
                <a:solidFill>
                  <a:schemeClr val="tx1">
                    <a:lumMod val="65000"/>
                    <a:lumOff val="35000"/>
                  </a:schemeClr>
                </a:solidFill>
                <a:cs typeface="Arial" pitchFamily="34" charset="0"/>
              </a:endParaRPr>
            </a:p>
          </p:txBody>
        </p:sp>
        <p:sp>
          <p:nvSpPr>
            <p:cNvPr id="24" name="TextBox 23">
              <a:extLst>
                <a:ext uri="{FF2B5EF4-FFF2-40B4-BE49-F238E27FC236}">
                  <a16:creationId xmlns="" xmlns:a16="http://schemas.microsoft.com/office/drawing/2014/main" id="{AB38FCE7-57F6-4BFA-8AFD-CA5B88AFC9B2}"/>
                </a:ext>
              </a:extLst>
            </p:cNvPr>
            <p:cNvSpPr txBox="1"/>
            <p:nvPr/>
          </p:nvSpPr>
          <p:spPr>
            <a:xfrm>
              <a:off x="6210996" y="1630759"/>
              <a:ext cx="1712585" cy="591191"/>
            </a:xfrm>
            <a:prstGeom prst="rect">
              <a:avLst/>
            </a:prstGeom>
            <a:noFill/>
          </p:spPr>
          <p:txBody>
            <a:bodyPr wrap="square" rtlCol="0">
              <a:spAutoFit/>
            </a:bodyPr>
            <a:lstStyle/>
            <a:p>
              <a:pPr algn="r"/>
              <a:r>
                <a:rPr lang="en-US" altLang="ko-KR" sz="1200" dirty="0" err="1" smtClean="0">
                  <a:solidFill>
                    <a:schemeClr val="tx1">
                      <a:lumMod val="65000"/>
                      <a:lumOff val="35000"/>
                    </a:schemeClr>
                  </a:solidFill>
                  <a:cs typeface="Arial" pitchFamily="34" charset="0"/>
                </a:rPr>
                <a:t>Visibilité</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en</a:t>
              </a:r>
              <a:r>
                <a:rPr lang="en-US" altLang="ko-KR" sz="1200" dirty="0" smtClean="0">
                  <a:solidFill>
                    <a:schemeClr val="tx1">
                      <a:lumMod val="65000"/>
                      <a:lumOff val="35000"/>
                    </a:schemeClr>
                  </a:solidFill>
                  <a:cs typeface="Arial" pitchFamily="34" charset="0"/>
                </a:rPr>
                <a:t> temps </a:t>
              </a:r>
              <a:r>
                <a:rPr lang="en-US" altLang="ko-KR" sz="1200" dirty="0" err="1" smtClean="0">
                  <a:solidFill>
                    <a:schemeClr val="tx1">
                      <a:lumMod val="65000"/>
                      <a:lumOff val="35000"/>
                    </a:schemeClr>
                  </a:solidFill>
                  <a:cs typeface="Arial" pitchFamily="34" charset="0"/>
                </a:rPr>
                <a:t>réel</a:t>
              </a:r>
              <a:r>
                <a:rPr lang="en-US" altLang="ko-KR" sz="1200" dirty="0" smtClean="0">
                  <a:solidFill>
                    <a:schemeClr val="tx1">
                      <a:lumMod val="65000"/>
                      <a:lumOff val="35000"/>
                    </a:schemeClr>
                  </a:solidFill>
                  <a:cs typeface="Arial" pitchFamily="34" charset="0"/>
                </a:rPr>
                <a:t> sur </a:t>
              </a:r>
              <a:r>
                <a:rPr lang="en-US" altLang="ko-KR" sz="1200" dirty="0" err="1" smtClean="0">
                  <a:solidFill>
                    <a:schemeClr val="tx1">
                      <a:lumMod val="65000"/>
                      <a:lumOff val="35000"/>
                    </a:schemeClr>
                  </a:solidFill>
                  <a:cs typeface="Arial" pitchFamily="34" charset="0"/>
                </a:rPr>
                <a:t>toutes</a:t>
              </a:r>
              <a:r>
                <a:rPr lang="en-US" altLang="ko-KR" sz="1200" dirty="0" smtClean="0">
                  <a:solidFill>
                    <a:schemeClr val="tx1">
                      <a:lumMod val="65000"/>
                      <a:lumOff val="35000"/>
                    </a:schemeClr>
                  </a:solidFill>
                  <a:cs typeface="Arial" pitchFamily="34" charset="0"/>
                </a:rPr>
                <a:t> les actions </a:t>
              </a:r>
              <a:r>
                <a:rPr lang="en-US" altLang="ko-KR" sz="1200" dirty="0" err="1" smtClean="0">
                  <a:solidFill>
                    <a:schemeClr val="tx1">
                      <a:lumMod val="65000"/>
                      <a:lumOff val="35000"/>
                    </a:schemeClr>
                  </a:solidFill>
                  <a:cs typeface="Arial" pitchFamily="34" charset="0"/>
                </a:rPr>
                <a:t>réalisées</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dans</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l’entreprise</a:t>
              </a:r>
              <a:r>
                <a:rPr lang="en-US" altLang="ko-KR" sz="1200" dirty="0">
                  <a:solidFill>
                    <a:schemeClr val="tx1">
                      <a:lumMod val="65000"/>
                      <a:lumOff val="35000"/>
                    </a:schemeClr>
                  </a:solidFill>
                  <a:cs typeface="Arial" pitchFamily="34" charset="0"/>
                </a:rPr>
                <a:t>.</a:t>
              </a:r>
              <a:endParaRPr lang="ko-KR" altLang="en-US" sz="1200" dirty="0">
                <a:solidFill>
                  <a:schemeClr val="tx1">
                    <a:lumMod val="65000"/>
                    <a:lumOff val="35000"/>
                  </a:schemeClr>
                </a:solidFill>
                <a:cs typeface="Arial" pitchFamily="34" charset="0"/>
              </a:endParaRPr>
            </a:p>
          </p:txBody>
        </p:sp>
      </p:grpSp>
      <p:grpSp>
        <p:nvGrpSpPr>
          <p:cNvPr id="25" name="Group 24">
            <a:extLst>
              <a:ext uri="{FF2B5EF4-FFF2-40B4-BE49-F238E27FC236}">
                <a16:creationId xmlns="" xmlns:a16="http://schemas.microsoft.com/office/drawing/2014/main" id="{CD340448-971D-4D29-9C87-17F3AD8BFEC8}"/>
              </a:ext>
            </a:extLst>
          </p:cNvPr>
          <p:cNvGrpSpPr/>
          <p:nvPr/>
        </p:nvGrpSpPr>
        <p:grpSpPr>
          <a:xfrm>
            <a:off x="9236912" y="2004508"/>
            <a:ext cx="1522825" cy="1107996"/>
            <a:chOff x="6210996" y="1433695"/>
            <a:chExt cx="1791072" cy="788255"/>
          </a:xfrm>
        </p:grpSpPr>
        <p:sp>
          <p:nvSpPr>
            <p:cNvPr id="26" name="TextBox 25">
              <a:extLst>
                <a:ext uri="{FF2B5EF4-FFF2-40B4-BE49-F238E27FC236}">
                  <a16:creationId xmlns="" xmlns:a16="http://schemas.microsoft.com/office/drawing/2014/main" id="{083E8E97-0A4C-4B7D-9AC9-3AE106C456BA}"/>
                </a:ext>
              </a:extLst>
            </p:cNvPr>
            <p:cNvSpPr txBox="1"/>
            <p:nvPr/>
          </p:nvSpPr>
          <p:spPr>
            <a:xfrm>
              <a:off x="6211000" y="1433695"/>
              <a:ext cx="1712585" cy="197064"/>
            </a:xfrm>
            <a:prstGeom prst="rect">
              <a:avLst/>
            </a:prstGeom>
            <a:noFill/>
          </p:spPr>
          <p:txBody>
            <a:bodyPr wrap="square" rtlCol="0">
              <a:spAutoFit/>
            </a:bodyPr>
            <a:lstStyle/>
            <a:p>
              <a:pPr algn="r"/>
              <a:r>
                <a:rPr lang="en-US" altLang="ko-KR" sz="1200" b="1" dirty="0" err="1" smtClean="0">
                  <a:solidFill>
                    <a:schemeClr val="tx1">
                      <a:lumMod val="65000"/>
                      <a:lumOff val="35000"/>
                    </a:schemeClr>
                  </a:solidFill>
                  <a:cs typeface="Arial" pitchFamily="34" charset="0"/>
                </a:rPr>
                <a:t>Stratégie</a:t>
              </a:r>
              <a:r>
                <a:rPr lang="en-US" altLang="ko-KR" sz="1200" b="1" dirty="0" smtClean="0">
                  <a:solidFill>
                    <a:schemeClr val="tx1">
                      <a:lumMod val="65000"/>
                      <a:lumOff val="35000"/>
                    </a:schemeClr>
                  </a:solidFill>
                  <a:cs typeface="Arial" pitchFamily="34" charset="0"/>
                </a:rPr>
                <a:t> client</a:t>
              </a:r>
              <a:endParaRPr lang="ko-KR" altLang="en-US" sz="1200" b="1" dirty="0">
                <a:solidFill>
                  <a:schemeClr val="tx1">
                    <a:lumMod val="65000"/>
                    <a:lumOff val="35000"/>
                  </a:schemeClr>
                </a:solidFill>
                <a:cs typeface="Arial" pitchFamily="34" charset="0"/>
              </a:endParaRPr>
            </a:p>
          </p:txBody>
        </p:sp>
        <p:sp>
          <p:nvSpPr>
            <p:cNvPr id="27" name="TextBox 26">
              <a:extLst>
                <a:ext uri="{FF2B5EF4-FFF2-40B4-BE49-F238E27FC236}">
                  <a16:creationId xmlns="" xmlns:a16="http://schemas.microsoft.com/office/drawing/2014/main" id="{7B5D019A-96B3-49A4-AD95-A9583A999DA6}"/>
                </a:ext>
              </a:extLst>
            </p:cNvPr>
            <p:cNvSpPr txBox="1"/>
            <p:nvPr/>
          </p:nvSpPr>
          <p:spPr>
            <a:xfrm>
              <a:off x="6210996" y="1630759"/>
              <a:ext cx="1791072" cy="591191"/>
            </a:xfrm>
            <a:prstGeom prst="rect">
              <a:avLst/>
            </a:prstGeom>
            <a:noFill/>
          </p:spPr>
          <p:txBody>
            <a:bodyPr wrap="square" rtlCol="0">
              <a:spAutoFit/>
            </a:bodyPr>
            <a:lstStyle/>
            <a:p>
              <a:pPr algn="r"/>
              <a:r>
                <a:rPr lang="en-US" altLang="ko-KR" sz="1200" dirty="0" err="1" smtClean="0">
                  <a:solidFill>
                    <a:schemeClr val="tx1">
                      <a:lumMod val="65000"/>
                      <a:lumOff val="35000"/>
                    </a:schemeClr>
                  </a:solidFill>
                  <a:cs typeface="Arial" pitchFamily="34" charset="0"/>
                </a:rPr>
                <a:t>Stratégie</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d’entreprise</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uniquement</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axée</a:t>
              </a:r>
              <a:r>
                <a:rPr lang="en-US" altLang="ko-KR" sz="1200" dirty="0" smtClean="0">
                  <a:solidFill>
                    <a:schemeClr val="tx1">
                      <a:lumMod val="65000"/>
                      <a:lumOff val="35000"/>
                    </a:schemeClr>
                  </a:solidFill>
                  <a:cs typeface="Arial" pitchFamily="34" charset="0"/>
                </a:rPr>
                <a:t> client et non </a:t>
              </a:r>
              <a:r>
                <a:rPr lang="en-US" altLang="ko-KR" sz="1200" dirty="0" err="1" smtClean="0">
                  <a:solidFill>
                    <a:schemeClr val="tx1">
                      <a:lumMod val="65000"/>
                      <a:lumOff val="35000"/>
                    </a:schemeClr>
                  </a:solidFill>
                  <a:cs typeface="Arial" pitchFamily="34" charset="0"/>
                </a:rPr>
                <a:t>produit</a:t>
              </a:r>
              <a:r>
                <a:rPr lang="en-US" altLang="ko-KR" sz="1200" dirty="0" smtClean="0">
                  <a:solidFill>
                    <a:schemeClr val="tx1">
                      <a:lumMod val="65000"/>
                      <a:lumOff val="35000"/>
                    </a:schemeClr>
                  </a:solidFill>
                  <a:cs typeface="Arial" pitchFamily="34" charset="0"/>
                </a:rPr>
                <a:t>. </a:t>
              </a:r>
              <a:endParaRPr lang="ko-KR" altLang="en-US" sz="1200" dirty="0">
                <a:solidFill>
                  <a:schemeClr val="tx1">
                    <a:lumMod val="65000"/>
                    <a:lumOff val="35000"/>
                  </a:schemeClr>
                </a:solidFill>
                <a:cs typeface="Arial" pitchFamily="34" charset="0"/>
              </a:endParaRPr>
            </a:p>
          </p:txBody>
        </p:sp>
      </p:grpSp>
      <p:grpSp>
        <p:nvGrpSpPr>
          <p:cNvPr id="28" name="Group 27">
            <a:extLst>
              <a:ext uri="{FF2B5EF4-FFF2-40B4-BE49-F238E27FC236}">
                <a16:creationId xmlns="" xmlns:a16="http://schemas.microsoft.com/office/drawing/2014/main" id="{6FE4AAC9-346B-4CF1-8DD9-7B10731D6E97}"/>
              </a:ext>
            </a:extLst>
          </p:cNvPr>
          <p:cNvGrpSpPr/>
          <p:nvPr/>
        </p:nvGrpSpPr>
        <p:grpSpPr>
          <a:xfrm>
            <a:off x="3567211" y="5368634"/>
            <a:ext cx="1705439" cy="1417313"/>
            <a:chOff x="3233965" y="1954419"/>
            <a:chExt cx="1446171" cy="1417313"/>
          </a:xfrm>
        </p:grpSpPr>
        <p:sp>
          <p:nvSpPr>
            <p:cNvPr id="29" name="TextBox 28">
              <a:extLst>
                <a:ext uri="{FF2B5EF4-FFF2-40B4-BE49-F238E27FC236}">
                  <a16:creationId xmlns="" xmlns:a16="http://schemas.microsoft.com/office/drawing/2014/main" id="{7910305F-93C7-4B5E-B0A8-BBC1879E9B0F}"/>
                </a:ext>
              </a:extLst>
            </p:cNvPr>
            <p:cNvSpPr txBox="1"/>
            <p:nvPr/>
          </p:nvSpPr>
          <p:spPr>
            <a:xfrm>
              <a:off x="3233965" y="1954419"/>
              <a:ext cx="1436646" cy="276999"/>
            </a:xfrm>
            <a:prstGeom prst="rect">
              <a:avLst/>
            </a:prstGeom>
            <a:noFill/>
          </p:spPr>
          <p:txBody>
            <a:bodyPr wrap="square" rtlCol="0">
              <a:spAutoFit/>
            </a:bodyPr>
            <a:lstStyle/>
            <a:p>
              <a:pPr algn="r"/>
              <a:r>
                <a:rPr lang="en-US" altLang="ko-KR" sz="1200" b="1" dirty="0" err="1">
                  <a:solidFill>
                    <a:schemeClr val="tx1">
                      <a:lumMod val="65000"/>
                      <a:lumOff val="35000"/>
                    </a:schemeClr>
                  </a:solidFill>
                  <a:cs typeface="Arial" pitchFamily="34" charset="0"/>
                </a:rPr>
                <a:t>Effet</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secondaire</a:t>
              </a:r>
              <a:endParaRPr lang="ko-KR" altLang="en-US" sz="1200" b="1" dirty="0">
                <a:solidFill>
                  <a:schemeClr val="tx1">
                    <a:lumMod val="65000"/>
                    <a:lumOff val="35000"/>
                  </a:schemeClr>
                </a:solidFill>
                <a:cs typeface="Arial" pitchFamily="34" charset="0"/>
              </a:endParaRPr>
            </a:p>
          </p:txBody>
        </p:sp>
        <p:sp>
          <p:nvSpPr>
            <p:cNvPr id="30" name="TextBox 29">
              <a:extLst>
                <a:ext uri="{FF2B5EF4-FFF2-40B4-BE49-F238E27FC236}">
                  <a16:creationId xmlns="" xmlns:a16="http://schemas.microsoft.com/office/drawing/2014/main" id="{F64AC411-C683-435B-A124-5EEFDCA9A088}"/>
                </a:ext>
              </a:extLst>
            </p:cNvPr>
            <p:cNvSpPr txBox="1"/>
            <p:nvPr/>
          </p:nvSpPr>
          <p:spPr>
            <a:xfrm>
              <a:off x="3243490" y="2171403"/>
              <a:ext cx="1436646" cy="1200329"/>
            </a:xfrm>
            <a:prstGeom prst="rect">
              <a:avLst/>
            </a:prstGeom>
            <a:noFill/>
          </p:spPr>
          <p:txBody>
            <a:bodyPr wrap="square" rtlCol="0">
              <a:spAutoFit/>
            </a:bodyPr>
            <a:lstStyle/>
            <a:p>
              <a:pPr algn="r"/>
              <a:r>
                <a:rPr lang="en-US" altLang="ko-KR" sz="1200" dirty="0" smtClean="0">
                  <a:solidFill>
                    <a:schemeClr val="tx1">
                      <a:lumMod val="65000"/>
                      <a:lumOff val="35000"/>
                    </a:schemeClr>
                  </a:solidFill>
                  <a:cs typeface="Arial" pitchFamily="34" charset="0"/>
                </a:rPr>
                <a:t>Bien-</a:t>
              </a:r>
              <a:r>
                <a:rPr lang="en-US" altLang="ko-KR" sz="1200" dirty="0" err="1" smtClean="0">
                  <a:solidFill>
                    <a:schemeClr val="tx1">
                      <a:lumMod val="65000"/>
                      <a:lumOff val="35000"/>
                    </a:schemeClr>
                  </a:solidFill>
                  <a:cs typeface="Arial" pitchFamily="34" charset="0"/>
                </a:rPr>
                <a:t>être</a:t>
              </a:r>
              <a:r>
                <a:rPr lang="en-US" altLang="ko-KR" sz="1200" dirty="0" smtClean="0">
                  <a:solidFill>
                    <a:schemeClr val="tx1">
                      <a:lumMod val="65000"/>
                      <a:lumOff val="35000"/>
                    </a:schemeClr>
                  </a:solidFill>
                  <a:cs typeface="Arial" pitchFamily="34" charset="0"/>
                </a:rPr>
                <a:t> au travail, </a:t>
              </a:r>
              <a:r>
                <a:rPr lang="en-US" altLang="ko-KR" sz="1200" dirty="0" err="1" smtClean="0">
                  <a:solidFill>
                    <a:schemeClr val="tx1">
                      <a:lumMod val="65000"/>
                      <a:lumOff val="35000"/>
                    </a:schemeClr>
                  </a:solidFill>
                  <a:cs typeface="Arial" pitchFamily="34" charset="0"/>
                </a:rPr>
                <a:t>valorisation</a:t>
              </a:r>
              <a:r>
                <a:rPr lang="en-US" altLang="ko-KR" sz="1200" dirty="0" smtClean="0">
                  <a:solidFill>
                    <a:schemeClr val="tx1">
                      <a:lumMod val="65000"/>
                      <a:lumOff val="35000"/>
                    </a:schemeClr>
                  </a:solidFill>
                  <a:cs typeface="Arial" pitchFamily="34" charset="0"/>
                </a:rPr>
                <a:t> du travail de </a:t>
              </a:r>
              <a:r>
                <a:rPr lang="en-US" altLang="ko-KR" sz="1200" dirty="0" err="1" smtClean="0">
                  <a:solidFill>
                    <a:schemeClr val="tx1">
                      <a:lumMod val="65000"/>
                      <a:lumOff val="35000"/>
                    </a:schemeClr>
                  </a:solidFill>
                  <a:cs typeface="Arial" pitchFamily="34" charset="0"/>
                </a:rPr>
                <a:t>chacun</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meilleur</a:t>
              </a:r>
              <a:r>
                <a:rPr lang="en-US" altLang="ko-KR" sz="1200" dirty="0" smtClean="0">
                  <a:solidFill>
                    <a:schemeClr val="tx1">
                      <a:lumMod val="65000"/>
                      <a:lumOff val="35000"/>
                    </a:schemeClr>
                  </a:solidFill>
                  <a:cs typeface="Arial" pitchFamily="34" charset="0"/>
                </a:rPr>
                <a:t> implication et diminution du turn over.</a:t>
              </a:r>
              <a:endParaRPr lang="ko-KR" altLang="en-US" sz="1200" dirty="0">
                <a:solidFill>
                  <a:schemeClr val="tx1">
                    <a:lumMod val="65000"/>
                    <a:lumOff val="35000"/>
                  </a:schemeClr>
                </a:solidFill>
                <a:cs typeface="Arial" pitchFamily="34" charset="0"/>
              </a:endParaRPr>
            </a:p>
          </p:txBody>
        </p:sp>
      </p:grpSp>
      <p:grpSp>
        <p:nvGrpSpPr>
          <p:cNvPr id="31" name="Group 30">
            <a:extLst>
              <a:ext uri="{FF2B5EF4-FFF2-40B4-BE49-F238E27FC236}">
                <a16:creationId xmlns="" xmlns:a16="http://schemas.microsoft.com/office/drawing/2014/main" id="{D827EDD3-8E51-404A-8A99-09DF4F118255}"/>
              </a:ext>
            </a:extLst>
          </p:cNvPr>
          <p:cNvGrpSpPr/>
          <p:nvPr/>
        </p:nvGrpSpPr>
        <p:grpSpPr>
          <a:xfrm>
            <a:off x="5077856" y="5021868"/>
            <a:ext cx="1705439" cy="1047981"/>
            <a:chOff x="3233965" y="1954419"/>
            <a:chExt cx="1446171" cy="1047981"/>
          </a:xfrm>
        </p:grpSpPr>
        <p:sp>
          <p:nvSpPr>
            <p:cNvPr id="32" name="TextBox 31">
              <a:extLst>
                <a:ext uri="{FF2B5EF4-FFF2-40B4-BE49-F238E27FC236}">
                  <a16:creationId xmlns="" xmlns:a16="http://schemas.microsoft.com/office/drawing/2014/main" id="{D13566C0-1222-49C9-B08E-49B7BF0487E0}"/>
                </a:ext>
              </a:extLst>
            </p:cNvPr>
            <p:cNvSpPr txBox="1"/>
            <p:nvPr/>
          </p:nvSpPr>
          <p:spPr>
            <a:xfrm>
              <a:off x="3233965" y="1954419"/>
              <a:ext cx="1436646" cy="276999"/>
            </a:xfrm>
            <a:prstGeom prst="rect">
              <a:avLst/>
            </a:prstGeom>
            <a:noFill/>
          </p:spPr>
          <p:txBody>
            <a:bodyPr wrap="square" rtlCol="0">
              <a:spAutoFit/>
            </a:bodyPr>
            <a:lstStyle/>
            <a:p>
              <a:pPr algn="r"/>
              <a:r>
                <a:rPr lang="en-US" altLang="ko-KR" sz="1200" b="1" dirty="0" err="1">
                  <a:solidFill>
                    <a:schemeClr val="tx1">
                      <a:lumMod val="65000"/>
                      <a:lumOff val="35000"/>
                    </a:schemeClr>
                  </a:solidFill>
                  <a:cs typeface="Arial" pitchFamily="34" charset="0"/>
                </a:rPr>
                <a:t>Effet</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secondaire</a:t>
              </a:r>
              <a:endParaRPr lang="ko-KR" altLang="en-US" sz="1200" b="1" dirty="0">
                <a:solidFill>
                  <a:schemeClr val="tx1">
                    <a:lumMod val="65000"/>
                    <a:lumOff val="35000"/>
                  </a:schemeClr>
                </a:solidFill>
                <a:cs typeface="Arial" pitchFamily="34" charset="0"/>
              </a:endParaRPr>
            </a:p>
          </p:txBody>
        </p:sp>
        <p:sp>
          <p:nvSpPr>
            <p:cNvPr id="33" name="TextBox 32">
              <a:extLst>
                <a:ext uri="{FF2B5EF4-FFF2-40B4-BE49-F238E27FC236}">
                  <a16:creationId xmlns="" xmlns:a16="http://schemas.microsoft.com/office/drawing/2014/main" id="{1B8FED97-1786-4C9B-BE7B-836F25689D99}"/>
                </a:ext>
              </a:extLst>
            </p:cNvPr>
            <p:cNvSpPr txBox="1"/>
            <p:nvPr/>
          </p:nvSpPr>
          <p:spPr>
            <a:xfrm>
              <a:off x="3243490" y="2171403"/>
              <a:ext cx="1436646" cy="830997"/>
            </a:xfrm>
            <a:prstGeom prst="rect">
              <a:avLst/>
            </a:prstGeom>
            <a:noFill/>
          </p:spPr>
          <p:txBody>
            <a:bodyPr wrap="square" rtlCol="0">
              <a:spAutoFit/>
            </a:bodyPr>
            <a:lstStyle/>
            <a:p>
              <a:pPr algn="r"/>
              <a:r>
                <a:rPr lang="en-US" altLang="ko-KR" sz="1200" dirty="0" err="1" smtClean="0">
                  <a:solidFill>
                    <a:schemeClr val="tx1">
                      <a:lumMod val="65000"/>
                      <a:lumOff val="35000"/>
                    </a:schemeClr>
                  </a:solidFill>
                  <a:cs typeface="Arial" pitchFamily="34" charset="0"/>
                </a:rPr>
                <a:t>Effet</a:t>
              </a:r>
              <a:r>
                <a:rPr lang="en-US" altLang="ko-KR" sz="1200" dirty="0" smtClean="0">
                  <a:solidFill>
                    <a:schemeClr val="tx1">
                      <a:lumMod val="65000"/>
                      <a:lumOff val="35000"/>
                    </a:schemeClr>
                  </a:solidFill>
                  <a:cs typeface="Arial" pitchFamily="34" charset="0"/>
                </a:rPr>
                <a:t> BAO (Bouche A Oreille): </a:t>
              </a:r>
              <a:r>
                <a:rPr lang="en-US" altLang="ko-KR" sz="1200" dirty="0" err="1" smtClean="0">
                  <a:solidFill>
                    <a:schemeClr val="tx1">
                      <a:lumMod val="65000"/>
                      <a:lumOff val="35000"/>
                    </a:schemeClr>
                  </a:solidFill>
                  <a:cs typeface="Arial" pitchFamily="34" charset="0"/>
                </a:rPr>
                <a:t>vos</a:t>
              </a:r>
              <a:r>
                <a:rPr lang="en-US" altLang="ko-KR" sz="1200" dirty="0" smtClean="0">
                  <a:solidFill>
                    <a:schemeClr val="tx1">
                      <a:lumMod val="65000"/>
                      <a:lumOff val="35000"/>
                    </a:schemeClr>
                  </a:solidFill>
                  <a:cs typeface="Arial" pitchFamily="34" charset="0"/>
                </a:rPr>
                <a:t> clients </a:t>
              </a:r>
              <a:r>
                <a:rPr lang="en-US" altLang="ko-KR" sz="1200" dirty="0" err="1" smtClean="0">
                  <a:solidFill>
                    <a:schemeClr val="tx1">
                      <a:lumMod val="65000"/>
                      <a:lumOff val="35000"/>
                    </a:schemeClr>
                  </a:solidFill>
                  <a:cs typeface="Arial" pitchFamily="34" charset="0"/>
                </a:rPr>
                <a:t>vont</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vous</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amener</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d’autres</a:t>
              </a:r>
              <a:r>
                <a:rPr lang="en-US" altLang="ko-KR" sz="1200" dirty="0" smtClean="0">
                  <a:solidFill>
                    <a:schemeClr val="tx1">
                      <a:lumMod val="65000"/>
                      <a:lumOff val="35000"/>
                    </a:schemeClr>
                  </a:solidFill>
                  <a:cs typeface="Arial" pitchFamily="34" charset="0"/>
                </a:rPr>
                <a:t> clients.</a:t>
              </a:r>
              <a:endParaRPr lang="ko-KR" altLang="en-US" sz="1200" dirty="0">
                <a:solidFill>
                  <a:schemeClr val="tx1">
                    <a:lumMod val="65000"/>
                    <a:lumOff val="35000"/>
                  </a:schemeClr>
                </a:solidFill>
                <a:cs typeface="Arial" pitchFamily="34" charset="0"/>
              </a:endParaRPr>
            </a:p>
          </p:txBody>
        </p:sp>
      </p:grpSp>
      <p:grpSp>
        <p:nvGrpSpPr>
          <p:cNvPr id="34" name="Group 33">
            <a:extLst>
              <a:ext uri="{FF2B5EF4-FFF2-40B4-BE49-F238E27FC236}">
                <a16:creationId xmlns="" xmlns:a16="http://schemas.microsoft.com/office/drawing/2014/main" id="{ECCE5303-4034-4383-9F1A-39AC6D807C69}"/>
              </a:ext>
            </a:extLst>
          </p:cNvPr>
          <p:cNvGrpSpPr/>
          <p:nvPr/>
        </p:nvGrpSpPr>
        <p:grpSpPr>
          <a:xfrm>
            <a:off x="6588501" y="4675102"/>
            <a:ext cx="1705439" cy="678649"/>
            <a:chOff x="3233965" y="1954419"/>
            <a:chExt cx="1446171" cy="678649"/>
          </a:xfrm>
        </p:grpSpPr>
        <p:sp>
          <p:nvSpPr>
            <p:cNvPr id="35" name="TextBox 34">
              <a:extLst>
                <a:ext uri="{FF2B5EF4-FFF2-40B4-BE49-F238E27FC236}">
                  <a16:creationId xmlns="" xmlns:a16="http://schemas.microsoft.com/office/drawing/2014/main" id="{A7295318-1498-440F-8FBB-F70774B775C8}"/>
                </a:ext>
              </a:extLst>
            </p:cNvPr>
            <p:cNvSpPr txBox="1"/>
            <p:nvPr/>
          </p:nvSpPr>
          <p:spPr>
            <a:xfrm>
              <a:off x="3233965" y="1954419"/>
              <a:ext cx="1436646" cy="276999"/>
            </a:xfrm>
            <a:prstGeom prst="rect">
              <a:avLst/>
            </a:prstGeom>
            <a:noFill/>
          </p:spPr>
          <p:txBody>
            <a:bodyPr wrap="square" rtlCol="0">
              <a:spAutoFit/>
            </a:bodyPr>
            <a:lstStyle/>
            <a:p>
              <a:pPr algn="r"/>
              <a:r>
                <a:rPr lang="en-US" altLang="ko-KR" sz="1200" b="1" dirty="0" err="1">
                  <a:solidFill>
                    <a:schemeClr val="tx1">
                      <a:lumMod val="65000"/>
                      <a:lumOff val="35000"/>
                    </a:schemeClr>
                  </a:solidFill>
                  <a:cs typeface="Arial" pitchFamily="34" charset="0"/>
                </a:rPr>
                <a:t>Effet</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secondaire</a:t>
              </a:r>
              <a:endParaRPr lang="ko-KR" altLang="en-US" sz="1200" b="1" dirty="0">
                <a:solidFill>
                  <a:schemeClr val="tx1">
                    <a:lumMod val="65000"/>
                    <a:lumOff val="35000"/>
                  </a:schemeClr>
                </a:solidFill>
                <a:cs typeface="Arial" pitchFamily="34" charset="0"/>
              </a:endParaRPr>
            </a:p>
          </p:txBody>
        </p:sp>
        <p:sp>
          <p:nvSpPr>
            <p:cNvPr id="36" name="TextBox 35">
              <a:extLst>
                <a:ext uri="{FF2B5EF4-FFF2-40B4-BE49-F238E27FC236}">
                  <a16:creationId xmlns="" xmlns:a16="http://schemas.microsoft.com/office/drawing/2014/main" id="{FE2B11D5-64B8-434D-9634-69B2A149C3F9}"/>
                </a:ext>
              </a:extLst>
            </p:cNvPr>
            <p:cNvSpPr txBox="1"/>
            <p:nvPr/>
          </p:nvSpPr>
          <p:spPr>
            <a:xfrm>
              <a:off x="3243490" y="2171403"/>
              <a:ext cx="1436646" cy="461665"/>
            </a:xfrm>
            <a:prstGeom prst="rect">
              <a:avLst/>
            </a:prstGeom>
            <a:noFill/>
          </p:spPr>
          <p:txBody>
            <a:bodyPr wrap="square" rtlCol="0">
              <a:spAutoFit/>
            </a:bodyPr>
            <a:lstStyle/>
            <a:p>
              <a:pPr algn="r"/>
              <a:r>
                <a:rPr lang="en-US" altLang="ko-KR" sz="1200" dirty="0" smtClean="0">
                  <a:solidFill>
                    <a:schemeClr val="tx1">
                      <a:lumMod val="65000"/>
                      <a:lumOff val="35000"/>
                    </a:schemeClr>
                  </a:solidFill>
                  <a:cs typeface="Arial" pitchFamily="34" charset="0"/>
                </a:rPr>
                <a:t>Diminution des </a:t>
              </a:r>
              <a:r>
                <a:rPr lang="en-US" altLang="ko-KR" sz="1200" dirty="0" err="1" smtClean="0">
                  <a:solidFill>
                    <a:schemeClr val="tx1">
                      <a:lumMod val="65000"/>
                      <a:lumOff val="35000"/>
                    </a:schemeClr>
                  </a:solidFill>
                  <a:cs typeface="Arial" pitchFamily="34" charset="0"/>
                </a:rPr>
                <a:t>impayés</a:t>
              </a:r>
              <a:r>
                <a:rPr lang="en-US" altLang="ko-KR" sz="1200" dirty="0" smtClean="0">
                  <a:solidFill>
                    <a:schemeClr val="tx1">
                      <a:lumMod val="65000"/>
                      <a:lumOff val="35000"/>
                    </a:schemeClr>
                  </a:solidFill>
                  <a:cs typeface="Arial" pitchFamily="34" charset="0"/>
                </a:rPr>
                <a:t>.</a:t>
              </a:r>
              <a:endParaRPr lang="ko-KR" altLang="en-US" sz="1200" dirty="0">
                <a:solidFill>
                  <a:schemeClr val="tx1">
                    <a:lumMod val="65000"/>
                    <a:lumOff val="35000"/>
                  </a:schemeClr>
                </a:solidFill>
                <a:cs typeface="Arial" pitchFamily="34" charset="0"/>
              </a:endParaRPr>
            </a:p>
          </p:txBody>
        </p:sp>
      </p:grpSp>
      <p:grpSp>
        <p:nvGrpSpPr>
          <p:cNvPr id="37" name="Group 36">
            <a:extLst>
              <a:ext uri="{FF2B5EF4-FFF2-40B4-BE49-F238E27FC236}">
                <a16:creationId xmlns="" xmlns:a16="http://schemas.microsoft.com/office/drawing/2014/main" id="{6933B0F5-B31C-4553-B3BB-845971A7DF30}"/>
              </a:ext>
            </a:extLst>
          </p:cNvPr>
          <p:cNvGrpSpPr/>
          <p:nvPr/>
        </p:nvGrpSpPr>
        <p:grpSpPr>
          <a:xfrm>
            <a:off x="8099146" y="4328336"/>
            <a:ext cx="1705439" cy="678649"/>
            <a:chOff x="3233965" y="1954419"/>
            <a:chExt cx="1446171" cy="678649"/>
          </a:xfrm>
        </p:grpSpPr>
        <p:sp>
          <p:nvSpPr>
            <p:cNvPr id="38" name="TextBox 37">
              <a:extLst>
                <a:ext uri="{FF2B5EF4-FFF2-40B4-BE49-F238E27FC236}">
                  <a16:creationId xmlns="" xmlns:a16="http://schemas.microsoft.com/office/drawing/2014/main" id="{F972B25F-7982-4B15-A374-EDFF9B188CD5}"/>
                </a:ext>
              </a:extLst>
            </p:cNvPr>
            <p:cNvSpPr txBox="1"/>
            <p:nvPr/>
          </p:nvSpPr>
          <p:spPr>
            <a:xfrm>
              <a:off x="3233965" y="1954419"/>
              <a:ext cx="1436646" cy="276999"/>
            </a:xfrm>
            <a:prstGeom prst="rect">
              <a:avLst/>
            </a:prstGeom>
            <a:noFill/>
          </p:spPr>
          <p:txBody>
            <a:bodyPr wrap="square" rtlCol="0">
              <a:spAutoFit/>
            </a:bodyPr>
            <a:lstStyle/>
            <a:p>
              <a:pPr algn="r"/>
              <a:r>
                <a:rPr lang="en-US" altLang="ko-KR" sz="1200" b="1" dirty="0" err="1">
                  <a:solidFill>
                    <a:schemeClr val="tx1">
                      <a:lumMod val="65000"/>
                      <a:lumOff val="35000"/>
                    </a:schemeClr>
                  </a:solidFill>
                  <a:cs typeface="Arial" pitchFamily="34" charset="0"/>
                </a:rPr>
                <a:t>Effet</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secondaire</a:t>
              </a:r>
              <a:endParaRPr lang="ko-KR" altLang="en-US" sz="1200" b="1" dirty="0">
                <a:solidFill>
                  <a:schemeClr val="tx1">
                    <a:lumMod val="65000"/>
                    <a:lumOff val="35000"/>
                  </a:schemeClr>
                </a:solidFill>
                <a:cs typeface="Arial" pitchFamily="34" charset="0"/>
              </a:endParaRPr>
            </a:p>
          </p:txBody>
        </p:sp>
        <p:sp>
          <p:nvSpPr>
            <p:cNvPr id="39" name="TextBox 38">
              <a:extLst>
                <a:ext uri="{FF2B5EF4-FFF2-40B4-BE49-F238E27FC236}">
                  <a16:creationId xmlns="" xmlns:a16="http://schemas.microsoft.com/office/drawing/2014/main" id="{B39E719D-125E-497D-A27B-AA64758597C9}"/>
                </a:ext>
              </a:extLst>
            </p:cNvPr>
            <p:cNvSpPr txBox="1"/>
            <p:nvPr/>
          </p:nvSpPr>
          <p:spPr>
            <a:xfrm>
              <a:off x="3243490" y="2171403"/>
              <a:ext cx="1436646" cy="461665"/>
            </a:xfrm>
            <a:prstGeom prst="rect">
              <a:avLst/>
            </a:prstGeom>
            <a:noFill/>
          </p:spPr>
          <p:txBody>
            <a:bodyPr wrap="square" rtlCol="0">
              <a:spAutoFit/>
            </a:bodyPr>
            <a:lstStyle/>
            <a:p>
              <a:pPr algn="r"/>
              <a:r>
                <a:rPr lang="en-US" altLang="ko-KR" sz="1200" dirty="0" err="1" smtClean="0">
                  <a:solidFill>
                    <a:schemeClr val="tx1">
                      <a:lumMod val="65000"/>
                      <a:lumOff val="35000"/>
                    </a:schemeClr>
                  </a:solidFill>
                  <a:cs typeface="Arial" pitchFamily="34" charset="0"/>
                </a:rPr>
                <a:t>Prises</a:t>
              </a:r>
              <a:r>
                <a:rPr lang="en-US" altLang="ko-KR" sz="1200" dirty="0" smtClean="0">
                  <a:solidFill>
                    <a:schemeClr val="tx1">
                      <a:lumMod val="65000"/>
                      <a:lumOff val="35000"/>
                    </a:schemeClr>
                  </a:solidFill>
                  <a:cs typeface="Arial" pitchFamily="34" charset="0"/>
                </a:rPr>
                <a:t> de </a:t>
              </a:r>
              <a:r>
                <a:rPr lang="en-US" altLang="ko-KR" sz="1200" dirty="0" err="1" smtClean="0">
                  <a:solidFill>
                    <a:schemeClr val="tx1">
                      <a:lumMod val="65000"/>
                      <a:lumOff val="35000"/>
                    </a:schemeClr>
                  </a:solidFill>
                  <a:cs typeface="Arial" pitchFamily="34" charset="0"/>
                </a:rPr>
                <a:t>décision</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simplifiées</a:t>
              </a:r>
              <a:r>
                <a:rPr lang="en-US" altLang="ko-KR" sz="1200" dirty="0" smtClean="0">
                  <a:solidFill>
                    <a:schemeClr val="tx1">
                      <a:lumMod val="65000"/>
                      <a:lumOff val="35000"/>
                    </a:schemeClr>
                  </a:solidFill>
                  <a:cs typeface="Arial" pitchFamily="34" charset="0"/>
                </a:rPr>
                <a:t>.</a:t>
              </a:r>
              <a:endParaRPr lang="ko-KR" altLang="en-US" sz="1200" dirty="0">
                <a:solidFill>
                  <a:schemeClr val="tx1">
                    <a:lumMod val="65000"/>
                    <a:lumOff val="35000"/>
                  </a:schemeClr>
                </a:solidFill>
                <a:cs typeface="Arial" pitchFamily="34" charset="0"/>
              </a:endParaRPr>
            </a:p>
          </p:txBody>
        </p:sp>
      </p:grpSp>
      <p:grpSp>
        <p:nvGrpSpPr>
          <p:cNvPr id="40" name="Group 39">
            <a:extLst>
              <a:ext uri="{FF2B5EF4-FFF2-40B4-BE49-F238E27FC236}">
                <a16:creationId xmlns="" xmlns:a16="http://schemas.microsoft.com/office/drawing/2014/main" id="{BDFA1564-B62C-48A8-858F-A099BB26D4BD}"/>
              </a:ext>
            </a:extLst>
          </p:cNvPr>
          <p:cNvGrpSpPr/>
          <p:nvPr/>
        </p:nvGrpSpPr>
        <p:grpSpPr>
          <a:xfrm>
            <a:off x="9609790" y="3981570"/>
            <a:ext cx="1705439" cy="678649"/>
            <a:chOff x="3233965" y="1954419"/>
            <a:chExt cx="1446171" cy="678649"/>
          </a:xfrm>
        </p:grpSpPr>
        <p:sp>
          <p:nvSpPr>
            <p:cNvPr id="41" name="TextBox 40">
              <a:extLst>
                <a:ext uri="{FF2B5EF4-FFF2-40B4-BE49-F238E27FC236}">
                  <a16:creationId xmlns="" xmlns:a16="http://schemas.microsoft.com/office/drawing/2014/main" id="{17D11D6F-AB17-4370-867F-06609FF3E752}"/>
                </a:ext>
              </a:extLst>
            </p:cNvPr>
            <p:cNvSpPr txBox="1"/>
            <p:nvPr/>
          </p:nvSpPr>
          <p:spPr>
            <a:xfrm>
              <a:off x="3233965" y="1954419"/>
              <a:ext cx="1436646" cy="276999"/>
            </a:xfrm>
            <a:prstGeom prst="rect">
              <a:avLst/>
            </a:prstGeom>
            <a:noFill/>
          </p:spPr>
          <p:txBody>
            <a:bodyPr wrap="square" rtlCol="0">
              <a:spAutoFit/>
            </a:bodyPr>
            <a:lstStyle/>
            <a:p>
              <a:pPr algn="r"/>
              <a:r>
                <a:rPr lang="en-US" altLang="ko-KR" sz="1200" b="1" dirty="0" err="1">
                  <a:solidFill>
                    <a:schemeClr val="tx1">
                      <a:lumMod val="65000"/>
                      <a:lumOff val="35000"/>
                    </a:schemeClr>
                  </a:solidFill>
                  <a:cs typeface="Arial" pitchFamily="34" charset="0"/>
                </a:rPr>
                <a:t>Effet</a:t>
              </a:r>
              <a:r>
                <a:rPr lang="en-US" altLang="ko-KR" sz="1200" b="1" dirty="0">
                  <a:solidFill>
                    <a:schemeClr val="tx1">
                      <a:lumMod val="65000"/>
                      <a:lumOff val="35000"/>
                    </a:schemeClr>
                  </a:solidFill>
                  <a:cs typeface="Arial" pitchFamily="34" charset="0"/>
                </a:rPr>
                <a:t> </a:t>
              </a:r>
              <a:r>
                <a:rPr lang="en-US" altLang="ko-KR" sz="1200" b="1" dirty="0" err="1">
                  <a:solidFill>
                    <a:schemeClr val="tx1">
                      <a:lumMod val="65000"/>
                      <a:lumOff val="35000"/>
                    </a:schemeClr>
                  </a:solidFill>
                  <a:cs typeface="Arial" pitchFamily="34" charset="0"/>
                </a:rPr>
                <a:t>secondaire</a:t>
              </a:r>
              <a:endParaRPr lang="ko-KR" altLang="en-US" sz="1200" b="1" dirty="0">
                <a:solidFill>
                  <a:schemeClr val="tx1">
                    <a:lumMod val="65000"/>
                    <a:lumOff val="35000"/>
                  </a:schemeClr>
                </a:solidFill>
                <a:cs typeface="Arial" pitchFamily="34" charset="0"/>
              </a:endParaRPr>
            </a:p>
          </p:txBody>
        </p:sp>
        <p:sp>
          <p:nvSpPr>
            <p:cNvPr id="42" name="TextBox 41">
              <a:extLst>
                <a:ext uri="{FF2B5EF4-FFF2-40B4-BE49-F238E27FC236}">
                  <a16:creationId xmlns="" xmlns:a16="http://schemas.microsoft.com/office/drawing/2014/main" id="{BBF35274-E69E-47FB-9565-C02CA944C1A7}"/>
                </a:ext>
              </a:extLst>
            </p:cNvPr>
            <p:cNvSpPr txBox="1"/>
            <p:nvPr/>
          </p:nvSpPr>
          <p:spPr>
            <a:xfrm>
              <a:off x="3243490" y="2171403"/>
              <a:ext cx="1436646" cy="461665"/>
            </a:xfrm>
            <a:prstGeom prst="rect">
              <a:avLst/>
            </a:prstGeom>
            <a:noFill/>
          </p:spPr>
          <p:txBody>
            <a:bodyPr wrap="square" rtlCol="0">
              <a:spAutoFit/>
            </a:bodyPr>
            <a:lstStyle/>
            <a:p>
              <a:pPr algn="r"/>
              <a:r>
                <a:rPr lang="en-US" altLang="ko-KR" sz="1200" dirty="0" err="1" smtClean="0">
                  <a:solidFill>
                    <a:schemeClr val="tx1">
                      <a:lumMod val="65000"/>
                      <a:lumOff val="35000"/>
                    </a:schemeClr>
                  </a:solidFill>
                  <a:cs typeface="Arial" pitchFamily="34" charset="0"/>
                </a:rPr>
                <a:t>Croissance</a:t>
              </a:r>
              <a:r>
                <a:rPr lang="en-US" altLang="ko-KR" sz="1200" dirty="0" smtClean="0">
                  <a:solidFill>
                    <a:schemeClr val="tx1">
                      <a:lumMod val="65000"/>
                      <a:lumOff val="35000"/>
                    </a:schemeClr>
                  </a:solidFill>
                  <a:cs typeface="Arial" pitchFamily="34" charset="0"/>
                </a:rPr>
                <a:t> </a:t>
              </a:r>
            </a:p>
            <a:p>
              <a:pPr algn="r"/>
              <a:r>
                <a:rPr lang="en-US" altLang="ko-KR" sz="1200" dirty="0" err="1" smtClean="0">
                  <a:solidFill>
                    <a:schemeClr val="tx1">
                      <a:lumMod val="65000"/>
                      <a:lumOff val="35000"/>
                    </a:schemeClr>
                  </a:solidFill>
                  <a:cs typeface="Arial" pitchFamily="34" charset="0"/>
                </a:rPr>
                <a:t>Accélérée</a:t>
              </a:r>
              <a:r>
                <a:rPr lang="en-US" altLang="ko-KR" sz="1200" dirty="0" smtClean="0">
                  <a:solidFill>
                    <a:schemeClr val="tx1">
                      <a:lumMod val="65000"/>
                      <a:lumOff val="35000"/>
                    </a:schemeClr>
                  </a:solidFill>
                  <a:cs typeface="Arial" pitchFamily="34" charset="0"/>
                </a:rPr>
                <a:t>.</a:t>
              </a:r>
              <a:endParaRPr lang="ko-KR" altLang="en-US" sz="1200" dirty="0">
                <a:solidFill>
                  <a:schemeClr val="tx1">
                    <a:lumMod val="65000"/>
                    <a:lumOff val="35000"/>
                  </a:schemeClr>
                </a:solidFill>
                <a:cs typeface="Arial" pitchFamily="34" charset="0"/>
              </a:endParaRPr>
            </a:p>
          </p:txBody>
        </p:sp>
      </p:grpSp>
      <p:sp>
        <p:nvSpPr>
          <p:cNvPr id="43" name="Bent Arrow 4">
            <a:extLst>
              <a:ext uri="{FF2B5EF4-FFF2-40B4-BE49-F238E27FC236}">
                <a16:creationId xmlns="" xmlns:a16="http://schemas.microsoft.com/office/drawing/2014/main" id="{6DE54854-C600-49EE-8D13-2085D4B2FB03}"/>
              </a:ext>
            </a:extLst>
          </p:cNvPr>
          <p:cNvSpPr/>
          <p:nvPr/>
        </p:nvSpPr>
        <p:spPr>
          <a:xfrm rot="5400000">
            <a:off x="1988150" y="4246140"/>
            <a:ext cx="626554" cy="2264874"/>
          </a:xfrm>
          <a:prstGeom prst="ben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44" name="Rectangle 13">
            <a:extLst>
              <a:ext uri="{FF2B5EF4-FFF2-40B4-BE49-F238E27FC236}">
                <a16:creationId xmlns="" xmlns:a16="http://schemas.microsoft.com/office/drawing/2014/main" id="{65524175-FFDD-424A-A488-9FDABB372B2C}"/>
              </a:ext>
            </a:extLst>
          </p:cNvPr>
          <p:cNvSpPr/>
          <p:nvPr/>
        </p:nvSpPr>
        <p:spPr>
          <a:xfrm>
            <a:off x="1207902" y="1863828"/>
            <a:ext cx="1836000" cy="3168000"/>
          </a:xfrm>
          <a:prstGeom prst="rect">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grpSp>
        <p:nvGrpSpPr>
          <p:cNvPr id="45" name="Group 14">
            <a:extLst>
              <a:ext uri="{FF2B5EF4-FFF2-40B4-BE49-F238E27FC236}">
                <a16:creationId xmlns="" xmlns:a16="http://schemas.microsoft.com/office/drawing/2014/main" id="{F8F00141-FEA1-4ABC-B031-8DE31E3637B6}"/>
              </a:ext>
            </a:extLst>
          </p:cNvPr>
          <p:cNvGrpSpPr/>
          <p:nvPr/>
        </p:nvGrpSpPr>
        <p:grpSpPr>
          <a:xfrm>
            <a:off x="1269581" y="2004511"/>
            <a:ext cx="1633967" cy="2769989"/>
            <a:chOff x="6210996" y="1433695"/>
            <a:chExt cx="1712589" cy="1970638"/>
          </a:xfrm>
        </p:grpSpPr>
        <p:sp>
          <p:nvSpPr>
            <p:cNvPr id="46" name="TextBox 45">
              <a:extLst>
                <a:ext uri="{FF2B5EF4-FFF2-40B4-BE49-F238E27FC236}">
                  <a16:creationId xmlns="" xmlns:a16="http://schemas.microsoft.com/office/drawing/2014/main" id="{22D28A77-5A3E-4C22-845E-46E0D3DA8F68}"/>
                </a:ext>
              </a:extLst>
            </p:cNvPr>
            <p:cNvSpPr txBox="1"/>
            <p:nvPr/>
          </p:nvSpPr>
          <p:spPr>
            <a:xfrm>
              <a:off x="6210999" y="1433695"/>
              <a:ext cx="1712586" cy="197064"/>
            </a:xfrm>
            <a:prstGeom prst="rect">
              <a:avLst/>
            </a:prstGeom>
            <a:noFill/>
          </p:spPr>
          <p:txBody>
            <a:bodyPr wrap="square" rtlCol="0">
              <a:spAutoFit/>
            </a:bodyPr>
            <a:lstStyle/>
            <a:p>
              <a:pPr algn="r"/>
              <a:r>
                <a:rPr lang="en-US" altLang="ko-KR" sz="1200" b="1" dirty="0" err="1" smtClean="0">
                  <a:solidFill>
                    <a:schemeClr val="tx1">
                      <a:lumMod val="65000"/>
                      <a:lumOff val="35000"/>
                    </a:schemeClr>
                  </a:solidFill>
                  <a:cs typeface="Arial" pitchFamily="34" charset="0"/>
                </a:rPr>
                <a:t>Patrimoine</a:t>
              </a:r>
              <a:r>
                <a:rPr lang="en-US" altLang="ko-KR" sz="1200" b="1" dirty="0" smtClean="0">
                  <a:solidFill>
                    <a:schemeClr val="tx1">
                      <a:lumMod val="65000"/>
                      <a:lumOff val="35000"/>
                    </a:schemeClr>
                  </a:solidFill>
                  <a:cs typeface="Arial" pitchFamily="34" charset="0"/>
                </a:rPr>
                <a:t> </a:t>
              </a:r>
              <a:r>
                <a:rPr lang="en-US" altLang="ko-KR" sz="1200" b="1" dirty="0" err="1" smtClean="0">
                  <a:solidFill>
                    <a:schemeClr val="tx1">
                      <a:lumMod val="65000"/>
                      <a:lumOff val="35000"/>
                    </a:schemeClr>
                  </a:solidFill>
                  <a:cs typeface="Arial" pitchFamily="34" charset="0"/>
                </a:rPr>
                <a:t>sécurisé</a:t>
              </a:r>
              <a:endParaRPr lang="ko-KR" altLang="en-US" sz="1200" b="1" dirty="0">
                <a:solidFill>
                  <a:schemeClr val="tx1">
                    <a:lumMod val="65000"/>
                    <a:lumOff val="35000"/>
                  </a:schemeClr>
                </a:solidFill>
                <a:cs typeface="Arial" pitchFamily="34" charset="0"/>
              </a:endParaRPr>
            </a:p>
          </p:txBody>
        </p:sp>
        <p:sp>
          <p:nvSpPr>
            <p:cNvPr id="47" name="TextBox 46">
              <a:extLst>
                <a:ext uri="{FF2B5EF4-FFF2-40B4-BE49-F238E27FC236}">
                  <a16:creationId xmlns="" xmlns:a16="http://schemas.microsoft.com/office/drawing/2014/main" id="{89EAD16E-002D-42ED-806C-6EEABB920038}"/>
                </a:ext>
              </a:extLst>
            </p:cNvPr>
            <p:cNvSpPr txBox="1"/>
            <p:nvPr/>
          </p:nvSpPr>
          <p:spPr>
            <a:xfrm>
              <a:off x="6210996" y="1630759"/>
              <a:ext cx="1712585" cy="1773574"/>
            </a:xfrm>
            <a:prstGeom prst="rect">
              <a:avLst/>
            </a:prstGeom>
            <a:noFill/>
          </p:spPr>
          <p:txBody>
            <a:bodyPr wrap="square" rtlCol="0">
              <a:spAutoFit/>
            </a:bodyPr>
            <a:lstStyle/>
            <a:p>
              <a:pPr algn="r"/>
              <a:r>
                <a:rPr lang="fr-BE" altLang="ko-KR" sz="1200" dirty="0" smtClean="0">
                  <a:solidFill>
                    <a:schemeClr val="tx1">
                      <a:lumMod val="65000"/>
                      <a:lumOff val="35000"/>
                    </a:schemeClr>
                  </a:solidFill>
                  <a:cs typeface="Arial" pitchFamily="34" charset="0"/>
                </a:rPr>
                <a:t>La valeur des données de l’entreprise équivaut à 10 années de charge salariale. En sécurisant les données de l’entreprise, on sécurise son patrimoine relationnel, son savoir faire, ses éléments de langage et ses stratégies.</a:t>
              </a:r>
              <a:endParaRPr lang="ko-KR" altLang="en-US" sz="1200" dirty="0">
                <a:solidFill>
                  <a:schemeClr val="tx1">
                    <a:lumMod val="75000"/>
                    <a:lumOff val="25000"/>
                  </a:schemeClr>
                </a:solidFill>
                <a:cs typeface="Arial" pitchFamily="34" charset="0"/>
              </a:endParaRPr>
            </a:p>
          </p:txBody>
        </p:sp>
      </p:grpSp>
      <p:grpSp>
        <p:nvGrpSpPr>
          <p:cNvPr id="48" name="Group 29">
            <a:extLst>
              <a:ext uri="{FF2B5EF4-FFF2-40B4-BE49-F238E27FC236}">
                <a16:creationId xmlns="" xmlns:a16="http://schemas.microsoft.com/office/drawing/2014/main" id="{2F70803C-57DA-4B39-8702-47AD11E1B35C}"/>
              </a:ext>
            </a:extLst>
          </p:cNvPr>
          <p:cNvGrpSpPr/>
          <p:nvPr/>
        </p:nvGrpSpPr>
        <p:grpSpPr>
          <a:xfrm>
            <a:off x="2056566" y="5715400"/>
            <a:ext cx="1705439" cy="863315"/>
            <a:chOff x="3233965" y="1954419"/>
            <a:chExt cx="1446171" cy="863315"/>
          </a:xfrm>
        </p:grpSpPr>
        <p:sp>
          <p:nvSpPr>
            <p:cNvPr id="49" name="TextBox 48">
              <a:extLst>
                <a:ext uri="{FF2B5EF4-FFF2-40B4-BE49-F238E27FC236}">
                  <a16:creationId xmlns="" xmlns:a16="http://schemas.microsoft.com/office/drawing/2014/main" id="{8BA27509-2662-4CAF-9FE7-F946880BF7F3}"/>
                </a:ext>
              </a:extLst>
            </p:cNvPr>
            <p:cNvSpPr txBox="1"/>
            <p:nvPr/>
          </p:nvSpPr>
          <p:spPr>
            <a:xfrm>
              <a:off x="3233965" y="1954419"/>
              <a:ext cx="1436646" cy="276999"/>
            </a:xfrm>
            <a:prstGeom prst="rect">
              <a:avLst/>
            </a:prstGeom>
            <a:noFill/>
          </p:spPr>
          <p:txBody>
            <a:bodyPr wrap="square" rtlCol="0">
              <a:spAutoFit/>
            </a:bodyPr>
            <a:lstStyle/>
            <a:p>
              <a:pPr algn="r"/>
              <a:r>
                <a:rPr lang="en-US" altLang="ko-KR" sz="1200" b="1" dirty="0" err="1" smtClean="0">
                  <a:solidFill>
                    <a:schemeClr val="tx1">
                      <a:lumMod val="65000"/>
                      <a:lumOff val="35000"/>
                    </a:schemeClr>
                  </a:solidFill>
                  <a:cs typeface="Arial" pitchFamily="34" charset="0"/>
                </a:rPr>
                <a:t>Effet</a:t>
              </a:r>
              <a:r>
                <a:rPr lang="en-US" altLang="ko-KR" sz="1200" b="1" dirty="0" smtClean="0">
                  <a:solidFill>
                    <a:schemeClr val="tx1">
                      <a:lumMod val="65000"/>
                      <a:lumOff val="35000"/>
                    </a:schemeClr>
                  </a:solidFill>
                  <a:cs typeface="Arial" pitchFamily="34" charset="0"/>
                </a:rPr>
                <a:t> </a:t>
              </a:r>
              <a:r>
                <a:rPr lang="en-US" altLang="ko-KR" sz="1200" b="1" dirty="0" err="1" smtClean="0">
                  <a:solidFill>
                    <a:schemeClr val="tx1">
                      <a:lumMod val="65000"/>
                      <a:lumOff val="35000"/>
                    </a:schemeClr>
                  </a:solidFill>
                  <a:cs typeface="Arial" pitchFamily="34" charset="0"/>
                </a:rPr>
                <a:t>secondaire</a:t>
              </a:r>
              <a:endParaRPr lang="ko-KR" altLang="en-US" sz="1200" b="1" dirty="0">
                <a:solidFill>
                  <a:schemeClr val="tx1">
                    <a:lumMod val="65000"/>
                    <a:lumOff val="35000"/>
                  </a:schemeClr>
                </a:solidFill>
                <a:cs typeface="Arial" pitchFamily="34" charset="0"/>
              </a:endParaRPr>
            </a:p>
          </p:txBody>
        </p:sp>
        <p:sp>
          <p:nvSpPr>
            <p:cNvPr id="50" name="TextBox 49">
              <a:extLst>
                <a:ext uri="{FF2B5EF4-FFF2-40B4-BE49-F238E27FC236}">
                  <a16:creationId xmlns="" xmlns:a16="http://schemas.microsoft.com/office/drawing/2014/main" id="{57F2FFF5-3E1A-41EF-9DE1-EC3CA3C0D9EC}"/>
                </a:ext>
              </a:extLst>
            </p:cNvPr>
            <p:cNvSpPr txBox="1"/>
            <p:nvPr/>
          </p:nvSpPr>
          <p:spPr>
            <a:xfrm>
              <a:off x="3243490" y="2171403"/>
              <a:ext cx="1436646" cy="646331"/>
            </a:xfrm>
            <a:prstGeom prst="rect">
              <a:avLst/>
            </a:prstGeom>
            <a:noFill/>
          </p:spPr>
          <p:txBody>
            <a:bodyPr wrap="square" rtlCol="0">
              <a:spAutoFit/>
            </a:bodyPr>
            <a:lstStyle/>
            <a:p>
              <a:pPr algn="r"/>
              <a:r>
                <a:rPr lang="en-US" altLang="ko-KR" sz="1200" dirty="0" smtClean="0">
                  <a:solidFill>
                    <a:schemeClr val="tx1">
                      <a:lumMod val="65000"/>
                      <a:lumOff val="35000"/>
                    </a:schemeClr>
                  </a:solidFill>
                  <a:cs typeface="Arial" pitchFamily="34" charset="0"/>
                </a:rPr>
                <a:t>Augmentation de la </a:t>
              </a:r>
              <a:r>
                <a:rPr lang="en-US" altLang="ko-KR" sz="1200" dirty="0" err="1" smtClean="0">
                  <a:solidFill>
                    <a:schemeClr val="tx1">
                      <a:lumMod val="65000"/>
                      <a:lumOff val="35000"/>
                    </a:schemeClr>
                  </a:solidFill>
                  <a:cs typeface="Arial" pitchFamily="34" charset="0"/>
                </a:rPr>
                <a:t>valeur</a:t>
              </a:r>
              <a:r>
                <a:rPr lang="en-US" altLang="ko-KR" sz="1200" dirty="0" smtClean="0">
                  <a:solidFill>
                    <a:schemeClr val="tx1">
                      <a:lumMod val="65000"/>
                      <a:lumOff val="35000"/>
                    </a:schemeClr>
                  </a:solidFill>
                  <a:cs typeface="Arial" pitchFamily="34" charset="0"/>
                </a:rPr>
                <a:t> de </a:t>
              </a:r>
              <a:r>
                <a:rPr lang="en-US" altLang="ko-KR" sz="1200" dirty="0" err="1" smtClean="0">
                  <a:solidFill>
                    <a:schemeClr val="tx1">
                      <a:lumMod val="65000"/>
                      <a:lumOff val="35000"/>
                    </a:schemeClr>
                  </a:solidFill>
                  <a:cs typeface="Arial" pitchFamily="34" charset="0"/>
                </a:rPr>
                <a:t>l’entreprise</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en</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cas</a:t>
              </a:r>
              <a:r>
                <a:rPr lang="en-US" altLang="ko-KR" sz="1200" dirty="0" smtClean="0">
                  <a:solidFill>
                    <a:schemeClr val="tx1">
                      <a:lumMod val="65000"/>
                      <a:lumOff val="35000"/>
                    </a:schemeClr>
                  </a:solidFill>
                  <a:cs typeface="Arial" pitchFamily="34" charset="0"/>
                </a:rPr>
                <a:t> </a:t>
              </a:r>
              <a:r>
                <a:rPr lang="en-US" altLang="ko-KR" sz="1200" dirty="0" err="1" smtClean="0">
                  <a:solidFill>
                    <a:schemeClr val="tx1">
                      <a:lumMod val="65000"/>
                      <a:lumOff val="35000"/>
                    </a:schemeClr>
                  </a:solidFill>
                  <a:cs typeface="Arial" pitchFamily="34" charset="0"/>
                </a:rPr>
                <a:t>d’audit</a:t>
              </a:r>
              <a:endParaRPr lang="ko-KR" altLang="en-US" sz="1200" dirty="0">
                <a:solidFill>
                  <a:schemeClr val="tx1">
                    <a:lumMod val="65000"/>
                    <a:lumOff val="35000"/>
                  </a:schemeClr>
                </a:solidFill>
                <a:cs typeface="Arial" pitchFamily="34" charset="0"/>
              </a:endParaRPr>
            </a:p>
          </p:txBody>
        </p:sp>
      </p:grpSp>
    </p:spTree>
    <p:extLst>
      <p:ext uri="{BB962C8B-B14F-4D97-AF65-F5344CB8AC3E}">
        <p14:creationId xmlns:p14="http://schemas.microsoft.com/office/powerpoint/2010/main" val="1279224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dirty="0"/>
              <a:t>Les 4 CRM </a:t>
            </a:r>
            <a:r>
              <a:rPr lang="en-US" dirty="0" err="1"/>
              <a:t>retenus</a:t>
            </a:r>
            <a:endParaRPr lang="en-US" dirty="0"/>
          </a:p>
        </p:txBody>
      </p:sp>
      <p:cxnSp>
        <p:nvCxnSpPr>
          <p:cNvPr id="3" name="Straight Connector 2">
            <a:extLst>
              <a:ext uri="{FF2B5EF4-FFF2-40B4-BE49-F238E27FC236}">
                <a16:creationId xmlns="" xmlns:a16="http://schemas.microsoft.com/office/drawing/2014/main" id="{5F48E8FD-CD9C-4F3D-84C9-682C9CDD8FF4}"/>
              </a:ext>
            </a:extLst>
          </p:cNvPr>
          <p:cNvCxnSpPr/>
          <p:nvPr/>
        </p:nvCxnSpPr>
        <p:spPr>
          <a:xfrm flipV="1">
            <a:off x="981112" y="3709066"/>
            <a:ext cx="11363" cy="1800000"/>
          </a:xfrm>
          <a:prstGeom prst="line">
            <a:avLst/>
          </a:prstGeom>
          <a:ln w="2540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 xmlns:a16="http://schemas.microsoft.com/office/drawing/2014/main" id="{74AF5935-8BC3-49EB-BB4D-F7786E8A555B}"/>
              </a:ext>
            </a:extLst>
          </p:cNvPr>
          <p:cNvCxnSpPr/>
          <p:nvPr/>
        </p:nvCxnSpPr>
        <p:spPr>
          <a:xfrm flipV="1">
            <a:off x="3301544" y="3064493"/>
            <a:ext cx="11363" cy="1800000"/>
          </a:xfrm>
          <a:prstGeom prst="line">
            <a:avLst/>
          </a:prstGeom>
          <a:ln w="254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8A14BFB3-3BD2-4643-A720-A74E101B5862}"/>
              </a:ext>
            </a:extLst>
          </p:cNvPr>
          <p:cNvCxnSpPr/>
          <p:nvPr/>
        </p:nvCxnSpPr>
        <p:spPr>
          <a:xfrm flipV="1">
            <a:off x="5621976" y="2419921"/>
            <a:ext cx="11363" cy="1800000"/>
          </a:xfrm>
          <a:prstGeom prst="line">
            <a:avLst/>
          </a:prstGeom>
          <a:ln w="254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CD44D0EF-0883-4665-A1FB-BCFB3D3B90DE}"/>
              </a:ext>
            </a:extLst>
          </p:cNvPr>
          <p:cNvCxnSpPr/>
          <p:nvPr/>
        </p:nvCxnSpPr>
        <p:spPr>
          <a:xfrm flipV="1">
            <a:off x="7942408" y="1775349"/>
            <a:ext cx="11363" cy="1800000"/>
          </a:xfrm>
          <a:prstGeom prst="line">
            <a:avLst/>
          </a:prstGeom>
          <a:ln w="254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08B9FF69-5EB7-4B3E-AC75-4781B161EF20}"/>
              </a:ext>
            </a:extLst>
          </p:cNvPr>
          <p:cNvSpPr/>
          <p:nvPr/>
        </p:nvSpPr>
        <p:spPr>
          <a:xfrm>
            <a:off x="2330118" y="5525027"/>
            <a:ext cx="1656184" cy="360040"/>
          </a:xfrm>
          <a:prstGeom prst="rect">
            <a:avLst/>
          </a:prstGeom>
          <a:solidFill>
            <a:schemeClr val="accent1"/>
          </a:solidFill>
          <a:ln>
            <a:noFill/>
          </a:ln>
          <a:scene3d>
            <a:camera prst="orthographicFront">
              <a:rot lat="297669" lon="18624798" rev="52620"/>
            </a:camera>
            <a:lightRig rig="threePt" dir="t">
              <a:rot lat="0" lon="0" rev="1800000"/>
            </a:lightRig>
          </a:scene3d>
          <a:sp3d extrusionH="21717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ctangle 7">
            <a:extLst>
              <a:ext uri="{FF2B5EF4-FFF2-40B4-BE49-F238E27FC236}">
                <a16:creationId xmlns="" xmlns:a16="http://schemas.microsoft.com/office/drawing/2014/main" id="{D9B96070-8D32-4230-9283-3165B67BBB00}"/>
              </a:ext>
            </a:extLst>
          </p:cNvPr>
          <p:cNvSpPr/>
          <p:nvPr/>
        </p:nvSpPr>
        <p:spPr>
          <a:xfrm>
            <a:off x="4650550" y="4876955"/>
            <a:ext cx="1656184" cy="360040"/>
          </a:xfrm>
          <a:prstGeom prst="rect">
            <a:avLst/>
          </a:prstGeom>
          <a:solidFill>
            <a:schemeClr val="accent2"/>
          </a:solidFill>
          <a:ln>
            <a:noFill/>
          </a:ln>
          <a:scene3d>
            <a:camera prst="orthographicFront">
              <a:rot lat="297669" lon="18624798" rev="52620"/>
            </a:camera>
            <a:lightRig rig="threePt" dir="t">
              <a:rot lat="0" lon="0" rev="1800000"/>
            </a:lightRig>
          </a:scene3d>
          <a:sp3d extrusionH="217170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8">
            <a:extLst>
              <a:ext uri="{FF2B5EF4-FFF2-40B4-BE49-F238E27FC236}">
                <a16:creationId xmlns="" xmlns:a16="http://schemas.microsoft.com/office/drawing/2014/main" id="{0980F264-D8C6-4A4E-95AA-27DB7B12EF2B}"/>
              </a:ext>
            </a:extLst>
          </p:cNvPr>
          <p:cNvSpPr/>
          <p:nvPr/>
        </p:nvSpPr>
        <p:spPr>
          <a:xfrm>
            <a:off x="6970982" y="4228883"/>
            <a:ext cx="1656184" cy="360040"/>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 xmlns:a16="http://schemas.microsoft.com/office/drawing/2014/main" id="{4415A0B2-98BC-41CE-B451-63C659984440}"/>
              </a:ext>
            </a:extLst>
          </p:cNvPr>
          <p:cNvSpPr/>
          <p:nvPr/>
        </p:nvSpPr>
        <p:spPr>
          <a:xfrm>
            <a:off x="9291414" y="3580811"/>
            <a:ext cx="1656184" cy="360040"/>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Arc 10">
            <a:extLst>
              <a:ext uri="{FF2B5EF4-FFF2-40B4-BE49-F238E27FC236}">
                <a16:creationId xmlns="" xmlns:a16="http://schemas.microsoft.com/office/drawing/2014/main" id="{1DCB8D4E-C1F7-48C1-9C1C-698A4A7DCB25}"/>
              </a:ext>
            </a:extLst>
          </p:cNvPr>
          <p:cNvSpPr/>
          <p:nvPr/>
        </p:nvSpPr>
        <p:spPr>
          <a:xfrm>
            <a:off x="3386312" y="5287987"/>
            <a:ext cx="2274213" cy="777093"/>
          </a:xfrm>
          <a:prstGeom prst="arc">
            <a:avLst>
              <a:gd name="adj1" fmla="val 20633190"/>
              <a:gd name="adj2" fmla="val 9870224"/>
            </a:avLst>
          </a:prstGeom>
          <a:ln w="12700">
            <a:solidFill>
              <a:schemeClr val="tx1">
                <a:lumMod val="75000"/>
                <a:lumOff val="25000"/>
              </a:schemeClr>
            </a:solidFill>
            <a:prstDash val="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nvGrpSpPr>
          <p:cNvPr id="12" name="Group 11">
            <a:extLst>
              <a:ext uri="{FF2B5EF4-FFF2-40B4-BE49-F238E27FC236}">
                <a16:creationId xmlns="" xmlns:a16="http://schemas.microsoft.com/office/drawing/2014/main" id="{B7B5BB48-E4FF-4986-9DFF-E57A32DB5C8B}"/>
              </a:ext>
            </a:extLst>
          </p:cNvPr>
          <p:cNvGrpSpPr/>
          <p:nvPr/>
        </p:nvGrpSpPr>
        <p:grpSpPr>
          <a:xfrm>
            <a:off x="1153588" y="3796418"/>
            <a:ext cx="2000666" cy="1096075"/>
            <a:chOff x="4965552" y="1736224"/>
            <a:chExt cx="1374974" cy="1096075"/>
          </a:xfrm>
        </p:grpSpPr>
        <p:sp>
          <p:nvSpPr>
            <p:cNvPr id="13" name="TextBox 12">
              <a:extLst>
                <a:ext uri="{FF2B5EF4-FFF2-40B4-BE49-F238E27FC236}">
                  <a16:creationId xmlns="" xmlns:a16="http://schemas.microsoft.com/office/drawing/2014/main" id="{DF27DED6-70A9-41AE-B2F8-65E9D9E632DF}"/>
                </a:ext>
              </a:extLst>
            </p:cNvPr>
            <p:cNvSpPr txBox="1"/>
            <p:nvPr/>
          </p:nvSpPr>
          <p:spPr>
            <a:xfrm>
              <a:off x="4965552" y="2001302"/>
              <a:ext cx="1374974" cy="830997"/>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Le leader </a:t>
              </a:r>
              <a:r>
                <a:rPr lang="en-US" altLang="ko-KR" sz="1200" dirty="0" err="1" smtClean="0">
                  <a:solidFill>
                    <a:schemeClr val="tx1">
                      <a:lumMod val="75000"/>
                      <a:lumOff val="25000"/>
                    </a:schemeClr>
                  </a:solidFill>
                  <a:cs typeface="Arial" pitchFamily="34" charset="0"/>
                </a:rPr>
                <a:t>mondial</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obligatoirement</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étudié</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puisqu’il</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est</a:t>
              </a:r>
              <a:r>
                <a:rPr lang="en-US" altLang="ko-KR" sz="1200" dirty="0" smtClean="0">
                  <a:solidFill>
                    <a:schemeClr val="tx1">
                      <a:lumMod val="75000"/>
                      <a:lumOff val="25000"/>
                    </a:schemeClr>
                  </a:solidFill>
                  <a:cs typeface="Arial" pitchFamily="34" charset="0"/>
                </a:rPr>
                <a:t> le CRM </a:t>
              </a:r>
              <a:r>
                <a:rPr lang="en-US" altLang="ko-KR" sz="1200" dirty="0" err="1" smtClean="0">
                  <a:solidFill>
                    <a:schemeClr val="tx1">
                      <a:lumMod val="75000"/>
                      <a:lumOff val="25000"/>
                    </a:schemeClr>
                  </a:solidFill>
                  <a:cs typeface="Arial" pitchFamily="34" charset="0"/>
                </a:rPr>
                <a:t>numéro</a:t>
              </a:r>
              <a:r>
                <a:rPr lang="en-US" altLang="ko-KR" sz="1200" dirty="0" smtClean="0">
                  <a:solidFill>
                    <a:schemeClr val="tx1">
                      <a:lumMod val="75000"/>
                      <a:lumOff val="25000"/>
                    </a:schemeClr>
                  </a:solidFill>
                  <a:cs typeface="Arial" pitchFamily="34" charset="0"/>
                </a:rPr>
                <a:t> 1 du </a:t>
              </a:r>
              <a:r>
                <a:rPr lang="en-US" altLang="ko-KR" sz="1200" dirty="0" err="1" smtClean="0">
                  <a:solidFill>
                    <a:schemeClr val="tx1">
                      <a:lumMod val="75000"/>
                      <a:lumOff val="25000"/>
                    </a:schemeClr>
                  </a:solidFill>
                  <a:cs typeface="Arial" pitchFamily="34" charset="0"/>
                </a:rPr>
                <a:t>marché</a:t>
              </a:r>
              <a:r>
                <a:rPr lang="en-US"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 xmlns:a16="http://schemas.microsoft.com/office/drawing/2014/main" id="{F5FBF18D-D936-46B8-BF6B-12BAD98471AB}"/>
                </a:ext>
              </a:extLst>
            </p:cNvPr>
            <p:cNvSpPr txBox="1"/>
            <p:nvPr/>
          </p:nvSpPr>
          <p:spPr>
            <a:xfrm>
              <a:off x="4965552" y="1736224"/>
              <a:ext cx="1374974"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Salesforces</a:t>
              </a:r>
              <a:endParaRPr lang="ko-KR" altLang="en-US" sz="1400" b="1" dirty="0">
                <a:solidFill>
                  <a:schemeClr val="tx1">
                    <a:lumMod val="75000"/>
                    <a:lumOff val="25000"/>
                  </a:schemeClr>
                </a:solidFill>
                <a:cs typeface="Arial" pitchFamily="34" charset="0"/>
              </a:endParaRPr>
            </a:p>
          </p:txBody>
        </p:sp>
      </p:grpSp>
      <p:grpSp>
        <p:nvGrpSpPr>
          <p:cNvPr id="15" name="Group 14">
            <a:extLst>
              <a:ext uri="{FF2B5EF4-FFF2-40B4-BE49-F238E27FC236}">
                <a16:creationId xmlns="" xmlns:a16="http://schemas.microsoft.com/office/drawing/2014/main" id="{FE35A4BA-234F-4CCA-A5D4-F4E3133EB0F6}"/>
              </a:ext>
            </a:extLst>
          </p:cNvPr>
          <p:cNvGrpSpPr/>
          <p:nvPr/>
        </p:nvGrpSpPr>
        <p:grpSpPr>
          <a:xfrm>
            <a:off x="3474020" y="3151845"/>
            <a:ext cx="2000666" cy="911409"/>
            <a:chOff x="4965552" y="1736224"/>
            <a:chExt cx="1374974" cy="911409"/>
          </a:xfrm>
        </p:grpSpPr>
        <p:sp>
          <p:nvSpPr>
            <p:cNvPr id="16" name="TextBox 15">
              <a:extLst>
                <a:ext uri="{FF2B5EF4-FFF2-40B4-BE49-F238E27FC236}">
                  <a16:creationId xmlns="" xmlns:a16="http://schemas.microsoft.com/office/drawing/2014/main" id="{5E369FB3-5C6C-4099-913E-FE3FE4DEF66C}"/>
                </a:ext>
              </a:extLst>
            </p:cNvPr>
            <p:cNvSpPr txBox="1"/>
            <p:nvPr/>
          </p:nvSpPr>
          <p:spPr>
            <a:xfrm>
              <a:off x="4965552" y="2001302"/>
              <a:ext cx="1374974" cy="646331"/>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Le CRM </a:t>
              </a:r>
              <a:r>
                <a:rPr lang="en-US" altLang="ko-KR" sz="1200" dirty="0" err="1" smtClean="0">
                  <a:solidFill>
                    <a:schemeClr val="tx1">
                      <a:lumMod val="75000"/>
                      <a:lumOff val="25000"/>
                    </a:schemeClr>
                  </a:solidFill>
                  <a:cs typeface="Arial" pitchFamily="34" charset="0"/>
                </a:rPr>
                <a:t>américain</a:t>
              </a:r>
              <a:r>
                <a:rPr lang="en-US" altLang="ko-KR" sz="1200" dirty="0" smtClean="0">
                  <a:solidFill>
                    <a:schemeClr val="tx1">
                      <a:lumMod val="75000"/>
                      <a:lumOff val="25000"/>
                    </a:schemeClr>
                  </a:solidFill>
                  <a:cs typeface="Arial" pitchFamily="34" charset="0"/>
                </a:rPr>
                <a:t> qui monte; </a:t>
              </a:r>
              <a:r>
                <a:rPr lang="en-US" altLang="ko-KR" sz="1200" dirty="0" err="1" smtClean="0">
                  <a:solidFill>
                    <a:schemeClr val="tx1">
                      <a:lumMod val="75000"/>
                      <a:lumOff val="25000"/>
                    </a:schemeClr>
                  </a:solidFill>
                  <a:cs typeface="Arial" pitchFamily="34" charset="0"/>
                </a:rPr>
                <a:t>très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orienté</a:t>
              </a:r>
              <a:r>
                <a:rPr lang="en-US" altLang="ko-KR" sz="1200" dirty="0" smtClean="0">
                  <a:solidFill>
                    <a:schemeClr val="tx1">
                      <a:lumMod val="75000"/>
                      <a:lumOff val="25000"/>
                    </a:schemeClr>
                  </a:solidFill>
                  <a:cs typeface="Arial" pitchFamily="34" charset="0"/>
                </a:rPr>
                <a:t> marketing.</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 xmlns:a16="http://schemas.microsoft.com/office/drawing/2014/main" id="{E0B0AF69-0E60-4A51-8F50-C366626BD0D5}"/>
                </a:ext>
              </a:extLst>
            </p:cNvPr>
            <p:cNvSpPr txBox="1"/>
            <p:nvPr/>
          </p:nvSpPr>
          <p:spPr>
            <a:xfrm>
              <a:off x="4965552" y="1736224"/>
              <a:ext cx="1374974" cy="307777"/>
            </a:xfrm>
            <a:prstGeom prst="rect">
              <a:avLst/>
            </a:prstGeom>
            <a:noFill/>
          </p:spPr>
          <p:txBody>
            <a:bodyPr wrap="square" rtlCol="0">
              <a:spAutoFit/>
            </a:bodyPr>
            <a:lstStyle/>
            <a:p>
              <a:r>
                <a:rPr lang="en-US" altLang="ko-KR" sz="1400" b="1" dirty="0" err="1" smtClean="0">
                  <a:solidFill>
                    <a:schemeClr val="tx1">
                      <a:lumMod val="75000"/>
                      <a:lumOff val="25000"/>
                    </a:schemeClr>
                  </a:solidFill>
                  <a:cs typeface="Arial" pitchFamily="34" charset="0"/>
                </a:rPr>
                <a:t>HubSpot</a:t>
              </a:r>
              <a:endParaRPr lang="ko-KR" altLang="en-US" sz="1400" b="1" dirty="0">
                <a:solidFill>
                  <a:schemeClr val="tx1">
                    <a:lumMod val="75000"/>
                    <a:lumOff val="25000"/>
                  </a:schemeClr>
                </a:solidFill>
                <a:cs typeface="Arial" pitchFamily="34" charset="0"/>
              </a:endParaRPr>
            </a:p>
          </p:txBody>
        </p:sp>
      </p:grpSp>
      <p:grpSp>
        <p:nvGrpSpPr>
          <p:cNvPr id="18" name="Group 17">
            <a:extLst>
              <a:ext uri="{FF2B5EF4-FFF2-40B4-BE49-F238E27FC236}">
                <a16:creationId xmlns="" xmlns:a16="http://schemas.microsoft.com/office/drawing/2014/main" id="{731F8245-423D-41D9-84D4-BE7A159D30A2}"/>
              </a:ext>
            </a:extLst>
          </p:cNvPr>
          <p:cNvGrpSpPr/>
          <p:nvPr/>
        </p:nvGrpSpPr>
        <p:grpSpPr>
          <a:xfrm>
            <a:off x="5794452" y="2507273"/>
            <a:ext cx="2000666" cy="911409"/>
            <a:chOff x="4965552" y="1736224"/>
            <a:chExt cx="1374974" cy="911409"/>
          </a:xfrm>
        </p:grpSpPr>
        <p:sp>
          <p:nvSpPr>
            <p:cNvPr id="19" name="TextBox 18">
              <a:extLst>
                <a:ext uri="{FF2B5EF4-FFF2-40B4-BE49-F238E27FC236}">
                  <a16:creationId xmlns="" xmlns:a16="http://schemas.microsoft.com/office/drawing/2014/main" id="{6A214534-075A-43E9-B378-6B6E0A998404}"/>
                </a:ext>
              </a:extLst>
            </p:cNvPr>
            <p:cNvSpPr txBox="1"/>
            <p:nvPr/>
          </p:nvSpPr>
          <p:spPr>
            <a:xfrm>
              <a:off x="4965552" y="2001302"/>
              <a:ext cx="1374974" cy="646331"/>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La solution </a:t>
              </a:r>
              <a:r>
                <a:rPr lang="en-US" altLang="ko-KR" sz="1200" dirty="0" err="1" smtClean="0">
                  <a:solidFill>
                    <a:schemeClr val="tx1">
                      <a:lumMod val="75000"/>
                      <a:lumOff val="25000"/>
                    </a:schemeClr>
                  </a:solidFill>
                  <a:cs typeface="Arial" pitchFamily="34" charset="0"/>
                </a:rPr>
                <a:t>française</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très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complète</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très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présente</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dans</a:t>
              </a:r>
              <a:r>
                <a:rPr lang="en-US" altLang="ko-KR" sz="1200" dirty="0" smtClean="0">
                  <a:solidFill>
                    <a:schemeClr val="tx1">
                      <a:lumMod val="75000"/>
                      <a:lumOff val="25000"/>
                    </a:schemeClr>
                  </a:solidFill>
                  <a:cs typeface="Arial" pitchFamily="34" charset="0"/>
                </a:rPr>
                <a:t> les TPE.</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 xmlns:a16="http://schemas.microsoft.com/office/drawing/2014/main" id="{31CB645D-982B-4DCB-B243-1412FCA7BD16}"/>
                </a:ext>
              </a:extLst>
            </p:cNvPr>
            <p:cNvSpPr txBox="1"/>
            <p:nvPr/>
          </p:nvSpPr>
          <p:spPr>
            <a:xfrm>
              <a:off x="4965552" y="1736224"/>
              <a:ext cx="1374974" cy="307777"/>
            </a:xfrm>
            <a:prstGeom prst="rect">
              <a:avLst/>
            </a:prstGeom>
            <a:noFill/>
          </p:spPr>
          <p:txBody>
            <a:bodyPr wrap="square" rtlCol="0">
              <a:spAutoFit/>
            </a:bodyPr>
            <a:lstStyle/>
            <a:p>
              <a:r>
                <a:rPr lang="en-US" altLang="ko-KR" sz="1400" b="1" dirty="0" err="1" smtClean="0">
                  <a:solidFill>
                    <a:schemeClr val="tx1">
                      <a:lumMod val="75000"/>
                      <a:lumOff val="25000"/>
                    </a:schemeClr>
                  </a:solidFill>
                  <a:cs typeface="Arial" pitchFamily="34" charset="0"/>
                </a:rPr>
                <a:t>Sellsy</a:t>
              </a:r>
              <a:endParaRPr lang="ko-KR" altLang="en-US" sz="1400" b="1" dirty="0">
                <a:solidFill>
                  <a:schemeClr val="tx1">
                    <a:lumMod val="75000"/>
                    <a:lumOff val="25000"/>
                  </a:schemeClr>
                </a:solidFill>
                <a:cs typeface="Arial" pitchFamily="34" charset="0"/>
              </a:endParaRPr>
            </a:p>
          </p:txBody>
        </p:sp>
      </p:grpSp>
      <p:grpSp>
        <p:nvGrpSpPr>
          <p:cNvPr id="21" name="Group 20">
            <a:extLst>
              <a:ext uri="{FF2B5EF4-FFF2-40B4-BE49-F238E27FC236}">
                <a16:creationId xmlns="" xmlns:a16="http://schemas.microsoft.com/office/drawing/2014/main" id="{7B03E2D3-9F1F-4A3E-A8F6-EBC283CC4A92}"/>
              </a:ext>
            </a:extLst>
          </p:cNvPr>
          <p:cNvGrpSpPr/>
          <p:nvPr/>
        </p:nvGrpSpPr>
        <p:grpSpPr>
          <a:xfrm>
            <a:off x="8114884" y="1862701"/>
            <a:ext cx="2000666" cy="911409"/>
            <a:chOff x="4965552" y="1736224"/>
            <a:chExt cx="1374974" cy="911409"/>
          </a:xfrm>
        </p:grpSpPr>
        <p:sp>
          <p:nvSpPr>
            <p:cNvPr id="22" name="TextBox 21">
              <a:extLst>
                <a:ext uri="{FF2B5EF4-FFF2-40B4-BE49-F238E27FC236}">
                  <a16:creationId xmlns="" xmlns:a16="http://schemas.microsoft.com/office/drawing/2014/main" id="{9995AFAA-48A1-4EDD-96C9-F0286757BD3B}"/>
                </a:ext>
              </a:extLst>
            </p:cNvPr>
            <p:cNvSpPr txBox="1"/>
            <p:nvPr/>
          </p:nvSpPr>
          <p:spPr>
            <a:xfrm>
              <a:off x="4965552" y="2001302"/>
              <a:ext cx="1374974" cy="646331"/>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CRM </a:t>
              </a:r>
              <a:r>
                <a:rPr lang="en-US" altLang="ko-KR" sz="1200" dirty="0" err="1" smtClean="0">
                  <a:solidFill>
                    <a:schemeClr val="tx1">
                      <a:lumMod val="75000"/>
                      <a:lumOff val="25000"/>
                    </a:schemeClr>
                  </a:solidFill>
                  <a:cs typeface="Arial" pitchFamily="34" charset="0"/>
                </a:rPr>
                <a:t>belgo-français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élu</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meilleur</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logiciel</a:t>
              </a:r>
              <a:r>
                <a:rPr lang="en-US" altLang="ko-KR" sz="1200" dirty="0" smtClean="0">
                  <a:solidFill>
                    <a:schemeClr val="tx1">
                      <a:lumMod val="75000"/>
                      <a:lumOff val="25000"/>
                    </a:schemeClr>
                  </a:solidFill>
                  <a:cs typeface="Arial" pitchFamily="34" charset="0"/>
                </a:rPr>
                <a:t> CRM </a:t>
              </a:r>
              <a:r>
                <a:rPr lang="en-US" altLang="ko-KR" sz="1200" dirty="0" err="1" smtClean="0">
                  <a:solidFill>
                    <a:schemeClr val="tx1">
                      <a:lumMod val="75000"/>
                      <a:lumOff val="25000"/>
                    </a:schemeClr>
                  </a:solidFill>
                  <a:cs typeface="Arial" pitchFamily="34" charset="0"/>
                </a:rPr>
                <a:t>européen</a:t>
              </a:r>
              <a:r>
                <a:rPr lang="en-US" altLang="ko-KR" sz="1200" dirty="0" smtClean="0">
                  <a:solidFill>
                    <a:schemeClr val="tx1">
                      <a:lumMod val="75000"/>
                      <a:lumOff val="25000"/>
                    </a:schemeClr>
                  </a:solidFill>
                  <a:cs typeface="Arial" pitchFamily="34" charset="0"/>
                </a:rPr>
                <a:t> 2020.</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 xmlns:a16="http://schemas.microsoft.com/office/drawing/2014/main" id="{8F10708B-371E-432B-91BF-BA8D5D3A8EB5}"/>
                </a:ext>
              </a:extLst>
            </p:cNvPr>
            <p:cNvSpPr txBox="1"/>
            <p:nvPr/>
          </p:nvSpPr>
          <p:spPr>
            <a:xfrm>
              <a:off x="4965552" y="1736224"/>
              <a:ext cx="1374974"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Simple CRM</a:t>
              </a:r>
              <a:endParaRPr lang="ko-KR" altLang="en-US" sz="1400" b="1" dirty="0">
                <a:solidFill>
                  <a:schemeClr val="tx1">
                    <a:lumMod val="75000"/>
                    <a:lumOff val="25000"/>
                  </a:schemeClr>
                </a:solidFill>
                <a:cs typeface="Arial" pitchFamily="34" charset="0"/>
              </a:endParaRPr>
            </a:p>
          </p:txBody>
        </p:sp>
      </p:grpSp>
      <p:sp>
        <p:nvSpPr>
          <p:cNvPr id="27" name="Arc 59">
            <a:extLst>
              <a:ext uri="{FF2B5EF4-FFF2-40B4-BE49-F238E27FC236}">
                <a16:creationId xmlns="" xmlns:a16="http://schemas.microsoft.com/office/drawing/2014/main" id="{4DA34EEC-2553-41F3-9383-E58222DCCDD4}"/>
              </a:ext>
            </a:extLst>
          </p:cNvPr>
          <p:cNvSpPr/>
          <p:nvPr/>
        </p:nvSpPr>
        <p:spPr>
          <a:xfrm>
            <a:off x="5681341" y="4641922"/>
            <a:ext cx="2274213" cy="777093"/>
          </a:xfrm>
          <a:prstGeom prst="arc">
            <a:avLst>
              <a:gd name="adj1" fmla="val 20633190"/>
              <a:gd name="adj2" fmla="val 9870224"/>
            </a:avLst>
          </a:prstGeom>
          <a:ln w="12700">
            <a:solidFill>
              <a:schemeClr val="tx1">
                <a:lumMod val="75000"/>
                <a:lumOff val="25000"/>
              </a:schemeClr>
            </a:solidFill>
            <a:prstDash val="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8" name="Arc 59">
            <a:extLst>
              <a:ext uri="{FF2B5EF4-FFF2-40B4-BE49-F238E27FC236}">
                <a16:creationId xmlns="" xmlns:a16="http://schemas.microsoft.com/office/drawing/2014/main" id="{B8806C48-5C4F-48D7-9F8D-3B18E9C021B9}"/>
              </a:ext>
            </a:extLst>
          </p:cNvPr>
          <p:cNvSpPr/>
          <p:nvPr/>
        </p:nvSpPr>
        <p:spPr>
          <a:xfrm>
            <a:off x="7976370" y="3995857"/>
            <a:ext cx="2274213" cy="777093"/>
          </a:xfrm>
          <a:prstGeom prst="arc">
            <a:avLst>
              <a:gd name="adj1" fmla="val 20633190"/>
              <a:gd name="adj2" fmla="val 9870224"/>
            </a:avLst>
          </a:prstGeom>
          <a:ln w="12700">
            <a:solidFill>
              <a:schemeClr val="tx1">
                <a:lumMod val="75000"/>
                <a:lumOff val="25000"/>
              </a:schemeClr>
            </a:solidFill>
            <a:prstDash val="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Tree>
    <p:extLst>
      <p:ext uri="{BB962C8B-B14F-4D97-AF65-F5344CB8AC3E}">
        <p14:creationId xmlns:p14="http://schemas.microsoft.com/office/powerpoint/2010/main" val="940250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dirty="0" smtClean="0"/>
              <a:t>Salesforce</a:t>
            </a:r>
            <a:endParaRPr lang="en-US" dirty="0"/>
          </a:p>
        </p:txBody>
      </p:sp>
      <p:cxnSp>
        <p:nvCxnSpPr>
          <p:cNvPr id="3" name="Straight Connector 2">
            <a:extLst>
              <a:ext uri="{FF2B5EF4-FFF2-40B4-BE49-F238E27FC236}">
                <a16:creationId xmlns="" xmlns:a16="http://schemas.microsoft.com/office/drawing/2014/main" id="{5F48E8FD-CD9C-4F3D-84C9-682C9CDD8FF4}"/>
              </a:ext>
            </a:extLst>
          </p:cNvPr>
          <p:cNvCxnSpPr/>
          <p:nvPr/>
        </p:nvCxnSpPr>
        <p:spPr>
          <a:xfrm flipV="1">
            <a:off x="153020" y="4519914"/>
            <a:ext cx="11363" cy="1800000"/>
          </a:xfrm>
          <a:prstGeom prst="line">
            <a:avLst/>
          </a:prstGeom>
          <a:ln w="2540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08B9FF69-5EB7-4B3E-AC75-4781B161EF20}"/>
              </a:ext>
            </a:extLst>
          </p:cNvPr>
          <p:cNvSpPr/>
          <p:nvPr/>
        </p:nvSpPr>
        <p:spPr>
          <a:xfrm>
            <a:off x="1502026" y="6335875"/>
            <a:ext cx="1656184" cy="360040"/>
          </a:xfrm>
          <a:prstGeom prst="rect">
            <a:avLst/>
          </a:prstGeom>
          <a:solidFill>
            <a:schemeClr val="accent1"/>
          </a:solidFill>
          <a:ln>
            <a:noFill/>
          </a:ln>
          <a:scene3d>
            <a:camera prst="orthographicFront">
              <a:rot lat="297669" lon="18624798" rev="52620"/>
            </a:camera>
            <a:lightRig rig="threePt" dir="t">
              <a:rot lat="0" lon="0" rev="1800000"/>
            </a:lightRig>
          </a:scene3d>
          <a:sp3d extrusionH="21717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TextBox 32"/>
          <p:cNvSpPr txBox="1"/>
          <p:nvPr/>
        </p:nvSpPr>
        <p:spPr>
          <a:xfrm>
            <a:off x="870012" y="2121762"/>
            <a:ext cx="10511161" cy="3139321"/>
          </a:xfrm>
          <a:prstGeom prst="rect">
            <a:avLst/>
          </a:prstGeom>
          <a:noFill/>
        </p:spPr>
        <p:txBody>
          <a:bodyPr wrap="square" rtlCol="0">
            <a:spAutoFit/>
          </a:bodyPr>
          <a:lstStyle/>
          <a:p>
            <a:r>
              <a:rPr lang="fr-BE" dirty="0" err="1"/>
              <a:t>Salesforce</a:t>
            </a:r>
            <a:r>
              <a:rPr lang="fr-BE" dirty="0"/>
              <a:t> est le leader mondial du CRM. </a:t>
            </a:r>
            <a:endParaRPr lang="fr-BE" dirty="0" smtClean="0"/>
          </a:p>
          <a:p>
            <a:endParaRPr lang="fr-BE" dirty="0"/>
          </a:p>
          <a:p>
            <a:r>
              <a:rPr lang="fr-BE" dirty="0" smtClean="0"/>
              <a:t>Derrière </a:t>
            </a:r>
            <a:r>
              <a:rPr lang="fr-BE" dirty="0"/>
              <a:t>le CRM, ce sont des milliers de connecteurs et d’extensions diverses et variées qui permettent de répondre à tous les besoins possibles et imaginables. </a:t>
            </a:r>
            <a:endParaRPr lang="fr-BE" dirty="0" smtClean="0"/>
          </a:p>
          <a:p>
            <a:endParaRPr lang="fr-BE" dirty="0"/>
          </a:p>
          <a:p>
            <a:r>
              <a:rPr lang="fr-BE" dirty="0" err="1" smtClean="0"/>
              <a:t>Salesforce</a:t>
            </a:r>
            <a:r>
              <a:rPr lang="fr-BE" dirty="0" smtClean="0"/>
              <a:t> </a:t>
            </a:r>
            <a:r>
              <a:rPr lang="fr-BE" dirty="0"/>
              <a:t>est sans doute le meilleur produit du marché. </a:t>
            </a:r>
            <a:endParaRPr lang="fr-BE" dirty="0" smtClean="0"/>
          </a:p>
          <a:p>
            <a:endParaRPr lang="fr-BE" dirty="0"/>
          </a:p>
          <a:p>
            <a:r>
              <a:rPr lang="fr-BE" dirty="0" smtClean="0"/>
              <a:t>Cependant</a:t>
            </a:r>
            <a:r>
              <a:rPr lang="fr-BE" dirty="0"/>
              <a:t>, il existe 3 soucis majeures : le prix </a:t>
            </a:r>
            <a:r>
              <a:rPr lang="fr-BE" dirty="0" smtClean="0"/>
              <a:t>(parfois très élevé en fonction des options), </a:t>
            </a:r>
            <a:r>
              <a:rPr lang="fr-BE" dirty="0"/>
              <a:t>la pérennité (si vous optez pour une extension développée par une société au Mexique et que cette entreprise disparait, cette partie de votre configuration disparait aussi) et le fait que vos données passent sous le Cloud </a:t>
            </a:r>
            <a:r>
              <a:rPr lang="fr-BE" dirty="0" err="1"/>
              <a:t>Act</a:t>
            </a:r>
            <a:r>
              <a:rPr lang="fr-BE" dirty="0"/>
              <a:t> américain, ce qui rend impossible l’assurance de toute confidentialité. </a:t>
            </a:r>
          </a:p>
        </p:txBody>
      </p:sp>
      <p:sp>
        <p:nvSpPr>
          <p:cNvPr id="34" name="TextBox 33"/>
          <p:cNvSpPr txBox="1"/>
          <p:nvPr/>
        </p:nvSpPr>
        <p:spPr>
          <a:xfrm>
            <a:off x="3053918" y="6319914"/>
            <a:ext cx="4696288" cy="369332"/>
          </a:xfrm>
          <a:prstGeom prst="rect">
            <a:avLst/>
          </a:prstGeom>
          <a:noFill/>
        </p:spPr>
        <p:txBody>
          <a:bodyPr wrap="square" rtlCol="0">
            <a:spAutoFit/>
          </a:bodyPr>
          <a:lstStyle/>
          <a:p>
            <a:r>
              <a:rPr lang="fr-BE" dirty="0">
                <a:hlinkClick r:id="rId2"/>
              </a:rPr>
              <a:t>https://www.salesforce.com/eu/?</a:t>
            </a:r>
            <a:r>
              <a:rPr lang="fr-BE" dirty="0" smtClean="0">
                <a:hlinkClick r:id="rId2"/>
              </a:rPr>
              <a:t>ir=1</a:t>
            </a:r>
            <a:r>
              <a:rPr lang="fr-BE" dirty="0" smtClean="0"/>
              <a:t> </a:t>
            </a:r>
            <a:endParaRPr lang="fr-BE" dirty="0"/>
          </a:p>
        </p:txBody>
      </p:sp>
    </p:spTree>
    <p:extLst>
      <p:ext uri="{BB962C8B-B14F-4D97-AF65-F5344CB8AC3E}">
        <p14:creationId xmlns:p14="http://schemas.microsoft.com/office/powerpoint/2010/main" val="848212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dirty="0" err="1" smtClean="0"/>
              <a:t>Hubspot</a:t>
            </a:r>
            <a:endParaRPr lang="en-US" dirty="0"/>
          </a:p>
        </p:txBody>
      </p:sp>
      <p:cxnSp>
        <p:nvCxnSpPr>
          <p:cNvPr id="4" name="Straight Connector 3">
            <a:extLst>
              <a:ext uri="{FF2B5EF4-FFF2-40B4-BE49-F238E27FC236}">
                <a16:creationId xmlns="" xmlns:a16="http://schemas.microsoft.com/office/drawing/2014/main" id="{74AF5935-8BC3-49EB-BB4D-F7786E8A555B}"/>
              </a:ext>
            </a:extLst>
          </p:cNvPr>
          <p:cNvCxnSpPr/>
          <p:nvPr/>
        </p:nvCxnSpPr>
        <p:spPr>
          <a:xfrm flipV="1">
            <a:off x="149972" y="4559623"/>
            <a:ext cx="11363" cy="1800000"/>
          </a:xfrm>
          <a:prstGeom prst="line">
            <a:avLst/>
          </a:prstGeom>
          <a:ln w="254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D9B96070-8D32-4230-9283-3165B67BBB00}"/>
              </a:ext>
            </a:extLst>
          </p:cNvPr>
          <p:cNvSpPr/>
          <p:nvPr/>
        </p:nvSpPr>
        <p:spPr>
          <a:xfrm>
            <a:off x="1498978" y="6372085"/>
            <a:ext cx="1656184" cy="360040"/>
          </a:xfrm>
          <a:prstGeom prst="rect">
            <a:avLst/>
          </a:prstGeom>
          <a:solidFill>
            <a:schemeClr val="accent2"/>
          </a:solidFill>
          <a:ln>
            <a:noFill/>
          </a:ln>
          <a:scene3d>
            <a:camera prst="orthographicFront">
              <a:rot lat="297669" lon="18624798" rev="52620"/>
            </a:camera>
            <a:lightRig rig="threePt" dir="t">
              <a:rot lat="0" lon="0" rev="1800000"/>
            </a:lightRig>
          </a:scene3d>
          <a:sp3d extrusionH="217170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TextBox 32"/>
          <p:cNvSpPr txBox="1"/>
          <p:nvPr/>
        </p:nvSpPr>
        <p:spPr>
          <a:xfrm>
            <a:off x="870012" y="2121762"/>
            <a:ext cx="10511161" cy="4247317"/>
          </a:xfrm>
          <a:prstGeom prst="rect">
            <a:avLst/>
          </a:prstGeom>
          <a:noFill/>
        </p:spPr>
        <p:txBody>
          <a:bodyPr wrap="square" rtlCol="0">
            <a:spAutoFit/>
          </a:bodyPr>
          <a:lstStyle/>
          <a:p>
            <a:r>
              <a:rPr lang="fr-BE" dirty="0" err="1" smtClean="0"/>
              <a:t>Hubspot</a:t>
            </a:r>
            <a:r>
              <a:rPr lang="fr-BE" dirty="0" smtClean="0"/>
              <a:t> est le CRM qui monte aux USA. </a:t>
            </a:r>
            <a:endParaRPr lang="fr-BE" dirty="0"/>
          </a:p>
          <a:p>
            <a:endParaRPr lang="fr-BE" dirty="0" smtClean="0"/>
          </a:p>
          <a:p>
            <a:r>
              <a:rPr lang="fr-BE" dirty="0" err="1" smtClean="0"/>
              <a:t>Hubpost</a:t>
            </a:r>
            <a:r>
              <a:rPr lang="fr-BE" dirty="0" smtClean="0"/>
              <a:t> est cependant plus un écosystème d’élevage de lead, basé sur des solutions marketing.</a:t>
            </a:r>
          </a:p>
          <a:p>
            <a:endParaRPr lang="fr-BE" dirty="0"/>
          </a:p>
          <a:p>
            <a:r>
              <a:rPr lang="fr-BE" dirty="0" smtClean="0"/>
              <a:t>Cette solution est très fortement recommandée par des entreprises de </a:t>
            </a:r>
            <a:r>
              <a:rPr lang="fr-BE" dirty="0" err="1" smtClean="0"/>
              <a:t>growth</a:t>
            </a:r>
            <a:r>
              <a:rPr lang="fr-BE" dirty="0" smtClean="0"/>
              <a:t> marketing et des entreprises de conseil en marketing digital.</a:t>
            </a:r>
          </a:p>
          <a:p>
            <a:endParaRPr lang="fr-BE" dirty="0"/>
          </a:p>
          <a:p>
            <a:r>
              <a:rPr lang="fr-BE" dirty="0" smtClean="0"/>
              <a:t>Si la mise sous cloche de prospect semble bien maitrisée, l’aspect gestion commerciale semble moins puissante.</a:t>
            </a:r>
          </a:p>
          <a:p>
            <a:endParaRPr lang="fr-BE" dirty="0"/>
          </a:p>
          <a:p>
            <a:r>
              <a:rPr lang="fr-BE" dirty="0" smtClean="0"/>
              <a:t>A noter que comme pour </a:t>
            </a:r>
            <a:r>
              <a:rPr lang="fr-BE" dirty="0" err="1" smtClean="0"/>
              <a:t>Salesforce</a:t>
            </a:r>
            <a:r>
              <a:rPr lang="fr-BE" dirty="0" smtClean="0"/>
              <a:t>, ce CRM étant américain, </a:t>
            </a:r>
            <a:r>
              <a:rPr lang="fr-BE" dirty="0"/>
              <a:t>vos données passent sous le Cloud </a:t>
            </a:r>
            <a:r>
              <a:rPr lang="fr-BE" dirty="0" err="1"/>
              <a:t>Act</a:t>
            </a:r>
            <a:r>
              <a:rPr lang="fr-BE" dirty="0"/>
              <a:t> américain, ce qui rend impossible l’assurance de toute confidentialité. </a:t>
            </a:r>
          </a:p>
          <a:p>
            <a:endParaRPr lang="fr-BE" dirty="0" smtClean="0"/>
          </a:p>
          <a:p>
            <a:endParaRPr lang="fr-BE" dirty="0"/>
          </a:p>
          <a:p>
            <a:endParaRPr lang="fr-BE" dirty="0"/>
          </a:p>
        </p:txBody>
      </p:sp>
      <p:sp>
        <p:nvSpPr>
          <p:cNvPr id="34" name="TextBox 33"/>
          <p:cNvSpPr txBox="1"/>
          <p:nvPr/>
        </p:nvSpPr>
        <p:spPr>
          <a:xfrm>
            <a:off x="3053918" y="6319914"/>
            <a:ext cx="4696288" cy="369332"/>
          </a:xfrm>
          <a:prstGeom prst="rect">
            <a:avLst/>
          </a:prstGeom>
          <a:noFill/>
        </p:spPr>
        <p:txBody>
          <a:bodyPr wrap="square" rtlCol="0">
            <a:spAutoFit/>
          </a:bodyPr>
          <a:lstStyle/>
          <a:p>
            <a:r>
              <a:rPr lang="fr-BE" dirty="0">
                <a:hlinkClick r:id="rId2"/>
              </a:rPr>
              <a:t>https://</a:t>
            </a:r>
            <a:r>
              <a:rPr lang="fr-BE" dirty="0" smtClean="0">
                <a:hlinkClick r:id="rId2"/>
              </a:rPr>
              <a:t>www.hubspot.com/products/crm</a:t>
            </a:r>
            <a:r>
              <a:rPr lang="fr-BE" dirty="0" smtClean="0"/>
              <a:t> </a:t>
            </a:r>
            <a:endParaRPr lang="fr-BE" dirty="0"/>
          </a:p>
        </p:txBody>
      </p:sp>
    </p:spTree>
    <p:extLst>
      <p:ext uri="{BB962C8B-B14F-4D97-AF65-F5344CB8AC3E}">
        <p14:creationId xmlns:p14="http://schemas.microsoft.com/office/powerpoint/2010/main" val="940250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dirty="0" err="1" smtClean="0"/>
              <a:t>Sellsy</a:t>
            </a:r>
            <a:endParaRPr lang="en-US" dirty="0"/>
          </a:p>
        </p:txBody>
      </p:sp>
      <p:cxnSp>
        <p:nvCxnSpPr>
          <p:cNvPr id="33" name="Straight Connector 32">
            <a:extLst>
              <a:ext uri="{FF2B5EF4-FFF2-40B4-BE49-F238E27FC236}">
                <a16:creationId xmlns="" xmlns:a16="http://schemas.microsoft.com/office/drawing/2014/main" id="{8A14BFB3-3BD2-4643-A720-A74E101B5862}"/>
              </a:ext>
            </a:extLst>
          </p:cNvPr>
          <p:cNvCxnSpPr/>
          <p:nvPr/>
        </p:nvCxnSpPr>
        <p:spPr>
          <a:xfrm flipV="1">
            <a:off x="153332" y="4523929"/>
            <a:ext cx="11363" cy="1800000"/>
          </a:xfrm>
          <a:prstGeom prst="line">
            <a:avLst/>
          </a:prstGeom>
          <a:ln w="254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 xmlns:a16="http://schemas.microsoft.com/office/drawing/2014/main" id="{0980F264-D8C6-4A4E-95AA-27DB7B12EF2B}"/>
              </a:ext>
            </a:extLst>
          </p:cNvPr>
          <p:cNvSpPr/>
          <p:nvPr/>
        </p:nvSpPr>
        <p:spPr>
          <a:xfrm>
            <a:off x="1502338" y="6332891"/>
            <a:ext cx="1656184" cy="360040"/>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TextBox 38"/>
          <p:cNvSpPr txBox="1"/>
          <p:nvPr/>
        </p:nvSpPr>
        <p:spPr>
          <a:xfrm>
            <a:off x="870012" y="2121762"/>
            <a:ext cx="10511161" cy="3970318"/>
          </a:xfrm>
          <a:prstGeom prst="rect">
            <a:avLst/>
          </a:prstGeom>
          <a:noFill/>
        </p:spPr>
        <p:txBody>
          <a:bodyPr wrap="square" rtlCol="0">
            <a:spAutoFit/>
          </a:bodyPr>
          <a:lstStyle/>
          <a:p>
            <a:r>
              <a:rPr lang="fr-BE" dirty="0" err="1"/>
              <a:t>Sellsy</a:t>
            </a:r>
            <a:r>
              <a:rPr lang="fr-BE" dirty="0"/>
              <a:t> permet un suivi optimal de votre prospection et de l'ensemble de votre cycle client. </a:t>
            </a:r>
          </a:p>
          <a:p>
            <a:endParaRPr lang="fr-BE" dirty="0"/>
          </a:p>
          <a:p>
            <a:r>
              <a:rPr lang="fr-BE" dirty="0"/>
              <a:t>Grâce à la vue pipeline, vous pouvez suivre vos opportunités dans les différentes étapes de votre cycle de vente. Vous pourrez facilement identifier la maturité des opportunités et ainsi faire gagner du temps aux commerciaux. </a:t>
            </a:r>
          </a:p>
          <a:p>
            <a:endParaRPr lang="fr-BE" dirty="0"/>
          </a:p>
          <a:p>
            <a:r>
              <a:rPr lang="fr-BE" dirty="0"/>
              <a:t>Sur les fiches clients, vous pourrez retrouver toutes les informations que vous avez récolté sur vos futurs clients ou clients.  Celles-ci sont consultables à tout moment (et en mobilité) par vos commerciaux.</a:t>
            </a:r>
          </a:p>
          <a:p>
            <a:endParaRPr lang="fr-BE" dirty="0"/>
          </a:p>
          <a:p>
            <a:r>
              <a:rPr lang="fr-BE" dirty="0" smtClean="0"/>
              <a:t>Les </a:t>
            </a:r>
            <a:r>
              <a:rPr lang="fr-BE" dirty="0"/>
              <a:t>outils de </a:t>
            </a:r>
            <a:r>
              <a:rPr lang="fr-BE" dirty="0" err="1"/>
              <a:t>reporting</a:t>
            </a:r>
            <a:r>
              <a:rPr lang="fr-BE" dirty="0"/>
              <a:t> vous permettront de suivre efficacement votre business et de mener des actions correctrices en cas de besoin.</a:t>
            </a:r>
            <a:endParaRPr lang="fr-BE" dirty="0" smtClean="0"/>
          </a:p>
          <a:p>
            <a:endParaRPr lang="fr-BE" dirty="0"/>
          </a:p>
          <a:p>
            <a:endParaRPr lang="fr-BE" dirty="0"/>
          </a:p>
        </p:txBody>
      </p:sp>
      <p:sp>
        <p:nvSpPr>
          <p:cNvPr id="40" name="TextBox 39"/>
          <p:cNvSpPr txBox="1"/>
          <p:nvPr/>
        </p:nvSpPr>
        <p:spPr>
          <a:xfrm>
            <a:off x="3053918" y="6319914"/>
            <a:ext cx="4696288" cy="369332"/>
          </a:xfrm>
          <a:prstGeom prst="rect">
            <a:avLst/>
          </a:prstGeom>
          <a:noFill/>
        </p:spPr>
        <p:txBody>
          <a:bodyPr wrap="square" rtlCol="0">
            <a:spAutoFit/>
          </a:bodyPr>
          <a:lstStyle/>
          <a:p>
            <a:r>
              <a:rPr lang="fr-BE" dirty="0">
                <a:hlinkClick r:id="rId2"/>
              </a:rPr>
              <a:t>https://go.sellsy.com/fr</a:t>
            </a:r>
            <a:r>
              <a:rPr lang="fr-BE" dirty="0" smtClean="0">
                <a:hlinkClick r:id="rId2"/>
              </a:rPr>
              <a:t>/</a:t>
            </a:r>
            <a:r>
              <a:rPr lang="fr-BE" dirty="0" smtClean="0"/>
              <a:t>  </a:t>
            </a:r>
            <a:endParaRPr lang="fr-BE" dirty="0"/>
          </a:p>
        </p:txBody>
      </p:sp>
    </p:spTree>
    <p:extLst>
      <p:ext uri="{BB962C8B-B14F-4D97-AF65-F5344CB8AC3E}">
        <p14:creationId xmlns:p14="http://schemas.microsoft.com/office/powerpoint/2010/main" val="940250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dirty="0" smtClean="0"/>
              <a:t>Simple CRM</a:t>
            </a:r>
            <a:endParaRPr lang="en-US" dirty="0"/>
          </a:p>
        </p:txBody>
      </p:sp>
      <p:cxnSp>
        <p:nvCxnSpPr>
          <p:cNvPr id="6" name="Straight Connector 5">
            <a:extLst>
              <a:ext uri="{FF2B5EF4-FFF2-40B4-BE49-F238E27FC236}">
                <a16:creationId xmlns="" xmlns:a16="http://schemas.microsoft.com/office/drawing/2014/main" id="{CD44D0EF-0883-4665-A1FB-BCFB3D3B90DE}"/>
              </a:ext>
            </a:extLst>
          </p:cNvPr>
          <p:cNvCxnSpPr/>
          <p:nvPr/>
        </p:nvCxnSpPr>
        <p:spPr>
          <a:xfrm flipV="1">
            <a:off x="227713" y="4545182"/>
            <a:ext cx="11363" cy="1800000"/>
          </a:xfrm>
          <a:prstGeom prst="line">
            <a:avLst/>
          </a:prstGeom>
          <a:ln w="254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4415A0B2-98BC-41CE-B451-63C659984440}"/>
              </a:ext>
            </a:extLst>
          </p:cNvPr>
          <p:cNvSpPr/>
          <p:nvPr/>
        </p:nvSpPr>
        <p:spPr>
          <a:xfrm>
            <a:off x="1576719" y="6350644"/>
            <a:ext cx="1656184" cy="360040"/>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TextBox 32"/>
          <p:cNvSpPr txBox="1"/>
          <p:nvPr/>
        </p:nvSpPr>
        <p:spPr>
          <a:xfrm>
            <a:off x="870012" y="2121762"/>
            <a:ext cx="10511161" cy="3693319"/>
          </a:xfrm>
          <a:prstGeom prst="rect">
            <a:avLst/>
          </a:prstGeom>
          <a:noFill/>
        </p:spPr>
        <p:txBody>
          <a:bodyPr wrap="square" rtlCol="0">
            <a:spAutoFit/>
          </a:bodyPr>
          <a:lstStyle/>
          <a:p>
            <a:r>
              <a:rPr lang="fr-BE" dirty="0"/>
              <a:t>Simple CRM est un logiciel CRM en ligne construit dans une dimension de travail collaboratif. </a:t>
            </a:r>
            <a:endParaRPr lang="fr-BE" dirty="0" smtClean="0"/>
          </a:p>
          <a:p>
            <a:endParaRPr lang="fr-BE" dirty="0"/>
          </a:p>
          <a:p>
            <a:r>
              <a:rPr lang="fr-BE" dirty="0"/>
              <a:t>La force principale de Simple CRM, c’est d’avoir basé sa solution sur les besoins pragmatiques des entreprises. Cette suite GRC apporte des solutions concrètes aux soucis de gestion clientèle du quotidien. L’objectif principal de cet outil CRM est de rentabiliser le temps de travail. </a:t>
            </a:r>
          </a:p>
          <a:p>
            <a:endParaRPr lang="fr-BE" dirty="0"/>
          </a:p>
          <a:p>
            <a:r>
              <a:rPr lang="fr-BE" dirty="0"/>
              <a:t>Pour atteindre cet objectif, Simple CRM intègre un chat sécurisé nommé Simple </a:t>
            </a:r>
            <a:r>
              <a:rPr lang="fr-BE" dirty="0" smtClean="0"/>
              <a:t>Messenger dans lequel vous </a:t>
            </a:r>
            <a:r>
              <a:rPr lang="fr-BE" dirty="0"/>
              <a:t>retrouverez </a:t>
            </a:r>
            <a:r>
              <a:rPr lang="fr-BE" dirty="0" err="1"/>
              <a:t>HaPPi</a:t>
            </a:r>
            <a:r>
              <a:rPr lang="fr-BE" dirty="0"/>
              <a:t>, l'Intelligence Artificielle qui travaille pour et avec </a:t>
            </a:r>
            <a:r>
              <a:rPr lang="fr-BE" dirty="0" smtClean="0"/>
              <a:t>vous. </a:t>
            </a:r>
          </a:p>
          <a:p>
            <a:endParaRPr lang="fr-BE" dirty="0"/>
          </a:p>
          <a:p>
            <a:r>
              <a:rPr lang="fr-BE" dirty="0" err="1" smtClean="0"/>
              <a:t>HaPPi</a:t>
            </a:r>
            <a:r>
              <a:rPr lang="fr-BE" dirty="0" smtClean="0"/>
              <a:t> </a:t>
            </a:r>
            <a:r>
              <a:rPr lang="fr-BE" dirty="0"/>
              <a:t>est une assistante virtuelle intégrée dans Simple </a:t>
            </a:r>
            <a:r>
              <a:rPr lang="fr-BE" dirty="0" smtClean="0"/>
              <a:t>CRM, </a:t>
            </a:r>
            <a:r>
              <a:rPr lang="fr-BE" dirty="0"/>
              <a:t>mise en place pour éliminer les tâches chronophages. </a:t>
            </a:r>
            <a:r>
              <a:rPr lang="fr-BE" dirty="0" smtClean="0"/>
              <a:t>Cette assistante </a:t>
            </a:r>
            <a:r>
              <a:rPr lang="fr-BE" dirty="0"/>
              <a:t>optimise la gestion du temps et limite les erreurs humaines</a:t>
            </a:r>
            <a:r>
              <a:rPr lang="fr-BE" dirty="0" smtClean="0"/>
              <a:t>. Cet </a:t>
            </a:r>
            <a:r>
              <a:rPr lang="fr-BE" dirty="0"/>
              <a:t>outil contribue à développer la satisfaction client</a:t>
            </a:r>
            <a:r>
              <a:rPr lang="fr-BE" dirty="0" smtClean="0"/>
              <a:t>.</a:t>
            </a:r>
            <a:endParaRPr lang="fr-BE" dirty="0"/>
          </a:p>
          <a:p>
            <a:endParaRPr lang="fr-BE" dirty="0"/>
          </a:p>
        </p:txBody>
      </p:sp>
      <p:sp>
        <p:nvSpPr>
          <p:cNvPr id="34" name="TextBox 33"/>
          <p:cNvSpPr txBox="1"/>
          <p:nvPr/>
        </p:nvSpPr>
        <p:spPr>
          <a:xfrm>
            <a:off x="3053918" y="6319914"/>
            <a:ext cx="4696288" cy="369332"/>
          </a:xfrm>
          <a:prstGeom prst="rect">
            <a:avLst/>
          </a:prstGeom>
          <a:noFill/>
        </p:spPr>
        <p:txBody>
          <a:bodyPr wrap="square" rtlCol="0">
            <a:spAutoFit/>
          </a:bodyPr>
          <a:lstStyle/>
          <a:p>
            <a:r>
              <a:rPr lang="fr-BE" dirty="0">
                <a:hlinkClick r:id="rId2"/>
              </a:rPr>
              <a:t>https://crm-pour-pme.fr</a:t>
            </a:r>
            <a:r>
              <a:rPr lang="fr-BE" dirty="0" smtClean="0">
                <a:hlinkClick r:id="rId2"/>
              </a:rPr>
              <a:t>/</a:t>
            </a:r>
            <a:r>
              <a:rPr lang="fr-BE" dirty="0" smtClean="0"/>
              <a:t> </a:t>
            </a:r>
            <a:endParaRPr lang="fr-BE" dirty="0"/>
          </a:p>
        </p:txBody>
      </p:sp>
    </p:spTree>
    <p:extLst>
      <p:ext uri="{BB962C8B-B14F-4D97-AF65-F5344CB8AC3E}">
        <p14:creationId xmlns:p14="http://schemas.microsoft.com/office/powerpoint/2010/main" val="940250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341285" y="73179"/>
            <a:ext cx="11573197" cy="724247"/>
          </a:xfrm>
        </p:spPr>
        <p:txBody>
          <a:bodyPr/>
          <a:lstStyle/>
          <a:p>
            <a:r>
              <a:rPr lang="en-US" dirty="0" smtClean="0"/>
              <a:t>Benchmark</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307" y="778560"/>
            <a:ext cx="10058400" cy="6079440"/>
          </a:xfrm>
          <a:prstGeom prst="rect">
            <a:avLst/>
          </a:prstGeom>
        </p:spPr>
      </p:pic>
    </p:spTree>
    <p:extLst>
      <p:ext uri="{BB962C8B-B14F-4D97-AF65-F5344CB8AC3E}">
        <p14:creationId xmlns:p14="http://schemas.microsoft.com/office/powerpoint/2010/main" val="1686128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731" y="316299"/>
            <a:ext cx="10058400" cy="6115439"/>
          </a:xfrm>
          <a:prstGeom prst="rect">
            <a:avLst/>
          </a:prstGeom>
        </p:spPr>
      </p:pic>
    </p:spTree>
    <p:extLst>
      <p:ext uri="{BB962C8B-B14F-4D97-AF65-F5344CB8AC3E}">
        <p14:creationId xmlns:p14="http://schemas.microsoft.com/office/powerpoint/2010/main" val="2720831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833" y="0"/>
            <a:ext cx="9324334" cy="6858000"/>
          </a:xfrm>
          <a:prstGeom prst="rect">
            <a:avLst/>
          </a:prstGeom>
        </p:spPr>
      </p:pic>
    </p:spTree>
    <p:extLst>
      <p:ext uri="{BB962C8B-B14F-4D97-AF65-F5344CB8AC3E}">
        <p14:creationId xmlns:p14="http://schemas.microsoft.com/office/powerpoint/2010/main" val="2815818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dirty="0" err="1" smtClean="0"/>
              <a:t>Réflexions</a:t>
            </a:r>
            <a:endParaRPr lang="en-US" dirty="0"/>
          </a:p>
        </p:txBody>
      </p:sp>
      <p:sp>
        <p:nvSpPr>
          <p:cNvPr id="3" name="Rectangle 2">
            <a:extLst>
              <a:ext uri="{FF2B5EF4-FFF2-40B4-BE49-F238E27FC236}">
                <a16:creationId xmlns="" xmlns:a16="http://schemas.microsoft.com/office/drawing/2014/main" id="{6D0FDF8F-D25E-4CB0-8E60-C13C20A472F5}"/>
              </a:ext>
            </a:extLst>
          </p:cNvPr>
          <p:cNvSpPr/>
          <p:nvPr/>
        </p:nvSpPr>
        <p:spPr>
          <a:xfrm>
            <a:off x="6035783" y="2610320"/>
            <a:ext cx="108000" cy="20547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Rectangle 3">
            <a:extLst>
              <a:ext uri="{FF2B5EF4-FFF2-40B4-BE49-F238E27FC236}">
                <a16:creationId xmlns="" xmlns:a16="http://schemas.microsoft.com/office/drawing/2014/main" id="{9EC895F2-199F-4AA7-9816-829F92E8A8FD}"/>
              </a:ext>
            </a:extLst>
          </p:cNvPr>
          <p:cNvSpPr/>
          <p:nvPr/>
        </p:nvSpPr>
        <p:spPr>
          <a:xfrm>
            <a:off x="5630398" y="2934994"/>
            <a:ext cx="108000" cy="17301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Rectangle 4">
            <a:extLst>
              <a:ext uri="{FF2B5EF4-FFF2-40B4-BE49-F238E27FC236}">
                <a16:creationId xmlns="" xmlns:a16="http://schemas.microsoft.com/office/drawing/2014/main" id="{B2BCE07A-E272-4331-A941-4A6B2E7577CE}"/>
              </a:ext>
            </a:extLst>
          </p:cNvPr>
          <p:cNvSpPr/>
          <p:nvPr/>
        </p:nvSpPr>
        <p:spPr>
          <a:xfrm>
            <a:off x="6441168" y="2934994"/>
            <a:ext cx="108000" cy="17301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Rectangle 5">
            <a:extLst>
              <a:ext uri="{FF2B5EF4-FFF2-40B4-BE49-F238E27FC236}">
                <a16:creationId xmlns="" xmlns:a16="http://schemas.microsoft.com/office/drawing/2014/main" id="{987D8C96-CD43-4E9D-B551-CA43A7156406}"/>
              </a:ext>
            </a:extLst>
          </p:cNvPr>
          <p:cNvSpPr/>
          <p:nvPr/>
        </p:nvSpPr>
        <p:spPr>
          <a:xfrm>
            <a:off x="5225013" y="3729113"/>
            <a:ext cx="108000" cy="93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Rectangle 6">
            <a:extLst>
              <a:ext uri="{FF2B5EF4-FFF2-40B4-BE49-F238E27FC236}">
                <a16:creationId xmlns="" xmlns:a16="http://schemas.microsoft.com/office/drawing/2014/main" id="{0CA4EB28-41F2-4611-9468-07BCAD70FB41}"/>
              </a:ext>
            </a:extLst>
          </p:cNvPr>
          <p:cNvSpPr/>
          <p:nvPr/>
        </p:nvSpPr>
        <p:spPr>
          <a:xfrm>
            <a:off x="6846553" y="3729113"/>
            <a:ext cx="108000" cy="93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Freeform 18">
            <a:extLst>
              <a:ext uri="{FF2B5EF4-FFF2-40B4-BE49-F238E27FC236}">
                <a16:creationId xmlns="" xmlns:a16="http://schemas.microsoft.com/office/drawing/2014/main" id="{B9D0E16C-BA8E-436E-90D8-C47EF82968B6}"/>
              </a:ext>
            </a:extLst>
          </p:cNvPr>
          <p:cNvSpPr>
            <a:spLocks/>
          </p:cNvSpPr>
          <p:nvPr/>
        </p:nvSpPr>
        <p:spPr bwMode="auto">
          <a:xfrm flipH="1">
            <a:off x="5068173" y="4581861"/>
            <a:ext cx="2304256" cy="1690935"/>
          </a:xfrm>
          <a:custGeom>
            <a:avLst/>
            <a:gdLst/>
            <a:ahLst/>
            <a:cxnLst/>
            <a:rect l="l" t="t" r="r" b="b"/>
            <a:pathLst>
              <a:path w="2304256" h="1690935">
                <a:moveTo>
                  <a:pt x="2302739" y="0"/>
                </a:moveTo>
                <a:lnTo>
                  <a:pt x="270214" y="0"/>
                </a:lnTo>
                <a:lnTo>
                  <a:pt x="270214" y="25876"/>
                </a:lnTo>
                <a:lnTo>
                  <a:pt x="266297" y="60666"/>
                </a:lnTo>
                <a:lnTo>
                  <a:pt x="254549" y="96265"/>
                </a:lnTo>
                <a:lnTo>
                  <a:pt x="233402" y="139146"/>
                </a:lnTo>
                <a:lnTo>
                  <a:pt x="207556" y="178790"/>
                </a:lnTo>
                <a:lnTo>
                  <a:pt x="179359" y="213579"/>
                </a:lnTo>
                <a:lnTo>
                  <a:pt x="149597" y="249179"/>
                </a:lnTo>
                <a:lnTo>
                  <a:pt x="118268" y="281542"/>
                </a:lnTo>
                <a:lnTo>
                  <a:pt x="86938" y="313904"/>
                </a:lnTo>
                <a:lnTo>
                  <a:pt x="57176" y="349503"/>
                </a:lnTo>
                <a:lnTo>
                  <a:pt x="46994" y="359212"/>
                </a:lnTo>
                <a:lnTo>
                  <a:pt x="34462" y="371348"/>
                </a:lnTo>
                <a:lnTo>
                  <a:pt x="21148" y="385911"/>
                </a:lnTo>
                <a:lnTo>
                  <a:pt x="10182" y="400475"/>
                </a:lnTo>
                <a:lnTo>
                  <a:pt x="3134" y="418274"/>
                </a:lnTo>
                <a:lnTo>
                  <a:pt x="0" y="437691"/>
                </a:lnTo>
                <a:lnTo>
                  <a:pt x="3916" y="457918"/>
                </a:lnTo>
                <a:lnTo>
                  <a:pt x="14099" y="477336"/>
                </a:lnTo>
                <a:lnTo>
                  <a:pt x="31329" y="493517"/>
                </a:lnTo>
                <a:lnTo>
                  <a:pt x="50910" y="504844"/>
                </a:lnTo>
                <a:lnTo>
                  <a:pt x="75190" y="515362"/>
                </a:lnTo>
                <a:lnTo>
                  <a:pt x="101037" y="524261"/>
                </a:lnTo>
                <a:lnTo>
                  <a:pt x="126883" y="533162"/>
                </a:lnTo>
                <a:lnTo>
                  <a:pt x="151947" y="542060"/>
                </a:lnTo>
                <a:lnTo>
                  <a:pt x="176227" y="552579"/>
                </a:lnTo>
                <a:lnTo>
                  <a:pt x="198157" y="563906"/>
                </a:lnTo>
                <a:lnTo>
                  <a:pt x="213822" y="578469"/>
                </a:lnTo>
                <a:lnTo>
                  <a:pt x="209123" y="597886"/>
                </a:lnTo>
                <a:lnTo>
                  <a:pt x="200507" y="615686"/>
                </a:lnTo>
                <a:lnTo>
                  <a:pt x="191891" y="634295"/>
                </a:lnTo>
                <a:lnTo>
                  <a:pt x="182493" y="652094"/>
                </a:lnTo>
                <a:lnTo>
                  <a:pt x="173877" y="669893"/>
                </a:lnTo>
                <a:lnTo>
                  <a:pt x="167611" y="687693"/>
                </a:lnTo>
                <a:lnTo>
                  <a:pt x="165262" y="703874"/>
                </a:lnTo>
                <a:lnTo>
                  <a:pt x="166828" y="721673"/>
                </a:lnTo>
                <a:lnTo>
                  <a:pt x="175443" y="737855"/>
                </a:lnTo>
                <a:lnTo>
                  <a:pt x="191108" y="754036"/>
                </a:lnTo>
                <a:lnTo>
                  <a:pt x="213822" y="770218"/>
                </a:lnTo>
                <a:lnTo>
                  <a:pt x="209123" y="783163"/>
                </a:lnTo>
                <a:lnTo>
                  <a:pt x="202073" y="796108"/>
                </a:lnTo>
                <a:lnTo>
                  <a:pt x="196591" y="811480"/>
                </a:lnTo>
                <a:lnTo>
                  <a:pt x="195024" y="827661"/>
                </a:lnTo>
                <a:lnTo>
                  <a:pt x="198157" y="843843"/>
                </a:lnTo>
                <a:lnTo>
                  <a:pt x="206773" y="858406"/>
                </a:lnTo>
                <a:lnTo>
                  <a:pt x="217738" y="869733"/>
                </a:lnTo>
                <a:lnTo>
                  <a:pt x="231836" y="880250"/>
                </a:lnTo>
                <a:lnTo>
                  <a:pt x="245934" y="887532"/>
                </a:lnTo>
                <a:lnTo>
                  <a:pt x="259249" y="896432"/>
                </a:lnTo>
                <a:lnTo>
                  <a:pt x="271781" y="908568"/>
                </a:lnTo>
                <a:lnTo>
                  <a:pt x="278829" y="921513"/>
                </a:lnTo>
                <a:lnTo>
                  <a:pt x="285878" y="944976"/>
                </a:lnTo>
                <a:lnTo>
                  <a:pt x="285878" y="971675"/>
                </a:lnTo>
                <a:lnTo>
                  <a:pt x="283529" y="996756"/>
                </a:lnTo>
                <a:lnTo>
                  <a:pt x="277263" y="1022646"/>
                </a:lnTo>
                <a:lnTo>
                  <a:pt x="271781" y="1047727"/>
                </a:lnTo>
                <a:lnTo>
                  <a:pt x="267865" y="1070381"/>
                </a:lnTo>
                <a:lnTo>
                  <a:pt x="264732" y="1102744"/>
                </a:lnTo>
                <a:lnTo>
                  <a:pt x="267865" y="1131870"/>
                </a:lnTo>
                <a:lnTo>
                  <a:pt x="276480" y="1158569"/>
                </a:lnTo>
                <a:lnTo>
                  <a:pt x="287445" y="1182033"/>
                </a:lnTo>
                <a:lnTo>
                  <a:pt x="303109" y="1200640"/>
                </a:lnTo>
                <a:lnTo>
                  <a:pt x="323474" y="1218440"/>
                </a:lnTo>
                <a:lnTo>
                  <a:pt x="343054" y="1233004"/>
                </a:lnTo>
                <a:lnTo>
                  <a:pt x="365767" y="1245140"/>
                </a:lnTo>
                <a:lnTo>
                  <a:pt x="388482" y="1255658"/>
                </a:lnTo>
                <a:lnTo>
                  <a:pt x="411195" y="1261321"/>
                </a:lnTo>
                <a:lnTo>
                  <a:pt x="452706" y="1268603"/>
                </a:lnTo>
                <a:lnTo>
                  <a:pt x="496567" y="1271839"/>
                </a:lnTo>
                <a:lnTo>
                  <a:pt x="542777" y="1270221"/>
                </a:lnTo>
                <a:lnTo>
                  <a:pt x="588205" y="1265367"/>
                </a:lnTo>
                <a:lnTo>
                  <a:pt x="633632" y="1259702"/>
                </a:lnTo>
                <a:lnTo>
                  <a:pt x="676710" y="1250803"/>
                </a:lnTo>
                <a:lnTo>
                  <a:pt x="715087" y="1240286"/>
                </a:lnTo>
                <a:lnTo>
                  <a:pt x="748766" y="1228958"/>
                </a:lnTo>
                <a:lnTo>
                  <a:pt x="762864" y="1224104"/>
                </a:lnTo>
                <a:lnTo>
                  <a:pt x="781662" y="1218440"/>
                </a:lnTo>
                <a:lnTo>
                  <a:pt x="802025" y="1212777"/>
                </a:lnTo>
                <a:lnTo>
                  <a:pt x="823173" y="1207113"/>
                </a:lnTo>
                <a:lnTo>
                  <a:pt x="845886" y="1203877"/>
                </a:lnTo>
                <a:lnTo>
                  <a:pt x="868600" y="1202259"/>
                </a:lnTo>
                <a:lnTo>
                  <a:pt x="888180" y="1205495"/>
                </a:lnTo>
                <a:lnTo>
                  <a:pt x="905412" y="1212777"/>
                </a:lnTo>
                <a:lnTo>
                  <a:pt x="921076" y="1227340"/>
                </a:lnTo>
                <a:lnTo>
                  <a:pt x="935175" y="1250803"/>
                </a:lnTo>
                <a:lnTo>
                  <a:pt x="948489" y="1280738"/>
                </a:lnTo>
                <a:lnTo>
                  <a:pt x="961021" y="1315528"/>
                </a:lnTo>
                <a:lnTo>
                  <a:pt x="971203" y="1355173"/>
                </a:lnTo>
                <a:lnTo>
                  <a:pt x="981385" y="1396435"/>
                </a:lnTo>
                <a:lnTo>
                  <a:pt x="990000" y="1439316"/>
                </a:lnTo>
                <a:lnTo>
                  <a:pt x="997832" y="1483005"/>
                </a:lnTo>
                <a:lnTo>
                  <a:pt x="1005665" y="1525886"/>
                </a:lnTo>
                <a:lnTo>
                  <a:pt x="1011148" y="1565530"/>
                </a:lnTo>
                <a:lnTo>
                  <a:pt x="1018196" y="1602747"/>
                </a:lnTo>
                <a:lnTo>
                  <a:pt x="1023680" y="1633491"/>
                </a:lnTo>
                <a:lnTo>
                  <a:pt x="1028379" y="1660191"/>
                </a:lnTo>
                <a:lnTo>
                  <a:pt x="1134898" y="1678799"/>
                </a:lnTo>
                <a:lnTo>
                  <a:pt x="1242983" y="1689317"/>
                </a:lnTo>
                <a:lnTo>
                  <a:pt x="1354201" y="1690935"/>
                </a:lnTo>
                <a:lnTo>
                  <a:pt x="1467769" y="1685272"/>
                </a:lnTo>
                <a:lnTo>
                  <a:pt x="1585253" y="1669090"/>
                </a:lnTo>
                <a:lnTo>
                  <a:pt x="1705871" y="1646436"/>
                </a:lnTo>
                <a:lnTo>
                  <a:pt x="1829621" y="1615692"/>
                </a:lnTo>
                <a:lnTo>
                  <a:pt x="1959636" y="1577666"/>
                </a:lnTo>
                <a:lnTo>
                  <a:pt x="2093568" y="1533168"/>
                </a:lnTo>
                <a:lnTo>
                  <a:pt x="2078686" y="1496759"/>
                </a:lnTo>
                <a:lnTo>
                  <a:pt x="2064589" y="1455497"/>
                </a:lnTo>
                <a:lnTo>
                  <a:pt x="2052057" y="1410189"/>
                </a:lnTo>
                <a:lnTo>
                  <a:pt x="2039525" y="1365691"/>
                </a:lnTo>
                <a:lnTo>
                  <a:pt x="2027777" y="1326046"/>
                </a:lnTo>
                <a:lnTo>
                  <a:pt x="2015246" y="1293683"/>
                </a:lnTo>
                <a:lnTo>
                  <a:pt x="2006630" y="1271839"/>
                </a:lnTo>
                <a:lnTo>
                  <a:pt x="1996448" y="1241903"/>
                </a:lnTo>
                <a:lnTo>
                  <a:pt x="1986266" y="1207922"/>
                </a:lnTo>
                <a:lnTo>
                  <a:pt x="1975300" y="1169896"/>
                </a:lnTo>
                <a:lnTo>
                  <a:pt x="1965119" y="1130252"/>
                </a:lnTo>
                <a:lnTo>
                  <a:pt x="1954937" y="1088990"/>
                </a:lnTo>
                <a:lnTo>
                  <a:pt x="1946321" y="1047727"/>
                </a:lnTo>
                <a:lnTo>
                  <a:pt x="1940839" y="1009701"/>
                </a:lnTo>
                <a:lnTo>
                  <a:pt x="1936923" y="973293"/>
                </a:lnTo>
                <a:lnTo>
                  <a:pt x="1935356" y="943358"/>
                </a:lnTo>
                <a:lnTo>
                  <a:pt x="1936923" y="918276"/>
                </a:lnTo>
                <a:lnTo>
                  <a:pt x="1949455" y="865687"/>
                </a:lnTo>
                <a:lnTo>
                  <a:pt x="1965119" y="817143"/>
                </a:lnTo>
                <a:lnTo>
                  <a:pt x="1984700" y="771026"/>
                </a:lnTo>
                <a:lnTo>
                  <a:pt x="2008980" y="730573"/>
                </a:lnTo>
                <a:lnTo>
                  <a:pt x="2045008" y="680412"/>
                </a:lnTo>
                <a:lnTo>
                  <a:pt x="2081820" y="630249"/>
                </a:lnTo>
                <a:lnTo>
                  <a:pt x="2118631" y="581705"/>
                </a:lnTo>
                <a:lnTo>
                  <a:pt x="2156226" y="529925"/>
                </a:lnTo>
                <a:lnTo>
                  <a:pt x="2189904" y="477336"/>
                </a:lnTo>
                <a:lnTo>
                  <a:pt x="2222800" y="423128"/>
                </a:lnTo>
                <a:lnTo>
                  <a:pt x="2250214" y="364066"/>
                </a:lnTo>
                <a:lnTo>
                  <a:pt x="2272927" y="300959"/>
                </a:lnTo>
                <a:lnTo>
                  <a:pt x="2290158" y="227334"/>
                </a:lnTo>
                <a:lnTo>
                  <a:pt x="2299557" y="152091"/>
                </a:lnTo>
                <a:lnTo>
                  <a:pt x="2304256" y="7522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9" name="Pentagon 10">
            <a:extLst>
              <a:ext uri="{FF2B5EF4-FFF2-40B4-BE49-F238E27FC236}">
                <a16:creationId xmlns="" xmlns:a16="http://schemas.microsoft.com/office/drawing/2014/main" id="{A3C9BA5E-64C6-4631-8856-255952B5FD98}"/>
              </a:ext>
            </a:extLst>
          </p:cNvPr>
          <p:cNvSpPr/>
          <p:nvPr/>
        </p:nvSpPr>
        <p:spPr>
          <a:xfrm>
            <a:off x="6865962" y="3729113"/>
            <a:ext cx="1898526" cy="484632"/>
          </a:xfrm>
          <a:prstGeom prst="homePlat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 name="Group 9">
            <a:extLst>
              <a:ext uri="{FF2B5EF4-FFF2-40B4-BE49-F238E27FC236}">
                <a16:creationId xmlns="" xmlns:a16="http://schemas.microsoft.com/office/drawing/2014/main" id="{62D77824-7094-4196-8673-8045EEB12079}"/>
              </a:ext>
            </a:extLst>
          </p:cNvPr>
          <p:cNvGrpSpPr/>
          <p:nvPr/>
        </p:nvGrpSpPr>
        <p:grpSpPr>
          <a:xfrm>
            <a:off x="7405303" y="4213745"/>
            <a:ext cx="4545367" cy="1661994"/>
            <a:chOff x="2551704" y="4283314"/>
            <a:chExt cx="2357003" cy="1661994"/>
          </a:xfrm>
        </p:grpSpPr>
        <p:sp>
          <p:nvSpPr>
            <p:cNvPr id="11" name="TextBox 10">
              <a:extLst>
                <a:ext uri="{FF2B5EF4-FFF2-40B4-BE49-F238E27FC236}">
                  <a16:creationId xmlns="" xmlns:a16="http://schemas.microsoft.com/office/drawing/2014/main" id="{B19314C1-62FC-413F-B5CF-7B9DA9258769}"/>
                </a:ext>
              </a:extLst>
            </p:cNvPr>
            <p:cNvSpPr txBox="1"/>
            <p:nvPr/>
          </p:nvSpPr>
          <p:spPr>
            <a:xfrm>
              <a:off x="2551705" y="4560313"/>
              <a:ext cx="2357002" cy="1384995"/>
            </a:xfrm>
            <a:prstGeom prst="rect">
              <a:avLst/>
            </a:prstGeom>
            <a:noFill/>
          </p:spPr>
          <p:txBody>
            <a:bodyPr wrap="square" rtlCol="0">
              <a:spAutoFit/>
            </a:bodyPr>
            <a:lstStyle/>
            <a:p>
              <a:r>
                <a:rPr lang="en-US" altLang="ko-KR" sz="1200" dirty="0" err="1" smtClean="0">
                  <a:solidFill>
                    <a:schemeClr val="tx1">
                      <a:lumMod val="75000"/>
                      <a:lumOff val="25000"/>
                    </a:schemeClr>
                  </a:solidFill>
                  <a:cs typeface="Arial" pitchFamily="34" charset="0"/>
                </a:rPr>
                <a:t>Hubspost</a:t>
              </a:r>
              <a:r>
                <a:rPr lang="en-US" altLang="ko-KR" sz="1200" dirty="0" smtClean="0">
                  <a:solidFill>
                    <a:schemeClr val="tx1">
                      <a:lumMod val="75000"/>
                      <a:lumOff val="25000"/>
                    </a:schemeClr>
                  </a:solidFill>
                  <a:cs typeface="Arial" pitchFamily="34" charset="0"/>
                </a:rPr>
                <a:t> propose un prix </a:t>
              </a:r>
              <a:r>
                <a:rPr lang="en-US" altLang="ko-KR" sz="1200" dirty="0" err="1" smtClean="0">
                  <a:solidFill>
                    <a:schemeClr val="tx1">
                      <a:lumMod val="75000"/>
                      <a:lumOff val="25000"/>
                    </a:schemeClr>
                  </a:solidFill>
                  <a:cs typeface="Arial" pitchFamily="34" charset="0"/>
                </a:rPr>
                <a:t>attractif</a:t>
              </a:r>
              <a:r>
                <a:rPr lang="en-US" altLang="ko-KR" sz="1200" dirty="0" smtClean="0">
                  <a:solidFill>
                    <a:schemeClr val="tx1">
                      <a:lumMod val="75000"/>
                      <a:lumOff val="25000"/>
                    </a:schemeClr>
                  </a:solidFill>
                  <a:cs typeface="Arial" pitchFamily="34" charset="0"/>
                </a:rPr>
                <a:t> la première </a:t>
              </a:r>
              <a:r>
                <a:rPr lang="en-US" altLang="ko-KR" sz="1200" dirty="0" err="1" smtClean="0">
                  <a:solidFill>
                    <a:schemeClr val="tx1">
                      <a:lumMod val="75000"/>
                      <a:lumOff val="25000"/>
                    </a:schemeClr>
                  </a:solidFill>
                  <a:cs typeface="Arial" pitchFamily="34" charset="0"/>
                </a:rPr>
                <a:t>année</a:t>
              </a:r>
              <a:r>
                <a:rPr lang="en-US" altLang="ko-KR" sz="1200" dirty="0" smtClean="0">
                  <a:solidFill>
                    <a:schemeClr val="tx1">
                      <a:lumMod val="75000"/>
                      <a:lumOff val="25000"/>
                    </a:schemeClr>
                  </a:solidFill>
                  <a:cs typeface="Arial" pitchFamily="34" charset="0"/>
                </a:rPr>
                <a:t> qui </a:t>
              </a:r>
              <a:r>
                <a:rPr lang="en-US" altLang="ko-KR" sz="1200" dirty="0" err="1" smtClean="0">
                  <a:solidFill>
                    <a:schemeClr val="tx1">
                      <a:lumMod val="75000"/>
                      <a:lumOff val="25000"/>
                    </a:schemeClr>
                  </a:solidFill>
                  <a:cs typeface="Arial" pitchFamily="34" charset="0"/>
                </a:rPr>
                <a:t>est</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ensuite</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multiplié</a:t>
              </a:r>
              <a:r>
                <a:rPr lang="en-US" altLang="ko-KR" sz="1200" dirty="0" smtClean="0">
                  <a:solidFill>
                    <a:schemeClr val="tx1">
                      <a:lumMod val="75000"/>
                      <a:lumOff val="25000"/>
                    </a:schemeClr>
                  </a:solidFill>
                  <a:cs typeface="Arial" pitchFamily="34" charset="0"/>
                </a:rPr>
                <a:t> par 4. Salesforce propose de </a:t>
              </a:r>
              <a:r>
                <a:rPr lang="en-US" altLang="ko-KR" sz="1200" dirty="0" err="1" smtClean="0">
                  <a:solidFill>
                    <a:schemeClr val="tx1">
                      <a:lumMod val="75000"/>
                      <a:lumOff val="25000"/>
                    </a:schemeClr>
                  </a:solidFill>
                  <a:cs typeface="Arial" pitchFamily="34" charset="0"/>
                </a:rPr>
                <a:t>définir</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l’indexation</a:t>
              </a:r>
              <a:r>
                <a:rPr lang="en-US" altLang="ko-KR" sz="1200" dirty="0" smtClean="0">
                  <a:solidFill>
                    <a:schemeClr val="tx1">
                      <a:lumMod val="75000"/>
                      <a:lumOff val="25000"/>
                    </a:schemeClr>
                  </a:solidFill>
                  <a:cs typeface="Arial" pitchFamily="34" charset="0"/>
                </a:rPr>
                <a:t>. Idem pour Simple CRM </a:t>
              </a:r>
              <a:r>
                <a:rPr lang="en-US" altLang="ko-KR" sz="1200" dirty="0" err="1" smtClean="0">
                  <a:solidFill>
                    <a:schemeClr val="tx1">
                      <a:lumMod val="75000"/>
                      <a:lumOff val="25000"/>
                    </a:schemeClr>
                  </a:solidFill>
                  <a:cs typeface="Arial" pitchFamily="34" charset="0"/>
                </a:rPr>
                <a:t>dont</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l’indexation</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potentielle</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est</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définie</a:t>
              </a:r>
              <a:r>
                <a:rPr lang="en-US" altLang="ko-KR" sz="1200" dirty="0" smtClean="0">
                  <a:solidFill>
                    <a:schemeClr val="tx1">
                      <a:lumMod val="75000"/>
                      <a:lumOff val="25000"/>
                    </a:schemeClr>
                  </a:solidFill>
                  <a:cs typeface="Arial" pitchFamily="34" charset="0"/>
                </a:rPr>
                <a:t> par </a:t>
              </a:r>
              <a:r>
                <a:rPr lang="en-US" altLang="ko-KR" sz="1200" dirty="0" err="1" smtClean="0">
                  <a:solidFill>
                    <a:schemeClr val="tx1">
                      <a:lumMod val="75000"/>
                      <a:lumOff val="25000"/>
                    </a:schemeClr>
                  </a:solidFill>
                  <a:cs typeface="Arial" pitchFamily="34" charset="0"/>
                </a:rPr>
                <a:t>contrat</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Sellsy</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réalise</a:t>
              </a:r>
              <a:r>
                <a:rPr lang="en-US" altLang="ko-KR" sz="1200" dirty="0" smtClean="0">
                  <a:solidFill>
                    <a:schemeClr val="tx1">
                      <a:lumMod val="75000"/>
                      <a:lumOff val="25000"/>
                    </a:schemeClr>
                  </a:solidFill>
                  <a:cs typeface="Arial" pitchFamily="34" charset="0"/>
                </a:rPr>
                <a:t> des “</a:t>
              </a:r>
              <a:r>
                <a:rPr lang="en-US" altLang="ko-KR" sz="1200" i="1" dirty="0" smtClean="0">
                  <a:solidFill>
                    <a:schemeClr val="tx1">
                      <a:lumMod val="75000"/>
                      <a:lumOff val="25000"/>
                    </a:schemeClr>
                  </a:solidFill>
                  <a:cs typeface="Arial" pitchFamily="34" charset="0"/>
                </a:rPr>
                <a:t>indexation surprise</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juqu’à</a:t>
              </a:r>
              <a:r>
                <a:rPr lang="en-US" altLang="ko-KR" sz="1200" dirty="0" smtClean="0">
                  <a:solidFill>
                    <a:schemeClr val="tx1">
                      <a:lumMod val="75000"/>
                      <a:lumOff val="25000"/>
                    </a:schemeClr>
                  </a:solidFill>
                  <a:cs typeface="Arial" pitchFamily="34" charset="0"/>
                </a:rPr>
                <a:t> 199%! </a:t>
              </a:r>
              <a:r>
                <a:rPr lang="en-US" altLang="ko-KR" sz="1200" dirty="0" err="1" smtClean="0">
                  <a:solidFill>
                    <a:schemeClr val="tx1">
                      <a:lumMod val="75000"/>
                      <a:lumOff val="25000"/>
                    </a:schemeClr>
                  </a:solidFill>
                  <a:cs typeface="Arial" pitchFamily="34" charset="0"/>
                </a:rPr>
                <a:t>Voir</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témoignage</a:t>
              </a:r>
              <a:r>
                <a:rPr lang="en-US" altLang="ko-KR"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hlinkClick r:id="rId2"/>
                </a:rPr>
                <a:t>https://</a:t>
              </a:r>
              <a:r>
                <a:rPr lang="en-US" altLang="ko-KR" sz="1200" dirty="0" smtClean="0">
                  <a:solidFill>
                    <a:schemeClr val="tx1">
                      <a:lumMod val="75000"/>
                      <a:lumOff val="25000"/>
                    </a:schemeClr>
                  </a:solidFill>
                  <a:cs typeface="Arial" pitchFamily="34" charset="0"/>
                  <a:hlinkClick r:id="rId2"/>
                </a:rPr>
                <a:t>forum.pragmaticentrepreneurs.com/t/sellsy-est-tombe-sur-la-tete-sellsy-versus-sage-online/6861</a:t>
              </a: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2" name="TextBox 11">
              <a:extLst>
                <a:ext uri="{FF2B5EF4-FFF2-40B4-BE49-F238E27FC236}">
                  <a16:creationId xmlns="" xmlns:a16="http://schemas.microsoft.com/office/drawing/2014/main" id="{B7BE9FA4-49BB-49A0-8D78-11BC1918F024}"/>
                </a:ext>
              </a:extLst>
            </p:cNvPr>
            <p:cNvSpPr txBox="1"/>
            <p:nvPr/>
          </p:nvSpPr>
          <p:spPr>
            <a:xfrm>
              <a:off x="2551704" y="4283314"/>
              <a:ext cx="2357002"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Attention aux </a:t>
              </a:r>
              <a:r>
                <a:rPr lang="en-US" altLang="ko-KR" sz="1200" b="1" dirty="0" err="1" smtClean="0">
                  <a:solidFill>
                    <a:schemeClr val="tx1">
                      <a:lumMod val="75000"/>
                      <a:lumOff val="25000"/>
                    </a:schemeClr>
                  </a:solidFill>
                  <a:cs typeface="Arial" pitchFamily="34" charset="0"/>
                </a:rPr>
                <a:t>mauvaises</a:t>
              </a:r>
              <a:r>
                <a:rPr lang="en-US" altLang="ko-KR" sz="1200" b="1" dirty="0" smtClean="0">
                  <a:solidFill>
                    <a:schemeClr val="tx1">
                      <a:lumMod val="75000"/>
                      <a:lumOff val="25000"/>
                    </a:schemeClr>
                  </a:solidFill>
                  <a:cs typeface="Arial" pitchFamily="34" charset="0"/>
                </a:rPr>
                <a:t> </a:t>
              </a:r>
              <a:r>
                <a:rPr lang="en-US" altLang="ko-KR" sz="1200" b="1" dirty="0" err="1" smtClean="0">
                  <a:solidFill>
                    <a:schemeClr val="tx1">
                      <a:lumMod val="75000"/>
                      <a:lumOff val="25000"/>
                    </a:schemeClr>
                  </a:solidFill>
                  <a:cs typeface="Arial" pitchFamily="34" charset="0"/>
                </a:rPr>
                <a:t>suprises</a:t>
              </a:r>
              <a:endParaRPr lang="ko-KR" altLang="en-US" sz="1200" b="1" dirty="0">
                <a:solidFill>
                  <a:schemeClr val="tx1">
                    <a:lumMod val="75000"/>
                    <a:lumOff val="25000"/>
                  </a:schemeClr>
                </a:solidFill>
                <a:cs typeface="Arial" pitchFamily="34" charset="0"/>
              </a:endParaRPr>
            </a:p>
          </p:txBody>
        </p:sp>
      </p:grpSp>
      <p:sp>
        <p:nvSpPr>
          <p:cNvPr id="13" name="Pentagon 14">
            <a:extLst>
              <a:ext uri="{FF2B5EF4-FFF2-40B4-BE49-F238E27FC236}">
                <a16:creationId xmlns="" xmlns:a16="http://schemas.microsoft.com/office/drawing/2014/main" id="{8D0EAD2F-CF67-4591-BB34-B59CCA0D3581}"/>
              </a:ext>
            </a:extLst>
          </p:cNvPr>
          <p:cNvSpPr/>
          <p:nvPr/>
        </p:nvSpPr>
        <p:spPr>
          <a:xfrm>
            <a:off x="6456040" y="2944517"/>
            <a:ext cx="1898526" cy="484632"/>
          </a:xfrm>
          <a:prstGeom prst="homePlat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Pentagon 15">
            <a:extLst>
              <a:ext uri="{FF2B5EF4-FFF2-40B4-BE49-F238E27FC236}">
                <a16:creationId xmlns="" xmlns:a16="http://schemas.microsoft.com/office/drawing/2014/main" id="{C5D75A09-42CA-4A57-A4B9-DFB9728489EA}"/>
              </a:ext>
            </a:extLst>
          </p:cNvPr>
          <p:cNvSpPr/>
          <p:nvPr/>
        </p:nvSpPr>
        <p:spPr>
          <a:xfrm flipH="1">
            <a:off x="3415406" y="3729113"/>
            <a:ext cx="1898526" cy="484632"/>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Pentagon 16">
            <a:extLst>
              <a:ext uri="{FF2B5EF4-FFF2-40B4-BE49-F238E27FC236}">
                <a16:creationId xmlns="" xmlns:a16="http://schemas.microsoft.com/office/drawing/2014/main" id="{5A0A52AF-D986-4103-87F7-7901638EBE16}"/>
              </a:ext>
            </a:extLst>
          </p:cNvPr>
          <p:cNvSpPr/>
          <p:nvPr/>
        </p:nvSpPr>
        <p:spPr>
          <a:xfrm flipH="1">
            <a:off x="3818906" y="2944517"/>
            <a:ext cx="1898526" cy="484632"/>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6" name="Group 15">
            <a:extLst>
              <a:ext uri="{FF2B5EF4-FFF2-40B4-BE49-F238E27FC236}">
                <a16:creationId xmlns="" xmlns:a16="http://schemas.microsoft.com/office/drawing/2014/main" id="{B9B34E2D-57E1-4B5C-9702-F5B6AFE352F3}"/>
              </a:ext>
            </a:extLst>
          </p:cNvPr>
          <p:cNvGrpSpPr/>
          <p:nvPr/>
        </p:nvGrpSpPr>
        <p:grpSpPr>
          <a:xfrm>
            <a:off x="390617" y="4450694"/>
            <a:ext cx="4253335" cy="1044155"/>
            <a:chOff x="2551706" y="4283314"/>
            <a:chExt cx="2357002" cy="1356879"/>
          </a:xfrm>
        </p:grpSpPr>
        <p:sp>
          <p:nvSpPr>
            <p:cNvPr id="17" name="TextBox 16">
              <a:extLst>
                <a:ext uri="{FF2B5EF4-FFF2-40B4-BE49-F238E27FC236}">
                  <a16:creationId xmlns="" xmlns:a16="http://schemas.microsoft.com/office/drawing/2014/main" id="{1CE55901-FABA-4211-8413-DE00F6D6D78D}"/>
                </a:ext>
              </a:extLst>
            </p:cNvPr>
            <p:cNvSpPr txBox="1"/>
            <p:nvPr/>
          </p:nvSpPr>
          <p:spPr>
            <a:xfrm>
              <a:off x="2551706" y="4560313"/>
              <a:ext cx="2357002" cy="1079880"/>
            </a:xfrm>
            <a:prstGeom prst="rect">
              <a:avLst/>
            </a:prstGeom>
            <a:noFill/>
          </p:spPr>
          <p:txBody>
            <a:bodyPr wrap="square" rtlCol="0">
              <a:spAutoFit/>
            </a:bodyPr>
            <a:lstStyle/>
            <a:p>
              <a:pPr algn="r"/>
              <a:r>
                <a:rPr lang="en-US" altLang="ko-KR" sz="1200" dirty="0" smtClean="0">
                  <a:solidFill>
                    <a:schemeClr val="tx1">
                      <a:lumMod val="75000"/>
                      <a:lumOff val="25000"/>
                    </a:schemeClr>
                  </a:solidFill>
                  <a:cs typeface="Arial" pitchFamily="34" charset="0"/>
                </a:rPr>
                <a:t>Salesforce propose </a:t>
              </a:r>
              <a:r>
                <a:rPr lang="en-US" altLang="ko-KR" sz="1200" dirty="0" err="1" smtClean="0">
                  <a:solidFill>
                    <a:schemeClr val="tx1">
                      <a:lumMod val="75000"/>
                      <a:lumOff val="25000"/>
                    </a:schemeClr>
                  </a:solidFill>
                  <a:cs typeface="Arial" pitchFamily="34" charset="0"/>
                </a:rPr>
                <a:t>en</a:t>
              </a:r>
              <a:r>
                <a:rPr lang="en-US" altLang="ko-KR" sz="1200" dirty="0" smtClean="0">
                  <a:solidFill>
                    <a:schemeClr val="tx1">
                      <a:lumMod val="75000"/>
                      <a:lumOff val="25000"/>
                    </a:schemeClr>
                  </a:solidFill>
                  <a:cs typeface="Arial" pitchFamily="34" charset="0"/>
                </a:rPr>
                <a:t> option le </a:t>
              </a:r>
              <a:r>
                <a:rPr lang="en-US" altLang="ko-KR" sz="1200" dirty="0" err="1" smtClean="0">
                  <a:solidFill>
                    <a:schemeClr val="tx1">
                      <a:lumMod val="75000"/>
                      <a:lumOff val="25000"/>
                    </a:schemeClr>
                  </a:solidFill>
                  <a:cs typeface="Arial" pitchFamily="34" charset="0"/>
                </a:rPr>
                <a:t>chiffrement</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mais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est</a:t>
              </a:r>
              <a:r>
                <a:rPr lang="en-US" altLang="ko-KR" sz="1200" dirty="0" smtClean="0">
                  <a:solidFill>
                    <a:schemeClr val="tx1">
                      <a:lumMod val="75000"/>
                      <a:lumOff val="25000"/>
                    </a:schemeClr>
                  </a:solidFill>
                  <a:cs typeface="Arial" pitchFamily="34" charset="0"/>
                </a:rPr>
                <a:t> sous cloud act* </a:t>
              </a:r>
              <a:r>
                <a:rPr lang="en-US" altLang="ko-KR" sz="1200" dirty="0" err="1" smtClean="0">
                  <a:solidFill>
                    <a:schemeClr val="tx1">
                      <a:lumMod val="75000"/>
                      <a:lumOff val="25000"/>
                    </a:schemeClr>
                  </a:solidFill>
                  <a:cs typeface="Arial" pitchFamily="34" charset="0"/>
                </a:rPr>
                <a:t>américain</a:t>
              </a:r>
              <a:r>
                <a:rPr lang="en-US" altLang="ko-KR" sz="1200" dirty="0" smtClean="0">
                  <a:solidFill>
                    <a:schemeClr val="tx1">
                      <a:lumMod val="75000"/>
                      <a:lumOff val="25000"/>
                    </a:schemeClr>
                  </a:solidFill>
                  <a:cs typeface="Arial" pitchFamily="34" charset="0"/>
                </a:rPr>
                <a:t>. Simple CRM </a:t>
              </a:r>
              <a:r>
                <a:rPr lang="en-US" altLang="ko-KR" sz="1200" dirty="0" err="1" smtClean="0">
                  <a:solidFill>
                    <a:schemeClr val="tx1">
                      <a:lumMod val="75000"/>
                      <a:lumOff val="25000"/>
                    </a:schemeClr>
                  </a:solidFill>
                  <a:cs typeface="Arial" pitchFamily="34" charset="0"/>
                </a:rPr>
                <a:t>étant</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très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utilisé</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dans</a:t>
              </a:r>
              <a:r>
                <a:rPr lang="en-US" altLang="ko-KR" sz="1200" dirty="0" smtClean="0">
                  <a:solidFill>
                    <a:schemeClr val="tx1">
                      <a:lumMod val="75000"/>
                      <a:lumOff val="25000"/>
                    </a:schemeClr>
                  </a:solidFill>
                  <a:cs typeface="Arial" pitchFamily="34" charset="0"/>
                </a:rPr>
                <a:t> le monde </a:t>
              </a:r>
              <a:r>
                <a:rPr lang="en-US" altLang="ko-KR" sz="1200" dirty="0" err="1" smtClean="0">
                  <a:solidFill>
                    <a:schemeClr val="tx1">
                      <a:lumMod val="75000"/>
                      <a:lumOff val="25000"/>
                    </a:schemeClr>
                  </a:solidFill>
                  <a:cs typeface="Arial" pitchFamily="34" charset="0"/>
                </a:rPr>
                <a:t>bancaire</a:t>
              </a:r>
              <a:r>
                <a:rPr lang="en-US" altLang="ko-KR" sz="1200" dirty="0" smtClean="0">
                  <a:solidFill>
                    <a:schemeClr val="tx1">
                      <a:lumMod val="75000"/>
                      <a:lumOff val="25000"/>
                    </a:schemeClr>
                  </a:solidFill>
                  <a:cs typeface="Arial" pitchFamily="34" charset="0"/>
                </a:rPr>
                <a:t> propose le </a:t>
              </a:r>
              <a:r>
                <a:rPr lang="en-US" altLang="ko-KR" sz="1200" dirty="0" err="1" smtClean="0">
                  <a:solidFill>
                    <a:schemeClr val="tx1">
                      <a:lumMod val="75000"/>
                      <a:lumOff val="25000"/>
                    </a:schemeClr>
                  </a:solidFill>
                  <a:cs typeface="Arial" pitchFamily="34" charset="0"/>
                </a:rPr>
                <a:t>chiffrement</a:t>
              </a:r>
              <a:r>
                <a:rPr lang="en-US" altLang="ko-KR" sz="1200" dirty="0" smtClean="0">
                  <a:solidFill>
                    <a:schemeClr val="tx1">
                      <a:lumMod val="75000"/>
                      <a:lumOff val="25000"/>
                    </a:schemeClr>
                  </a:solidFill>
                  <a:cs typeface="Arial" pitchFamily="34" charset="0"/>
                </a:rPr>
                <a:t> des </a:t>
              </a:r>
              <a:r>
                <a:rPr lang="en-US" altLang="ko-KR" sz="1200" dirty="0" err="1" smtClean="0">
                  <a:solidFill>
                    <a:schemeClr val="tx1">
                      <a:lumMod val="75000"/>
                      <a:lumOff val="25000"/>
                    </a:schemeClr>
                  </a:solidFill>
                  <a:cs typeface="Arial" pitchFamily="34" charset="0"/>
                </a:rPr>
                <a:t>données</a:t>
              </a:r>
              <a:r>
                <a:rPr lang="en-US" altLang="ko-KR" sz="1200" dirty="0" smtClean="0">
                  <a:solidFill>
                    <a:schemeClr val="tx1">
                      <a:lumMod val="75000"/>
                      <a:lumOff val="25000"/>
                    </a:schemeClr>
                  </a:solidFill>
                  <a:cs typeface="Arial" pitchFamily="34" charset="0"/>
                </a:rPr>
                <a:t> de base </a:t>
              </a:r>
              <a:r>
                <a:rPr lang="en-US" altLang="ko-KR" sz="1200" dirty="0" err="1" smtClean="0">
                  <a:solidFill>
                    <a:schemeClr val="tx1">
                      <a:lumMod val="75000"/>
                      <a:lumOff val="25000"/>
                    </a:schemeClr>
                  </a:solidFill>
                  <a:cs typeface="Arial" pitchFamily="34" charset="0"/>
                </a:rPr>
                <a:t>en</a:t>
              </a:r>
              <a:r>
                <a:rPr lang="en-US" altLang="ko-KR" sz="1200" dirty="0" smtClean="0">
                  <a:solidFill>
                    <a:schemeClr val="tx1">
                      <a:lumMod val="75000"/>
                      <a:lumOff val="25000"/>
                    </a:schemeClr>
                  </a:solidFill>
                  <a:cs typeface="Arial" pitchFamily="34" charset="0"/>
                </a:rPr>
                <a:t> 1024 bits.</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 xmlns:a16="http://schemas.microsoft.com/office/drawing/2014/main" id="{19292484-9721-42C1-8926-6FB01523F0D3}"/>
                </a:ext>
              </a:extLst>
            </p:cNvPr>
            <p:cNvSpPr txBox="1"/>
            <p:nvPr/>
          </p:nvSpPr>
          <p:spPr>
            <a:xfrm>
              <a:off x="2551706" y="4283314"/>
              <a:ext cx="2357002" cy="276999"/>
            </a:xfrm>
            <a:prstGeom prst="rect">
              <a:avLst/>
            </a:prstGeom>
            <a:noFill/>
          </p:spPr>
          <p:txBody>
            <a:bodyPr wrap="square" rtlCol="0">
              <a:spAutoFit/>
            </a:bodyPr>
            <a:lstStyle/>
            <a:p>
              <a:pPr algn="r"/>
              <a:r>
                <a:rPr lang="en-US" altLang="ko-KR" sz="1200" b="1" dirty="0" err="1" smtClean="0">
                  <a:solidFill>
                    <a:schemeClr val="tx1">
                      <a:lumMod val="75000"/>
                      <a:lumOff val="25000"/>
                    </a:schemeClr>
                  </a:solidFill>
                  <a:cs typeface="Arial" pitchFamily="34" charset="0"/>
                </a:rPr>
                <a:t>Confidentialité</a:t>
              </a:r>
              <a:endParaRPr lang="ko-KR" altLang="en-US" sz="1200" b="1" dirty="0">
                <a:solidFill>
                  <a:schemeClr val="tx1">
                    <a:lumMod val="75000"/>
                    <a:lumOff val="25000"/>
                  </a:schemeClr>
                </a:solidFill>
                <a:cs typeface="Arial" pitchFamily="34" charset="0"/>
              </a:endParaRPr>
            </a:p>
          </p:txBody>
        </p:sp>
      </p:grpSp>
      <p:grpSp>
        <p:nvGrpSpPr>
          <p:cNvPr id="22" name="Group 21">
            <a:extLst>
              <a:ext uri="{FF2B5EF4-FFF2-40B4-BE49-F238E27FC236}">
                <a16:creationId xmlns="" xmlns:a16="http://schemas.microsoft.com/office/drawing/2014/main" id="{5749CB69-990B-4312-A899-8016A4744F22}"/>
              </a:ext>
            </a:extLst>
          </p:cNvPr>
          <p:cNvGrpSpPr/>
          <p:nvPr/>
        </p:nvGrpSpPr>
        <p:grpSpPr>
          <a:xfrm>
            <a:off x="734829" y="2480467"/>
            <a:ext cx="2552859" cy="1292662"/>
            <a:chOff x="2551704" y="4283314"/>
            <a:chExt cx="2357003" cy="1292662"/>
          </a:xfrm>
        </p:grpSpPr>
        <p:sp>
          <p:nvSpPr>
            <p:cNvPr id="23" name="TextBox 22">
              <a:extLst>
                <a:ext uri="{FF2B5EF4-FFF2-40B4-BE49-F238E27FC236}">
                  <a16:creationId xmlns="" xmlns:a16="http://schemas.microsoft.com/office/drawing/2014/main" id="{D3E8BA28-9EA8-4A7A-80CE-566886AEC26F}"/>
                </a:ext>
              </a:extLst>
            </p:cNvPr>
            <p:cNvSpPr txBox="1"/>
            <p:nvPr/>
          </p:nvSpPr>
          <p:spPr>
            <a:xfrm>
              <a:off x="2551706" y="4560313"/>
              <a:ext cx="2357001" cy="1015663"/>
            </a:xfrm>
            <a:prstGeom prst="rect">
              <a:avLst/>
            </a:prstGeom>
            <a:noFill/>
          </p:spPr>
          <p:txBody>
            <a:bodyPr wrap="square" rtlCol="0">
              <a:spAutoFit/>
            </a:bodyPr>
            <a:lstStyle/>
            <a:p>
              <a:pPr algn="r"/>
              <a:r>
                <a:rPr lang="en-US" altLang="ko-KR" sz="1200" dirty="0" smtClean="0">
                  <a:solidFill>
                    <a:schemeClr val="tx1">
                      <a:lumMod val="75000"/>
                      <a:lumOff val="25000"/>
                    </a:schemeClr>
                  </a:solidFill>
                  <a:cs typeface="Arial" pitchFamily="34" charset="0"/>
                </a:rPr>
                <a:t>Les CRM US </a:t>
              </a:r>
              <a:r>
                <a:rPr lang="en-US" altLang="ko-KR" sz="1200" dirty="0" err="1" smtClean="0">
                  <a:solidFill>
                    <a:schemeClr val="tx1">
                      <a:lumMod val="75000"/>
                      <a:lumOff val="25000"/>
                    </a:schemeClr>
                  </a:solidFill>
                  <a:cs typeface="Arial" pitchFamily="34" charset="0"/>
                </a:rPr>
                <a:t>proposent</a:t>
              </a:r>
              <a:r>
                <a:rPr lang="en-US" altLang="ko-KR" sz="1200" dirty="0" smtClean="0">
                  <a:solidFill>
                    <a:schemeClr val="tx1">
                      <a:lumMod val="75000"/>
                      <a:lumOff val="25000"/>
                    </a:schemeClr>
                  </a:solidFill>
                  <a:cs typeface="Arial" pitchFamily="34" charset="0"/>
                </a:rPr>
                <a:t> le backup </a:t>
              </a:r>
              <a:r>
                <a:rPr lang="en-US" altLang="ko-KR" sz="1200" dirty="0" err="1" smtClean="0">
                  <a:solidFill>
                    <a:schemeClr val="tx1">
                      <a:lumMod val="75000"/>
                      <a:lumOff val="25000"/>
                    </a:schemeClr>
                  </a:solidFill>
                  <a:cs typeface="Arial" pitchFamily="34" charset="0"/>
                </a:rPr>
                <a:t>en</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supplément</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payant</a:t>
              </a:r>
              <a:r>
                <a:rPr lang="en-US" altLang="ko-KR" sz="1200" dirty="0" smtClean="0">
                  <a:solidFill>
                    <a:schemeClr val="tx1">
                      <a:lumMod val="75000"/>
                      <a:lumOff val="25000"/>
                    </a:schemeClr>
                  </a:solidFill>
                  <a:cs typeface="Arial" pitchFamily="34" charset="0"/>
                </a:rPr>
                <a:t>, via un abonnement. </a:t>
              </a:r>
              <a:r>
                <a:rPr lang="en-US" altLang="ko-KR" sz="1200" dirty="0" err="1" smtClean="0">
                  <a:solidFill>
                    <a:schemeClr val="tx1">
                      <a:lumMod val="75000"/>
                      <a:lumOff val="25000"/>
                    </a:schemeClr>
                  </a:solidFill>
                  <a:cs typeface="Arial" pitchFamily="34" charset="0"/>
                </a:rPr>
                <a:t>Sellsy</a:t>
              </a:r>
              <a:r>
                <a:rPr lang="en-US" altLang="ko-KR" sz="1200" dirty="0" smtClean="0">
                  <a:solidFill>
                    <a:schemeClr val="tx1">
                      <a:lumMod val="75000"/>
                      <a:lumOff val="25000"/>
                    </a:schemeClr>
                  </a:solidFill>
                  <a:cs typeface="Arial" pitchFamily="34" charset="0"/>
                </a:rPr>
                <a:t> assure 1 backup par jour et Simple CRM propose de 1 à 4 backup par jour.   </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 xmlns:a16="http://schemas.microsoft.com/office/drawing/2014/main" id="{0DDD83A2-479E-45B8-BE41-4F7665987614}"/>
                </a:ext>
              </a:extLst>
            </p:cNvPr>
            <p:cNvSpPr txBox="1"/>
            <p:nvPr/>
          </p:nvSpPr>
          <p:spPr>
            <a:xfrm>
              <a:off x="2551704" y="4283314"/>
              <a:ext cx="2357002" cy="276999"/>
            </a:xfrm>
            <a:prstGeom prst="rect">
              <a:avLst/>
            </a:prstGeom>
            <a:noFill/>
          </p:spPr>
          <p:txBody>
            <a:bodyPr wrap="square" rtlCol="0">
              <a:spAutoFit/>
            </a:bodyPr>
            <a:lstStyle/>
            <a:p>
              <a:pPr algn="r"/>
              <a:r>
                <a:rPr lang="en-US" altLang="ko-KR" sz="1200" b="1" dirty="0" err="1" smtClean="0">
                  <a:solidFill>
                    <a:schemeClr val="tx1">
                      <a:lumMod val="75000"/>
                      <a:lumOff val="25000"/>
                    </a:schemeClr>
                  </a:solidFill>
                  <a:cs typeface="Arial" pitchFamily="34" charset="0"/>
                </a:rPr>
                <a:t>Sauvegarde</a:t>
              </a:r>
              <a:r>
                <a:rPr lang="en-US" altLang="ko-KR" sz="1200" b="1" dirty="0" smtClean="0">
                  <a:solidFill>
                    <a:schemeClr val="tx1">
                      <a:lumMod val="75000"/>
                      <a:lumOff val="25000"/>
                    </a:schemeClr>
                  </a:solidFill>
                  <a:cs typeface="Arial" pitchFamily="34" charset="0"/>
                </a:rPr>
                <a:t> des </a:t>
              </a:r>
              <a:r>
                <a:rPr lang="en-US" altLang="ko-KR" sz="1200" b="1" dirty="0" err="1" smtClean="0">
                  <a:solidFill>
                    <a:schemeClr val="tx1">
                      <a:lumMod val="75000"/>
                      <a:lumOff val="25000"/>
                    </a:schemeClr>
                  </a:solidFill>
                  <a:cs typeface="Arial" pitchFamily="34" charset="0"/>
                </a:rPr>
                <a:t>données</a:t>
              </a:r>
              <a:endParaRPr lang="ko-KR" altLang="en-US" sz="1200" b="1" dirty="0">
                <a:solidFill>
                  <a:schemeClr val="tx1">
                    <a:lumMod val="75000"/>
                    <a:lumOff val="25000"/>
                  </a:schemeClr>
                </a:solidFill>
                <a:cs typeface="Arial" pitchFamily="34" charset="0"/>
              </a:endParaRPr>
            </a:p>
          </p:txBody>
        </p:sp>
      </p:grpSp>
      <p:grpSp>
        <p:nvGrpSpPr>
          <p:cNvPr id="25" name="Group 24">
            <a:extLst>
              <a:ext uri="{FF2B5EF4-FFF2-40B4-BE49-F238E27FC236}">
                <a16:creationId xmlns="" xmlns:a16="http://schemas.microsoft.com/office/drawing/2014/main" id="{331E2DD0-C28A-44A6-B958-4E8D19826149}"/>
              </a:ext>
            </a:extLst>
          </p:cNvPr>
          <p:cNvGrpSpPr/>
          <p:nvPr/>
        </p:nvGrpSpPr>
        <p:grpSpPr>
          <a:xfrm>
            <a:off x="2654423" y="1353873"/>
            <a:ext cx="6729274" cy="738664"/>
            <a:chOff x="2551704" y="4283314"/>
            <a:chExt cx="2357003" cy="738664"/>
          </a:xfrm>
        </p:grpSpPr>
        <p:sp>
          <p:nvSpPr>
            <p:cNvPr id="26" name="TextBox 25">
              <a:extLst>
                <a:ext uri="{FF2B5EF4-FFF2-40B4-BE49-F238E27FC236}">
                  <a16:creationId xmlns="" xmlns:a16="http://schemas.microsoft.com/office/drawing/2014/main" id="{5AAA325D-DFF2-49D1-82CD-912AAC20DCE6}"/>
                </a:ext>
              </a:extLst>
            </p:cNvPr>
            <p:cNvSpPr txBox="1"/>
            <p:nvPr/>
          </p:nvSpPr>
          <p:spPr>
            <a:xfrm>
              <a:off x="2551705" y="4560313"/>
              <a:ext cx="2357002" cy="461665"/>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Le CRM sera la </a:t>
              </a:r>
              <a:r>
                <a:rPr lang="en-US" altLang="ko-KR" sz="1200" dirty="0" err="1" smtClean="0">
                  <a:solidFill>
                    <a:schemeClr val="tx1">
                      <a:lumMod val="75000"/>
                      <a:lumOff val="25000"/>
                    </a:schemeClr>
                  </a:solidFill>
                  <a:cs typeface="Arial" pitchFamily="34" charset="0"/>
                </a:rPr>
                <a:t>colone</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vertébrale</a:t>
              </a:r>
              <a:r>
                <a:rPr lang="en-US" altLang="ko-KR" sz="1200" dirty="0" smtClean="0">
                  <a:solidFill>
                    <a:schemeClr val="tx1">
                      <a:lumMod val="75000"/>
                      <a:lumOff val="25000"/>
                    </a:schemeClr>
                  </a:solidFill>
                  <a:cs typeface="Arial" pitchFamily="34" charset="0"/>
                </a:rPr>
                <a:t> de </a:t>
              </a:r>
              <a:r>
                <a:rPr lang="en-US" altLang="ko-KR" sz="1200" dirty="0" err="1" smtClean="0">
                  <a:solidFill>
                    <a:schemeClr val="tx1">
                      <a:lumMod val="75000"/>
                      <a:lumOff val="25000"/>
                    </a:schemeClr>
                  </a:solidFill>
                  <a:cs typeface="Arial" pitchFamily="34" charset="0"/>
                </a:rPr>
                <a:t>l’entreprise</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il</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est</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essentiel</a:t>
              </a:r>
              <a:r>
                <a:rPr lang="en-US" altLang="ko-KR" sz="1200" dirty="0" smtClean="0">
                  <a:solidFill>
                    <a:schemeClr val="tx1">
                      <a:lumMod val="75000"/>
                      <a:lumOff val="25000"/>
                    </a:schemeClr>
                  </a:solidFill>
                  <a:cs typeface="Arial" pitchFamily="34" charset="0"/>
                </a:rPr>
                <a:t> que </a:t>
              </a:r>
            </a:p>
            <a:p>
              <a:pPr algn="ctr"/>
              <a:r>
                <a:rPr lang="en-US" altLang="ko-KR" sz="1200" dirty="0" smtClean="0">
                  <a:solidFill>
                    <a:schemeClr val="tx1">
                      <a:lumMod val="75000"/>
                      <a:lumOff val="25000"/>
                    </a:schemeClr>
                  </a:solidFill>
                  <a:cs typeface="Arial" pitchFamily="34" charset="0"/>
                </a:rPr>
                <a:t>le CRM </a:t>
              </a:r>
              <a:r>
                <a:rPr lang="en-US" altLang="ko-KR" sz="1200" dirty="0" err="1" smtClean="0">
                  <a:solidFill>
                    <a:schemeClr val="tx1">
                      <a:lumMod val="75000"/>
                      <a:lumOff val="25000"/>
                    </a:schemeClr>
                  </a:solidFill>
                  <a:cs typeface="Arial" pitchFamily="34" charset="0"/>
                </a:rPr>
                <a:t>choisi</a:t>
              </a:r>
              <a:r>
                <a:rPr lang="en-US" altLang="ko-KR" sz="1200" dirty="0" smtClean="0">
                  <a:solidFill>
                    <a:schemeClr val="tx1">
                      <a:lumMod val="75000"/>
                      <a:lumOff val="25000"/>
                    </a:schemeClr>
                  </a:solidFill>
                  <a:cs typeface="Arial" pitchFamily="34" charset="0"/>
                </a:rPr>
                <a:t> assure la </a:t>
              </a:r>
              <a:r>
                <a:rPr lang="en-US" altLang="ko-KR" sz="1200" dirty="0" err="1" smtClean="0">
                  <a:solidFill>
                    <a:schemeClr val="tx1">
                      <a:lumMod val="75000"/>
                      <a:lumOff val="25000"/>
                    </a:schemeClr>
                  </a:solidFill>
                  <a:cs typeface="Arial" pitchFamily="34" charset="0"/>
                </a:rPr>
                <a:t>pérénité</a:t>
              </a:r>
              <a:r>
                <a:rPr lang="en-US" altLang="ko-KR" sz="1200" dirty="0" smtClean="0">
                  <a:solidFill>
                    <a:schemeClr val="tx1">
                      <a:lumMod val="75000"/>
                      <a:lumOff val="25000"/>
                    </a:schemeClr>
                  </a:solidFill>
                  <a:cs typeface="Arial" pitchFamily="34" charset="0"/>
                </a:rPr>
                <a:t> des </a:t>
              </a:r>
              <a:r>
                <a:rPr lang="en-US" altLang="ko-KR" sz="1200" dirty="0" err="1" smtClean="0">
                  <a:solidFill>
                    <a:schemeClr val="tx1">
                      <a:lumMod val="75000"/>
                      <a:lumOff val="25000"/>
                    </a:schemeClr>
                  </a:solidFill>
                  <a:cs typeface="Arial" pitchFamily="34" charset="0"/>
                </a:rPr>
                <a:t>données</a:t>
              </a:r>
              <a:r>
                <a:rPr lang="en-US" altLang="ko-KR" sz="1200" dirty="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dans</a:t>
              </a:r>
              <a:r>
                <a:rPr lang="en-US" altLang="ko-KR" sz="1200" dirty="0" smtClean="0">
                  <a:solidFill>
                    <a:schemeClr val="tx1">
                      <a:lumMod val="75000"/>
                      <a:lumOff val="25000"/>
                    </a:schemeClr>
                  </a:solidFill>
                  <a:cs typeface="Arial" pitchFamily="34" charset="0"/>
                </a:rPr>
                <a:t> le temps.</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 xmlns:a16="http://schemas.microsoft.com/office/drawing/2014/main" id="{468EC74D-4664-4152-AA29-8780973A1C85}"/>
                </a:ext>
              </a:extLst>
            </p:cNvPr>
            <p:cNvSpPr txBox="1"/>
            <p:nvPr/>
          </p:nvSpPr>
          <p:spPr>
            <a:xfrm>
              <a:off x="2551704" y="4283314"/>
              <a:ext cx="2357002" cy="276999"/>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La </a:t>
              </a:r>
              <a:r>
                <a:rPr lang="en-US" altLang="ko-KR" sz="1200" b="1" dirty="0" err="1" smtClean="0">
                  <a:solidFill>
                    <a:schemeClr val="tx1">
                      <a:lumMod val="75000"/>
                      <a:lumOff val="25000"/>
                    </a:schemeClr>
                  </a:solidFill>
                  <a:cs typeface="Arial" pitchFamily="34" charset="0"/>
                </a:rPr>
                <a:t>pérénité</a:t>
              </a:r>
              <a:r>
                <a:rPr lang="en-US" altLang="ko-KR" sz="1200" b="1" dirty="0" smtClean="0">
                  <a:solidFill>
                    <a:schemeClr val="tx1">
                      <a:lumMod val="75000"/>
                      <a:lumOff val="25000"/>
                    </a:schemeClr>
                  </a:solidFill>
                  <a:cs typeface="Arial" pitchFamily="34" charset="0"/>
                </a:rPr>
                <a:t> </a:t>
              </a:r>
              <a:r>
                <a:rPr lang="en-US" altLang="ko-KR" sz="1200" b="1" dirty="0" err="1" smtClean="0">
                  <a:solidFill>
                    <a:schemeClr val="tx1">
                      <a:lumMod val="75000"/>
                      <a:lumOff val="25000"/>
                    </a:schemeClr>
                  </a:solidFill>
                  <a:cs typeface="Arial" pitchFamily="34" charset="0"/>
                </a:rPr>
                <a:t>avant</a:t>
              </a:r>
              <a:r>
                <a:rPr lang="en-US" altLang="ko-KR" sz="1200" b="1" dirty="0" smtClean="0">
                  <a:solidFill>
                    <a:schemeClr val="tx1">
                      <a:lumMod val="75000"/>
                      <a:lumOff val="25000"/>
                    </a:schemeClr>
                  </a:solidFill>
                  <a:cs typeface="Arial" pitchFamily="34" charset="0"/>
                </a:rPr>
                <a:t> tout</a:t>
              </a:r>
              <a:endParaRPr lang="ko-KR" altLang="en-US" sz="1200" b="1" dirty="0">
                <a:solidFill>
                  <a:schemeClr val="tx1">
                    <a:lumMod val="75000"/>
                    <a:lumOff val="25000"/>
                  </a:schemeClr>
                </a:solidFill>
                <a:cs typeface="Arial" pitchFamily="34" charset="0"/>
              </a:endParaRPr>
            </a:p>
          </p:txBody>
        </p:sp>
      </p:grpSp>
      <p:sp>
        <p:nvSpPr>
          <p:cNvPr id="28" name="Pentagon 30">
            <a:extLst>
              <a:ext uri="{FF2B5EF4-FFF2-40B4-BE49-F238E27FC236}">
                <a16:creationId xmlns="" xmlns:a16="http://schemas.microsoft.com/office/drawing/2014/main" id="{1E11A068-B787-4E72-8802-1F804E4190BB}"/>
              </a:ext>
            </a:extLst>
          </p:cNvPr>
          <p:cNvSpPr/>
          <p:nvPr/>
        </p:nvSpPr>
        <p:spPr>
          <a:xfrm>
            <a:off x="4476002" y="2140872"/>
            <a:ext cx="3211003" cy="484632"/>
          </a:xfrm>
          <a:custGeom>
            <a:avLst/>
            <a:gdLst/>
            <a:ahLst/>
            <a:cxnLst/>
            <a:rect l="l" t="t" r="r" b="b"/>
            <a:pathLst>
              <a:path w="3211003" h="484632">
                <a:moveTo>
                  <a:pt x="242316" y="0"/>
                </a:moveTo>
                <a:lnTo>
                  <a:pt x="1591003" y="0"/>
                </a:lnTo>
                <a:lnTo>
                  <a:pt x="1620000" y="0"/>
                </a:lnTo>
                <a:lnTo>
                  <a:pt x="2968687" y="0"/>
                </a:lnTo>
                <a:lnTo>
                  <a:pt x="3211003" y="242316"/>
                </a:lnTo>
                <a:lnTo>
                  <a:pt x="2968687" y="484632"/>
                </a:lnTo>
                <a:lnTo>
                  <a:pt x="1620000" y="484632"/>
                </a:lnTo>
                <a:lnTo>
                  <a:pt x="1591003" y="484632"/>
                </a:lnTo>
                <a:lnTo>
                  <a:pt x="242316" y="484632"/>
                </a:lnTo>
                <a:lnTo>
                  <a:pt x="0" y="242316"/>
                </a:lnTo>
                <a:close/>
              </a:path>
            </a:pathLst>
          </a:cu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TextBox 28">
            <a:extLst>
              <a:ext uri="{FF2B5EF4-FFF2-40B4-BE49-F238E27FC236}">
                <a16:creationId xmlns="" xmlns:a16="http://schemas.microsoft.com/office/drawing/2014/main" id="{66211AE8-341A-4EC7-89F5-3DF90693C771}"/>
              </a:ext>
            </a:extLst>
          </p:cNvPr>
          <p:cNvSpPr txBox="1"/>
          <p:nvPr/>
        </p:nvSpPr>
        <p:spPr>
          <a:xfrm>
            <a:off x="5291448" y="2229300"/>
            <a:ext cx="1609106" cy="307777"/>
          </a:xfrm>
          <a:prstGeom prst="rect">
            <a:avLst/>
          </a:prstGeom>
          <a:noFill/>
        </p:spPr>
        <p:txBody>
          <a:bodyPr wrap="square" rtlCol="0">
            <a:spAutoFit/>
          </a:bodyPr>
          <a:lstStyle/>
          <a:p>
            <a:pPr algn="ctr"/>
            <a:r>
              <a:rPr lang="en-US" altLang="ko-KR" sz="1400" b="1" dirty="0" smtClean="0">
                <a:solidFill>
                  <a:schemeClr val="bg1"/>
                </a:solidFill>
                <a:cs typeface="Arial" pitchFamily="34" charset="0"/>
              </a:rPr>
              <a:t>Points </a:t>
            </a:r>
            <a:r>
              <a:rPr lang="en-US" altLang="ko-KR" sz="1400" b="1" dirty="0" err="1" smtClean="0">
                <a:solidFill>
                  <a:schemeClr val="bg1"/>
                </a:solidFill>
                <a:cs typeface="Arial" pitchFamily="34" charset="0"/>
              </a:rPr>
              <a:t>clés</a:t>
            </a:r>
            <a:endParaRPr lang="ko-KR" altLang="en-US" sz="1400" b="1" dirty="0">
              <a:solidFill>
                <a:schemeClr val="bg1"/>
              </a:solidFill>
              <a:cs typeface="Arial" pitchFamily="34" charset="0"/>
            </a:endParaRPr>
          </a:p>
        </p:txBody>
      </p:sp>
      <p:sp>
        <p:nvSpPr>
          <p:cNvPr id="30" name="TextBox 29">
            <a:extLst>
              <a:ext uri="{FF2B5EF4-FFF2-40B4-BE49-F238E27FC236}">
                <a16:creationId xmlns="" xmlns:a16="http://schemas.microsoft.com/office/drawing/2014/main" id="{6ACD983D-30E0-4E38-B01C-D11114875EEA}"/>
              </a:ext>
            </a:extLst>
          </p:cNvPr>
          <p:cNvSpPr txBox="1"/>
          <p:nvPr/>
        </p:nvSpPr>
        <p:spPr>
          <a:xfrm>
            <a:off x="4039646" y="3036606"/>
            <a:ext cx="1592062" cy="307777"/>
          </a:xfrm>
          <a:prstGeom prst="rect">
            <a:avLst/>
          </a:prstGeom>
          <a:noFill/>
        </p:spPr>
        <p:txBody>
          <a:bodyPr wrap="square" rtlCol="0">
            <a:spAutoFit/>
          </a:bodyPr>
          <a:lstStyle/>
          <a:p>
            <a:pPr algn="ctr"/>
            <a:r>
              <a:rPr lang="en-US" altLang="ko-KR" sz="1400" b="1" dirty="0" smtClean="0">
                <a:solidFill>
                  <a:schemeClr val="tx1">
                    <a:lumMod val="75000"/>
                    <a:lumOff val="25000"/>
                  </a:schemeClr>
                </a:solidFill>
                <a:cs typeface="Arial" pitchFamily="34" charset="0"/>
              </a:rPr>
              <a:t>Backup</a:t>
            </a:r>
            <a:endParaRPr lang="ko-KR" altLang="en-US" sz="1400" b="1" dirty="0">
              <a:solidFill>
                <a:schemeClr val="tx1">
                  <a:lumMod val="75000"/>
                  <a:lumOff val="25000"/>
                </a:schemeClr>
              </a:solidFill>
              <a:cs typeface="Arial" pitchFamily="34" charset="0"/>
            </a:endParaRPr>
          </a:p>
        </p:txBody>
      </p:sp>
      <p:sp>
        <p:nvSpPr>
          <p:cNvPr id="31" name="TextBox 30">
            <a:extLst>
              <a:ext uri="{FF2B5EF4-FFF2-40B4-BE49-F238E27FC236}">
                <a16:creationId xmlns="" xmlns:a16="http://schemas.microsoft.com/office/drawing/2014/main" id="{960D5D1F-5E15-4418-94FB-A504AC62D9AD}"/>
              </a:ext>
            </a:extLst>
          </p:cNvPr>
          <p:cNvSpPr txBox="1"/>
          <p:nvPr/>
        </p:nvSpPr>
        <p:spPr>
          <a:xfrm>
            <a:off x="3657972" y="3817542"/>
            <a:ext cx="1592062" cy="307777"/>
          </a:xfrm>
          <a:prstGeom prst="rect">
            <a:avLst/>
          </a:prstGeom>
          <a:noFill/>
        </p:spPr>
        <p:txBody>
          <a:bodyPr wrap="square" rtlCol="0">
            <a:spAutoFit/>
          </a:bodyPr>
          <a:lstStyle/>
          <a:p>
            <a:pPr algn="ctr"/>
            <a:r>
              <a:rPr lang="en-US" altLang="ko-KR" sz="1400" b="1" dirty="0" err="1" smtClean="0">
                <a:solidFill>
                  <a:schemeClr val="tx1">
                    <a:lumMod val="75000"/>
                    <a:lumOff val="25000"/>
                  </a:schemeClr>
                </a:solidFill>
                <a:cs typeface="Arial" pitchFamily="34" charset="0"/>
              </a:rPr>
              <a:t>Chiffrement</a:t>
            </a:r>
            <a:endParaRPr lang="ko-KR" altLang="en-US" sz="1400" b="1" dirty="0">
              <a:solidFill>
                <a:schemeClr val="tx1">
                  <a:lumMod val="75000"/>
                  <a:lumOff val="25000"/>
                </a:schemeClr>
              </a:solidFill>
              <a:cs typeface="Arial" pitchFamily="34" charset="0"/>
            </a:endParaRPr>
          </a:p>
        </p:txBody>
      </p:sp>
      <p:sp>
        <p:nvSpPr>
          <p:cNvPr id="32" name="TextBox 31">
            <a:extLst>
              <a:ext uri="{FF2B5EF4-FFF2-40B4-BE49-F238E27FC236}">
                <a16:creationId xmlns="" xmlns:a16="http://schemas.microsoft.com/office/drawing/2014/main" id="{983E875B-CA1C-48CE-9360-0BBF008593FD}"/>
              </a:ext>
            </a:extLst>
          </p:cNvPr>
          <p:cNvSpPr txBox="1"/>
          <p:nvPr/>
        </p:nvSpPr>
        <p:spPr>
          <a:xfrm>
            <a:off x="6954554" y="3817542"/>
            <a:ext cx="1592062" cy="307777"/>
          </a:xfrm>
          <a:prstGeom prst="rect">
            <a:avLst/>
          </a:prstGeom>
          <a:noFill/>
        </p:spPr>
        <p:txBody>
          <a:bodyPr wrap="square" rtlCol="0">
            <a:spAutoFit/>
          </a:bodyPr>
          <a:lstStyle/>
          <a:p>
            <a:pPr algn="ctr"/>
            <a:r>
              <a:rPr lang="en-US" altLang="ko-KR" sz="1400" b="1" dirty="0" smtClean="0">
                <a:solidFill>
                  <a:schemeClr val="tx1">
                    <a:lumMod val="75000"/>
                    <a:lumOff val="25000"/>
                  </a:schemeClr>
                </a:solidFill>
                <a:cs typeface="Arial" pitchFamily="34" charset="0"/>
              </a:rPr>
              <a:t>Indexation prix</a:t>
            </a:r>
            <a:endParaRPr lang="ko-KR" altLang="en-US" sz="1400" b="1" dirty="0">
              <a:solidFill>
                <a:schemeClr val="tx1">
                  <a:lumMod val="75000"/>
                  <a:lumOff val="25000"/>
                </a:schemeClr>
              </a:solidFill>
              <a:cs typeface="Arial" pitchFamily="34" charset="0"/>
            </a:endParaRPr>
          </a:p>
        </p:txBody>
      </p:sp>
      <p:sp>
        <p:nvSpPr>
          <p:cNvPr id="33" name="TextBox 32">
            <a:extLst>
              <a:ext uri="{FF2B5EF4-FFF2-40B4-BE49-F238E27FC236}">
                <a16:creationId xmlns="" xmlns:a16="http://schemas.microsoft.com/office/drawing/2014/main" id="{3D68DC4F-6C57-4033-AD85-E705874ADB27}"/>
              </a:ext>
            </a:extLst>
          </p:cNvPr>
          <p:cNvSpPr txBox="1"/>
          <p:nvPr/>
        </p:nvSpPr>
        <p:spPr>
          <a:xfrm>
            <a:off x="6576398" y="3036606"/>
            <a:ext cx="1592062" cy="307777"/>
          </a:xfrm>
          <a:prstGeom prst="rect">
            <a:avLst/>
          </a:prstGeom>
          <a:noFill/>
        </p:spPr>
        <p:txBody>
          <a:bodyPr wrap="square" rtlCol="0">
            <a:spAutoFit/>
          </a:bodyPr>
          <a:lstStyle/>
          <a:p>
            <a:pPr algn="ctr"/>
            <a:r>
              <a:rPr lang="en-US" altLang="ko-KR" sz="1400" b="1" dirty="0" smtClean="0">
                <a:solidFill>
                  <a:schemeClr val="tx1">
                    <a:lumMod val="75000"/>
                    <a:lumOff val="25000"/>
                  </a:schemeClr>
                </a:solidFill>
                <a:cs typeface="Arial" pitchFamily="34" charset="0"/>
              </a:rPr>
              <a:t>SLA</a:t>
            </a:r>
            <a:endParaRPr lang="ko-KR" altLang="en-US" sz="1400" b="1" dirty="0">
              <a:solidFill>
                <a:schemeClr val="tx1">
                  <a:lumMod val="75000"/>
                  <a:lumOff val="25000"/>
                </a:schemeClr>
              </a:solidFill>
              <a:cs typeface="Arial" pitchFamily="34" charset="0"/>
            </a:endParaRPr>
          </a:p>
        </p:txBody>
      </p:sp>
      <p:sp>
        <p:nvSpPr>
          <p:cNvPr id="34" name="TextBox 33"/>
          <p:cNvSpPr txBox="1"/>
          <p:nvPr/>
        </p:nvSpPr>
        <p:spPr>
          <a:xfrm>
            <a:off x="79899" y="6273225"/>
            <a:ext cx="12046998" cy="584775"/>
          </a:xfrm>
          <a:prstGeom prst="rect">
            <a:avLst/>
          </a:prstGeom>
          <a:noFill/>
        </p:spPr>
        <p:txBody>
          <a:bodyPr wrap="square" rtlCol="0">
            <a:spAutoFit/>
          </a:bodyPr>
          <a:lstStyle/>
          <a:p>
            <a:r>
              <a:rPr lang="fr-BE" sz="800" dirty="0"/>
              <a:t>* Le Cloud </a:t>
            </a:r>
            <a:r>
              <a:rPr lang="fr-BE" sz="800" dirty="0" err="1"/>
              <a:t>Act</a:t>
            </a:r>
            <a:r>
              <a:rPr lang="fr-BE" sz="800" dirty="0"/>
              <a:t> a été créé à l'instigation du Président Donald </a:t>
            </a:r>
            <a:r>
              <a:rPr lang="fr-BE" sz="800" dirty="0" err="1"/>
              <a:t>Trump</a:t>
            </a:r>
            <a:r>
              <a:rPr lang="fr-BE" sz="800" dirty="0"/>
              <a:t> pour autoriser les autorités américaines à utiliser des données étrangères. Cet instrument est donc une version renforcée du </a:t>
            </a:r>
            <a:r>
              <a:rPr lang="fr-BE" sz="800" dirty="0" err="1"/>
              <a:t>Patriot</a:t>
            </a:r>
            <a:r>
              <a:rPr lang="fr-BE" sz="800" dirty="0"/>
              <a:t> </a:t>
            </a:r>
            <a:r>
              <a:rPr lang="fr-BE" sz="800" dirty="0" err="1"/>
              <a:t>Act</a:t>
            </a:r>
            <a:r>
              <a:rPr lang="fr-BE" sz="800" dirty="0"/>
              <a:t>, une loi antiterroriste similaire à une autorisation d'espionnage des entreprises étrangères</a:t>
            </a:r>
            <a:r>
              <a:rPr lang="fr-BE" sz="800" dirty="0" smtClean="0"/>
              <a:t>. Les </a:t>
            </a:r>
            <a:r>
              <a:rPr lang="fr-BE" sz="800" dirty="0"/>
              <a:t>deux lois sont très différentes. Cependant, elles s'appliquent aux entreprises françaises dès qu'elles confient leurs données à un prestataire de services d'origine américaine</a:t>
            </a:r>
            <a:r>
              <a:rPr lang="fr-BE" sz="800" dirty="0" smtClean="0"/>
              <a:t>. Avec </a:t>
            </a:r>
            <a:r>
              <a:rPr lang="fr-BE" sz="800" dirty="0"/>
              <a:t>l'adoption du Cloud </a:t>
            </a:r>
            <a:r>
              <a:rPr lang="fr-BE" sz="800" dirty="0" err="1"/>
              <a:t>Act</a:t>
            </a:r>
            <a:r>
              <a:rPr lang="fr-BE" sz="800" dirty="0"/>
              <a:t>, les opérateurs et fournisseurs de services numériques américains seront obligés de divulguer les données des entreprises lorsque les autorités américaines (police, justice et administration) le leur demanderont. Cette divulgation est faite sans passer par les tribunaux et sans même informer les utilisateurs concernés.</a:t>
            </a:r>
          </a:p>
        </p:txBody>
      </p:sp>
      <p:grpSp>
        <p:nvGrpSpPr>
          <p:cNvPr id="35" name="Group 34">
            <a:extLst>
              <a:ext uri="{FF2B5EF4-FFF2-40B4-BE49-F238E27FC236}">
                <a16:creationId xmlns="" xmlns:a16="http://schemas.microsoft.com/office/drawing/2014/main" id="{E652FE30-1F9E-474D-9D29-E9A9C8F2338E}"/>
              </a:ext>
            </a:extLst>
          </p:cNvPr>
          <p:cNvGrpSpPr/>
          <p:nvPr/>
        </p:nvGrpSpPr>
        <p:grpSpPr>
          <a:xfrm>
            <a:off x="8630679" y="2018517"/>
            <a:ext cx="2955568" cy="1477328"/>
            <a:chOff x="2551704" y="4283314"/>
            <a:chExt cx="2357003" cy="1477328"/>
          </a:xfrm>
        </p:grpSpPr>
        <p:sp>
          <p:nvSpPr>
            <p:cNvPr id="36" name="TextBox 35">
              <a:extLst>
                <a:ext uri="{FF2B5EF4-FFF2-40B4-BE49-F238E27FC236}">
                  <a16:creationId xmlns="" xmlns:a16="http://schemas.microsoft.com/office/drawing/2014/main" id="{33169A0D-E9FE-4677-83F8-A94A63DE98EA}"/>
                </a:ext>
              </a:extLst>
            </p:cNvPr>
            <p:cNvSpPr txBox="1"/>
            <p:nvPr/>
          </p:nvSpPr>
          <p:spPr>
            <a:xfrm>
              <a:off x="2551706" y="4560313"/>
              <a:ext cx="2357001" cy="1200329"/>
            </a:xfrm>
            <a:prstGeom prst="rect">
              <a:avLst/>
            </a:prstGeom>
            <a:noFill/>
          </p:spPr>
          <p:txBody>
            <a:bodyPr wrap="square" rtlCol="0">
              <a:spAutoFit/>
            </a:bodyPr>
            <a:lstStyle/>
            <a:p>
              <a:r>
                <a:rPr lang="en-US" altLang="ko-KR" sz="1200" dirty="0" err="1" smtClean="0">
                  <a:solidFill>
                    <a:schemeClr val="tx1">
                      <a:lumMod val="75000"/>
                      <a:lumOff val="25000"/>
                    </a:schemeClr>
                  </a:solidFill>
                  <a:cs typeface="Arial" pitchFamily="34" charset="0"/>
                </a:rPr>
                <a:t>Hubspot</a:t>
              </a:r>
              <a:r>
                <a:rPr lang="en-US" altLang="ko-KR" sz="1200" dirty="0" smtClean="0">
                  <a:solidFill>
                    <a:schemeClr val="tx1">
                      <a:lumMod val="75000"/>
                      <a:lumOff val="25000"/>
                    </a:schemeClr>
                  </a:solidFill>
                  <a:cs typeface="Arial" pitchFamily="34" charset="0"/>
                </a:rPr>
                <a:t> et </a:t>
              </a:r>
              <a:r>
                <a:rPr lang="en-US" altLang="ko-KR" sz="1200" dirty="0" err="1" smtClean="0">
                  <a:solidFill>
                    <a:schemeClr val="tx1">
                      <a:lumMod val="75000"/>
                      <a:lumOff val="25000"/>
                    </a:schemeClr>
                  </a:solidFill>
                  <a:cs typeface="Arial" pitchFamily="34" charset="0"/>
                </a:rPr>
                <a:t>Sellsy</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sont</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peu</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transparents</a:t>
              </a:r>
              <a:r>
                <a:rPr lang="en-US" altLang="ko-KR" sz="1200" dirty="0" smtClean="0">
                  <a:solidFill>
                    <a:schemeClr val="tx1">
                      <a:lumMod val="75000"/>
                      <a:lumOff val="25000"/>
                    </a:schemeClr>
                  </a:solidFill>
                  <a:cs typeface="Arial" pitchFamily="34" charset="0"/>
                </a:rPr>
                <a:t> sur la </a:t>
              </a:r>
              <a:r>
                <a:rPr lang="en-US" altLang="ko-KR" sz="1200" dirty="0" err="1" smtClean="0">
                  <a:solidFill>
                    <a:schemeClr val="tx1">
                      <a:lumMod val="75000"/>
                      <a:lumOff val="25000"/>
                    </a:schemeClr>
                  </a:solidFill>
                  <a:cs typeface="Arial" pitchFamily="34" charset="0"/>
                </a:rPr>
                <a:t>disponibilité</a:t>
              </a:r>
              <a:r>
                <a:rPr lang="en-US" altLang="ko-KR" sz="1200" dirty="0" smtClean="0">
                  <a:solidFill>
                    <a:schemeClr val="tx1">
                      <a:lumMod val="75000"/>
                      <a:lumOff val="25000"/>
                    </a:schemeClr>
                  </a:solidFill>
                  <a:cs typeface="Arial" pitchFamily="34" charset="0"/>
                </a:rPr>
                <a:t> de </a:t>
              </a:r>
              <a:r>
                <a:rPr lang="en-US" altLang="ko-KR" sz="1200" dirty="0" err="1" smtClean="0">
                  <a:solidFill>
                    <a:schemeClr val="tx1">
                      <a:lumMod val="75000"/>
                      <a:lumOff val="25000"/>
                    </a:schemeClr>
                  </a:solidFill>
                  <a:cs typeface="Arial" pitchFamily="34" charset="0"/>
                </a:rPr>
                <a:t>leurs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serveurs</a:t>
              </a:r>
              <a:r>
                <a:rPr lang="en-US" altLang="ko-KR" sz="1200" dirty="0" smtClean="0">
                  <a:solidFill>
                    <a:schemeClr val="tx1">
                      <a:lumMod val="75000"/>
                      <a:lumOff val="25000"/>
                    </a:schemeClr>
                  </a:solidFill>
                  <a:cs typeface="Arial" pitchFamily="34" charset="0"/>
                </a:rPr>
                <a:t>. Salesforce </a:t>
              </a:r>
              <a:r>
                <a:rPr lang="en-US" altLang="ko-KR" sz="1200" dirty="0" err="1" smtClean="0">
                  <a:solidFill>
                    <a:schemeClr val="tx1">
                      <a:lumMod val="75000"/>
                      <a:lumOff val="25000"/>
                    </a:schemeClr>
                  </a:solidFill>
                  <a:cs typeface="Arial" pitchFamily="34" charset="0"/>
                </a:rPr>
                <a:t>publie</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en</a:t>
              </a:r>
              <a:r>
                <a:rPr lang="en-US" altLang="ko-KR" sz="1200" dirty="0">
                  <a:solidFill>
                    <a:schemeClr val="tx1">
                      <a:lumMod val="75000"/>
                      <a:lumOff val="25000"/>
                    </a:schemeClr>
                  </a:solidFill>
                  <a:cs typeface="Arial" pitchFamily="34" charset="0"/>
                </a:rPr>
                <a:t> direct </a:t>
              </a:r>
              <a:r>
                <a:rPr lang="en-US" altLang="ko-KR" sz="1200" dirty="0">
                  <a:solidFill>
                    <a:schemeClr val="tx1">
                      <a:lumMod val="75000"/>
                      <a:lumOff val="25000"/>
                    </a:schemeClr>
                  </a:solidFill>
                  <a:cs typeface="Arial" pitchFamily="34" charset="0"/>
                  <a:hlinkClick r:id="rId3"/>
                </a:rPr>
                <a:t>https://</a:t>
              </a:r>
              <a:r>
                <a:rPr lang="en-US" altLang="ko-KR" sz="1200" dirty="0" smtClean="0">
                  <a:solidFill>
                    <a:schemeClr val="tx1">
                      <a:lumMod val="75000"/>
                      <a:lumOff val="25000"/>
                    </a:schemeClr>
                  </a:solidFill>
                  <a:cs typeface="Arial" pitchFamily="34" charset="0"/>
                  <a:hlinkClick r:id="rId3"/>
                </a:rPr>
                <a:t>status.salesforce.com</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ainsi</a:t>
              </a:r>
              <a:r>
                <a:rPr lang="en-US" altLang="ko-KR" sz="1200" dirty="0" smtClean="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que Simple CRM </a:t>
              </a:r>
              <a:r>
                <a:rPr lang="en-US" altLang="ko-KR" sz="1200" dirty="0">
                  <a:solidFill>
                    <a:schemeClr val="tx1">
                      <a:lumMod val="75000"/>
                      <a:lumOff val="25000"/>
                    </a:schemeClr>
                  </a:solidFill>
                  <a:cs typeface="Arial" pitchFamily="34" charset="0"/>
                  <a:hlinkClick r:id="rId4"/>
                </a:rPr>
                <a:t>https://</a:t>
              </a:r>
              <a:r>
                <a:rPr lang="en-US" altLang="ko-KR" sz="1200" dirty="0" smtClean="0">
                  <a:solidFill>
                    <a:schemeClr val="tx1">
                      <a:lumMod val="75000"/>
                      <a:lumOff val="25000"/>
                    </a:schemeClr>
                  </a:solidFill>
                  <a:cs typeface="Arial" pitchFamily="34" charset="0"/>
                  <a:hlinkClick r:id="rId4"/>
                </a:rPr>
                <a:t>crm-pour-pme.fr/qualite-et-sla.php</a:t>
              </a: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37" name="TextBox 36">
              <a:extLst>
                <a:ext uri="{FF2B5EF4-FFF2-40B4-BE49-F238E27FC236}">
                  <a16:creationId xmlns="" xmlns:a16="http://schemas.microsoft.com/office/drawing/2014/main" id="{3C86880E-A02D-4B47-B6CE-CE25714EFAFD}"/>
                </a:ext>
              </a:extLst>
            </p:cNvPr>
            <p:cNvSpPr txBox="1"/>
            <p:nvPr/>
          </p:nvSpPr>
          <p:spPr>
            <a:xfrm>
              <a:off x="2551704" y="4283314"/>
              <a:ext cx="2357002" cy="276999"/>
            </a:xfrm>
            <a:prstGeom prst="rect">
              <a:avLst/>
            </a:prstGeom>
            <a:noFill/>
          </p:spPr>
          <p:txBody>
            <a:bodyPr wrap="square" rtlCol="0">
              <a:spAutoFit/>
            </a:bodyPr>
            <a:lstStyle/>
            <a:p>
              <a:r>
                <a:rPr lang="en-US" altLang="ko-KR" sz="1200" b="1" dirty="0" err="1" smtClean="0">
                  <a:solidFill>
                    <a:schemeClr val="tx1">
                      <a:lumMod val="75000"/>
                      <a:lumOff val="25000"/>
                    </a:schemeClr>
                  </a:solidFill>
                  <a:cs typeface="Arial" pitchFamily="34" charset="0"/>
                </a:rPr>
                <a:t>L’assurance</a:t>
              </a:r>
              <a:r>
                <a:rPr lang="en-US" altLang="ko-KR" sz="1200" b="1" dirty="0" smtClean="0">
                  <a:solidFill>
                    <a:schemeClr val="tx1">
                      <a:lumMod val="75000"/>
                      <a:lumOff val="25000"/>
                    </a:schemeClr>
                  </a:solidFill>
                  <a:cs typeface="Arial" pitchFamily="34" charset="0"/>
                </a:rPr>
                <a:t> que le CRM </a:t>
              </a:r>
              <a:r>
                <a:rPr lang="en-US" altLang="ko-KR" sz="1200" b="1" dirty="0" err="1" smtClean="0">
                  <a:solidFill>
                    <a:schemeClr val="tx1">
                      <a:lumMod val="75000"/>
                      <a:lumOff val="25000"/>
                    </a:schemeClr>
                  </a:solidFill>
                  <a:cs typeface="Arial" pitchFamily="34" charset="0"/>
                </a:rPr>
                <a:t>est</a:t>
              </a:r>
              <a:r>
                <a:rPr lang="en-US" altLang="ko-KR" sz="1200" b="1" dirty="0" smtClean="0">
                  <a:solidFill>
                    <a:schemeClr val="tx1">
                      <a:lumMod val="75000"/>
                      <a:lumOff val="25000"/>
                    </a:schemeClr>
                  </a:solidFill>
                  <a:cs typeface="Arial" pitchFamily="34" charset="0"/>
                </a:rPr>
                <a:t> </a:t>
              </a:r>
              <a:r>
                <a:rPr lang="en-US" altLang="ko-KR" sz="1200" b="1" dirty="0" err="1" smtClean="0">
                  <a:solidFill>
                    <a:schemeClr val="tx1">
                      <a:lumMod val="75000"/>
                      <a:lumOff val="25000"/>
                    </a:schemeClr>
                  </a:solidFill>
                  <a:cs typeface="Arial" pitchFamily="34" charset="0"/>
                </a:rPr>
                <a:t>en</a:t>
              </a:r>
              <a:r>
                <a:rPr lang="en-US" altLang="ko-KR" sz="1200" b="1" dirty="0" smtClean="0">
                  <a:solidFill>
                    <a:schemeClr val="tx1">
                      <a:lumMod val="75000"/>
                      <a:lumOff val="25000"/>
                    </a:schemeClr>
                  </a:solidFill>
                  <a:cs typeface="Arial" pitchFamily="34" charset="0"/>
                </a:rPr>
                <a:t> </a:t>
              </a:r>
              <a:r>
                <a:rPr lang="en-US" altLang="ko-KR" sz="1200" b="1" dirty="0" err="1" smtClean="0">
                  <a:solidFill>
                    <a:schemeClr val="tx1">
                      <a:lumMod val="75000"/>
                      <a:lumOff val="25000"/>
                    </a:schemeClr>
                  </a:solidFill>
                  <a:cs typeface="Arial" pitchFamily="34" charset="0"/>
                </a:rPr>
                <a:t>ligne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693104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0C455B2A-3D1B-4F98-ACA5-C72C064015F6}"/>
              </a:ext>
            </a:extLst>
          </p:cNvPr>
          <p:cNvGrpSpPr/>
          <p:nvPr/>
        </p:nvGrpSpPr>
        <p:grpSpPr>
          <a:xfrm>
            <a:off x="6804532" y="2857630"/>
            <a:ext cx="4797245" cy="1142740"/>
            <a:chOff x="6665542" y="2749602"/>
            <a:chExt cx="4797245" cy="1142740"/>
          </a:xfrm>
        </p:grpSpPr>
        <p:sp>
          <p:nvSpPr>
            <p:cNvPr id="8" name="TextBox 7">
              <a:extLst>
                <a:ext uri="{FF2B5EF4-FFF2-40B4-BE49-F238E27FC236}">
                  <a16:creationId xmlns="" xmlns:a16="http://schemas.microsoft.com/office/drawing/2014/main" id="{5CF5BDA4-10C7-46A6-AC30-523A3FC438AC}"/>
                </a:ext>
              </a:extLst>
            </p:cNvPr>
            <p:cNvSpPr txBox="1"/>
            <p:nvPr/>
          </p:nvSpPr>
          <p:spPr>
            <a:xfrm>
              <a:off x="6665542" y="2749602"/>
              <a:ext cx="4777152" cy="830997"/>
            </a:xfrm>
            <a:prstGeom prst="rect">
              <a:avLst/>
            </a:prstGeom>
            <a:noFill/>
          </p:spPr>
          <p:txBody>
            <a:bodyPr wrap="square" rtlCol="0" anchor="ctr">
              <a:spAutoFit/>
            </a:bodyPr>
            <a:lstStyle/>
            <a:p>
              <a:r>
                <a:rPr lang="en-US" altLang="ko-KR" sz="4800" b="1" dirty="0" err="1" smtClean="0">
                  <a:latin typeface="+mj-lt"/>
                  <a:cs typeface="Arial" pitchFamily="34" charset="0"/>
                </a:rPr>
                <a:t>Logiciel</a:t>
              </a:r>
              <a:r>
                <a:rPr lang="en-US" altLang="ko-KR" sz="4800" b="1" dirty="0" smtClean="0">
                  <a:latin typeface="+mj-lt"/>
                  <a:cs typeface="Arial" pitchFamily="34" charset="0"/>
                </a:rPr>
                <a:t> CRM</a:t>
              </a:r>
              <a:endParaRPr lang="ko-KR" altLang="en-US" sz="4800" b="1" dirty="0">
                <a:latin typeface="+mj-lt"/>
                <a:cs typeface="Arial" pitchFamily="34" charset="0"/>
              </a:endParaRPr>
            </a:p>
          </p:txBody>
        </p:sp>
        <p:sp>
          <p:nvSpPr>
            <p:cNvPr id="9" name="TextBox 8">
              <a:extLst>
                <a:ext uri="{FF2B5EF4-FFF2-40B4-BE49-F238E27FC236}">
                  <a16:creationId xmlns="" xmlns:a16="http://schemas.microsoft.com/office/drawing/2014/main" id="{C062103B-F514-4BE9-B5B2-C13878D2FE7C}"/>
                </a:ext>
              </a:extLst>
            </p:cNvPr>
            <p:cNvSpPr txBox="1"/>
            <p:nvPr/>
          </p:nvSpPr>
          <p:spPr>
            <a:xfrm>
              <a:off x="6685691" y="3512686"/>
              <a:ext cx="4777096" cy="379656"/>
            </a:xfrm>
            <a:prstGeom prst="rect">
              <a:avLst/>
            </a:prstGeom>
            <a:noFill/>
          </p:spPr>
          <p:txBody>
            <a:bodyPr wrap="square" rtlCol="0" anchor="ctr">
              <a:spAutoFit/>
            </a:bodyPr>
            <a:lstStyle/>
            <a:p>
              <a:r>
                <a:rPr lang="en-US" altLang="ko-KR" sz="1867" dirty="0" smtClean="0">
                  <a:cs typeface="Arial" pitchFamily="34" charset="0"/>
                </a:rPr>
                <a:t>Benchmark des solutions</a:t>
              </a:r>
              <a:endParaRPr lang="ko-KR" altLang="en-US" sz="1867" dirty="0">
                <a:cs typeface="Arial" pitchFamily="34" charset="0"/>
              </a:endParaRPr>
            </a:p>
          </p:txBody>
        </p:sp>
      </p:grpSp>
    </p:spTree>
    <p:extLst>
      <p:ext uri="{BB962C8B-B14F-4D97-AF65-F5344CB8AC3E}">
        <p14:creationId xmlns:p14="http://schemas.microsoft.com/office/powerpoint/2010/main" val="1263764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 name="Group 259">
            <a:extLst>
              <a:ext uri="{FF2B5EF4-FFF2-40B4-BE49-F238E27FC236}">
                <a16:creationId xmlns="" xmlns:a16="http://schemas.microsoft.com/office/drawing/2014/main" id="{2F7FAFCB-2E8A-4CF6-BFD0-A81D61A59ADA}"/>
              </a:ext>
            </a:extLst>
          </p:cNvPr>
          <p:cNvGrpSpPr/>
          <p:nvPr/>
        </p:nvGrpSpPr>
        <p:grpSpPr>
          <a:xfrm>
            <a:off x="1210933" y="1907281"/>
            <a:ext cx="5141550" cy="3825533"/>
            <a:chOff x="1210933" y="1907281"/>
            <a:chExt cx="5141550" cy="3825533"/>
          </a:xfrm>
        </p:grpSpPr>
        <p:grpSp>
          <p:nvGrpSpPr>
            <p:cNvPr id="70" name="Group 69">
              <a:extLst>
                <a:ext uri="{FF2B5EF4-FFF2-40B4-BE49-F238E27FC236}">
                  <a16:creationId xmlns="" xmlns:a16="http://schemas.microsoft.com/office/drawing/2014/main" id="{382CD9E3-236C-47FC-B5E7-8BB986ED258C}"/>
                </a:ext>
              </a:extLst>
            </p:cNvPr>
            <p:cNvGrpSpPr/>
            <p:nvPr/>
          </p:nvGrpSpPr>
          <p:grpSpPr>
            <a:xfrm>
              <a:off x="1210933" y="1907281"/>
              <a:ext cx="5141550" cy="3825533"/>
              <a:chOff x="4733216" y="3486970"/>
              <a:chExt cx="7836692" cy="5830833"/>
            </a:xfrm>
            <a:solidFill>
              <a:schemeClr val="accent1"/>
            </a:solidFill>
          </p:grpSpPr>
          <p:sp>
            <p:nvSpPr>
              <p:cNvPr id="71" name="Freeform: Shape 70">
                <a:extLst>
                  <a:ext uri="{FF2B5EF4-FFF2-40B4-BE49-F238E27FC236}">
                    <a16:creationId xmlns="" xmlns:a16="http://schemas.microsoft.com/office/drawing/2014/main" id="{020D898A-8E51-4FAD-98D0-54F952D07935}"/>
                  </a:ext>
                </a:extLst>
              </p:cNvPr>
              <p:cNvSpPr/>
              <p:nvPr/>
            </p:nvSpPr>
            <p:spPr>
              <a:xfrm rot="5400000">
                <a:off x="6801154" y="2120167"/>
                <a:ext cx="4401951" cy="7135557"/>
              </a:xfrm>
              <a:custGeom>
                <a:avLst/>
                <a:gdLst>
                  <a:gd name="connsiteX0" fmla="*/ 1574201 w 4401951"/>
                  <a:gd name="connsiteY0" fmla="*/ 1307005 h 7135557"/>
                  <a:gd name="connsiteX1" fmla="*/ 1595137 w 4401951"/>
                  <a:gd name="connsiteY1" fmla="*/ 1308799 h 7135557"/>
                  <a:gd name="connsiteX2" fmla="*/ 1596178 w 4401951"/>
                  <a:gd name="connsiteY2" fmla="*/ 1307005 h 7135557"/>
                  <a:gd name="connsiteX3" fmla="*/ 1292196 w 4401951"/>
                  <a:gd name="connsiteY3" fmla="*/ 1246107 h 7135557"/>
                  <a:gd name="connsiteX4" fmla="*/ 1354627 w 4401951"/>
                  <a:gd name="connsiteY4" fmla="*/ 1145598 h 7135557"/>
                  <a:gd name="connsiteX5" fmla="*/ 1392692 w 4401951"/>
                  <a:gd name="connsiteY5" fmla="*/ 1097590 h 7135557"/>
                  <a:gd name="connsiteX6" fmla="*/ 1392692 w 4401951"/>
                  <a:gd name="connsiteY6" fmla="*/ 698917 h 7135557"/>
                  <a:gd name="connsiteX7" fmla="*/ 10305 w 4401951"/>
                  <a:gd name="connsiteY7" fmla="*/ 1963449 h 7135557"/>
                  <a:gd name="connsiteX8" fmla="*/ 243210 w 4401951"/>
                  <a:gd name="connsiteY8" fmla="*/ 1270953 h 7135557"/>
                  <a:gd name="connsiteX9" fmla="*/ 521312 w 4401951"/>
                  <a:gd name="connsiteY9" fmla="*/ 2463671 h 7135557"/>
                  <a:gd name="connsiteX10" fmla="*/ 1032923 w 4401951"/>
                  <a:gd name="connsiteY10" fmla="*/ 24092 h 7135557"/>
                  <a:gd name="connsiteX11" fmla="*/ 1044438 w 4401951"/>
                  <a:gd name="connsiteY11" fmla="*/ 0 h 7135557"/>
                  <a:gd name="connsiteX12" fmla="*/ 1093672 w 4401951"/>
                  <a:gd name="connsiteY12" fmla="*/ 664478 h 7135557"/>
                  <a:gd name="connsiteX13" fmla="*/ 1143670 w 4401951"/>
                  <a:gd name="connsiteY13" fmla="*/ 593153 h 7135557"/>
                  <a:gd name="connsiteX14" fmla="*/ 1389562 w 4401951"/>
                  <a:gd name="connsiteY14" fmla="*/ 359293 h 7135557"/>
                  <a:gd name="connsiteX15" fmla="*/ 1230812 w 4401951"/>
                  <a:gd name="connsiteY15" fmla="*/ 1223676 h 7135557"/>
                  <a:gd name="connsiteX16" fmla="*/ 1377075 w 4401951"/>
                  <a:gd name="connsiteY16" fmla="*/ 659632 h 7135557"/>
                  <a:gd name="connsiteX17" fmla="*/ 1392692 w 4401951"/>
                  <a:gd name="connsiteY17" fmla="*/ 617304 h 7135557"/>
                  <a:gd name="connsiteX18" fmla="*/ 1392692 w 4401951"/>
                  <a:gd name="connsiteY18" fmla="*/ 391528 h 7135557"/>
                  <a:gd name="connsiteX19" fmla="*/ 1418889 w 4401951"/>
                  <a:gd name="connsiteY19" fmla="*/ 509430 h 7135557"/>
                  <a:gd name="connsiteX20" fmla="*/ 1422175 w 4401951"/>
                  <a:gd name="connsiteY20" fmla="*/ 537401 h 7135557"/>
                  <a:gd name="connsiteX21" fmla="*/ 1422535 w 4401951"/>
                  <a:gd name="connsiteY21" fmla="*/ 536423 h 7135557"/>
                  <a:gd name="connsiteX22" fmla="*/ 1422245 w 4401951"/>
                  <a:gd name="connsiteY22" fmla="*/ 538004 h 7135557"/>
                  <a:gd name="connsiteX23" fmla="*/ 1447174 w 4401951"/>
                  <a:gd name="connsiteY23" fmla="*/ 750227 h 7135557"/>
                  <a:gd name="connsiteX24" fmla="*/ 1448990 w 4401951"/>
                  <a:gd name="connsiteY24" fmla="*/ 775589 h 7135557"/>
                  <a:gd name="connsiteX25" fmla="*/ 1465396 w 4401951"/>
                  <a:gd name="connsiteY25" fmla="*/ 822804 h 7135557"/>
                  <a:gd name="connsiteX26" fmla="*/ 1504879 w 4401951"/>
                  <a:gd name="connsiteY26" fmla="*/ 989383 h 7135557"/>
                  <a:gd name="connsiteX27" fmla="*/ 1525291 w 4401951"/>
                  <a:gd name="connsiteY27" fmla="*/ 962032 h 7135557"/>
                  <a:gd name="connsiteX28" fmla="*/ 1586713 w 4401951"/>
                  <a:gd name="connsiteY28" fmla="*/ 781661 h 7135557"/>
                  <a:gd name="connsiteX29" fmla="*/ 1588900 w 4401951"/>
                  <a:gd name="connsiteY29" fmla="*/ 742775 h 7135557"/>
                  <a:gd name="connsiteX30" fmla="*/ 1547037 w 4401951"/>
                  <a:gd name="connsiteY30" fmla="*/ 655005 h 7135557"/>
                  <a:gd name="connsiteX31" fmla="*/ 1482690 w 4401951"/>
                  <a:gd name="connsiteY31" fmla="*/ 547744 h 7135557"/>
                  <a:gd name="connsiteX32" fmla="*/ 1587215 w 4401951"/>
                  <a:gd name="connsiteY32" fmla="*/ 625548 h 7135557"/>
                  <a:gd name="connsiteX33" fmla="*/ 1582482 w 4401951"/>
                  <a:gd name="connsiteY33" fmla="*/ 574855 h 7135557"/>
                  <a:gd name="connsiteX34" fmla="*/ 1467846 w 4401951"/>
                  <a:gd name="connsiteY34" fmla="*/ 238210 h 7135557"/>
                  <a:gd name="connsiteX35" fmla="*/ 1861129 w 4401951"/>
                  <a:gd name="connsiteY35" fmla="*/ 883588 h 7135557"/>
                  <a:gd name="connsiteX36" fmla="*/ 1867608 w 4401951"/>
                  <a:gd name="connsiteY36" fmla="*/ 952388 h 7135557"/>
                  <a:gd name="connsiteX37" fmla="*/ 1901281 w 4401951"/>
                  <a:gd name="connsiteY37" fmla="*/ 1014707 h 7135557"/>
                  <a:gd name="connsiteX38" fmla="*/ 1931966 w 4401951"/>
                  <a:gd name="connsiteY38" fmla="*/ 1099383 h 7135557"/>
                  <a:gd name="connsiteX39" fmla="*/ 1935528 w 4401951"/>
                  <a:gd name="connsiteY39" fmla="*/ 1036077 h 7135557"/>
                  <a:gd name="connsiteX40" fmla="*/ 1810993 w 4401951"/>
                  <a:gd name="connsiteY40" fmla="*/ 593384 h 7135557"/>
                  <a:gd name="connsiteX41" fmla="*/ 2043828 w 4401951"/>
                  <a:gd name="connsiteY41" fmla="*/ 843442 h 7135557"/>
                  <a:gd name="connsiteX42" fmla="*/ 2112308 w 4401951"/>
                  <a:gd name="connsiteY42" fmla="*/ 960153 h 7135557"/>
                  <a:gd name="connsiteX43" fmla="*/ 2183813 w 4401951"/>
                  <a:gd name="connsiteY43" fmla="*/ 879627 h 7135557"/>
                  <a:gd name="connsiteX44" fmla="*/ 2714982 w 4401951"/>
                  <a:gd name="connsiteY44" fmla="*/ 21558 h 7135557"/>
                  <a:gd name="connsiteX45" fmla="*/ 1715073 w 4401951"/>
                  <a:gd name="connsiteY45" fmla="*/ 2645841 h 7135557"/>
                  <a:gd name="connsiteX46" fmla="*/ 2784794 w 4401951"/>
                  <a:gd name="connsiteY46" fmla="*/ 1156569 h 7135557"/>
                  <a:gd name="connsiteX47" fmla="*/ 1969674 w 4401951"/>
                  <a:gd name="connsiteY47" fmla="*/ 3737766 h 7135557"/>
                  <a:gd name="connsiteX48" fmla="*/ 2540919 w 4401951"/>
                  <a:gd name="connsiteY48" fmla="*/ 3073208 h 7135557"/>
                  <a:gd name="connsiteX49" fmla="*/ 2241680 w 4401951"/>
                  <a:gd name="connsiteY49" fmla="*/ 4524527 h 7135557"/>
                  <a:gd name="connsiteX50" fmla="*/ 2635972 w 4401951"/>
                  <a:gd name="connsiteY50" fmla="*/ 3936651 h 7135557"/>
                  <a:gd name="connsiteX51" fmla="*/ 2980221 w 4401951"/>
                  <a:gd name="connsiteY51" fmla="*/ 4653430 h 7135557"/>
                  <a:gd name="connsiteX52" fmla="*/ 2724238 w 4401951"/>
                  <a:gd name="connsiteY52" fmla="*/ 5226768 h 7135557"/>
                  <a:gd name="connsiteX53" fmla="*/ 3269110 w 4401951"/>
                  <a:gd name="connsiteY53" fmla="*/ 4904889 h 7135557"/>
                  <a:gd name="connsiteX54" fmla="*/ 4062237 w 4401951"/>
                  <a:gd name="connsiteY54" fmla="*/ 6863126 h 7135557"/>
                  <a:gd name="connsiteX55" fmla="*/ 1163872 w 4401951"/>
                  <a:gd name="connsiteY55" fmla="*/ 2381077 h 7135557"/>
                  <a:gd name="connsiteX56" fmla="*/ 1171818 w 4401951"/>
                  <a:gd name="connsiteY56" fmla="*/ 2187765 h 7135557"/>
                  <a:gd name="connsiteX57" fmla="*/ 1165562 w 4401951"/>
                  <a:gd name="connsiteY57" fmla="*/ 2187901 h 7135557"/>
                  <a:gd name="connsiteX58" fmla="*/ 1159676 w 4401951"/>
                  <a:gd name="connsiteY58" fmla="*/ 2158334 h 7135557"/>
                  <a:gd name="connsiteX59" fmla="*/ 1140976 w 4401951"/>
                  <a:gd name="connsiteY59" fmla="*/ 2015351 h 7135557"/>
                  <a:gd name="connsiteX60" fmla="*/ 1134897 w 4401951"/>
                  <a:gd name="connsiteY60" fmla="*/ 1881299 h 7135557"/>
                  <a:gd name="connsiteX61" fmla="*/ 1113671 w 4401951"/>
                  <a:gd name="connsiteY61" fmla="*/ 2032179 h 7135557"/>
                  <a:gd name="connsiteX62" fmla="*/ 4401951 w 4401951"/>
                  <a:gd name="connsiteY62" fmla="*/ 7116709 h 7135557"/>
                  <a:gd name="connsiteX63" fmla="*/ 820316 w 4401951"/>
                  <a:gd name="connsiteY63" fmla="*/ 6024940 h 7135557"/>
                  <a:gd name="connsiteX64" fmla="*/ 1563906 w 4401951"/>
                  <a:gd name="connsiteY64" fmla="*/ 6099531 h 7135557"/>
                  <a:gd name="connsiteX65" fmla="*/ 162104 w 4401951"/>
                  <a:gd name="connsiteY65" fmla="*/ 4265506 h 7135557"/>
                  <a:gd name="connsiteX66" fmla="*/ 884894 w 4401951"/>
                  <a:gd name="connsiteY66" fmla="*/ 4858595 h 7135557"/>
                  <a:gd name="connsiteX67" fmla="*/ 59825 w 4401951"/>
                  <a:gd name="connsiteY67" fmla="*/ 3067213 h 7135557"/>
                  <a:gd name="connsiteX68" fmla="*/ 601746 w 4401951"/>
                  <a:gd name="connsiteY68" fmla="*/ 3720191 h 7135557"/>
                  <a:gd name="connsiteX69" fmla="*/ 10305 w 4401951"/>
                  <a:gd name="connsiteY69" fmla="*/ 1963449 h 713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01951" h="7135557">
                    <a:moveTo>
                      <a:pt x="1574201" y="1307005"/>
                    </a:moveTo>
                    <a:lnTo>
                      <a:pt x="1595137" y="1308799"/>
                    </a:lnTo>
                    <a:lnTo>
                      <a:pt x="1596178" y="1307005"/>
                    </a:lnTo>
                    <a:close/>
                    <a:moveTo>
                      <a:pt x="1292196" y="1246107"/>
                    </a:moveTo>
                    <a:lnTo>
                      <a:pt x="1354627" y="1145598"/>
                    </a:lnTo>
                    <a:lnTo>
                      <a:pt x="1392692" y="1097590"/>
                    </a:lnTo>
                    <a:lnTo>
                      <a:pt x="1392692" y="698917"/>
                    </a:lnTo>
                    <a:close/>
                    <a:moveTo>
                      <a:pt x="10305" y="1963449"/>
                    </a:moveTo>
                    <a:cubicBezTo>
                      <a:pt x="35305" y="1737141"/>
                      <a:pt x="107341" y="1504847"/>
                      <a:pt x="243210" y="1270953"/>
                    </a:cubicBezTo>
                    <a:cubicBezTo>
                      <a:pt x="169779" y="1766302"/>
                      <a:pt x="247539" y="2226400"/>
                      <a:pt x="521312" y="2463671"/>
                    </a:cubicBezTo>
                    <a:cubicBezTo>
                      <a:pt x="290444" y="1194996"/>
                      <a:pt x="254291" y="837377"/>
                      <a:pt x="1032923" y="24092"/>
                    </a:cubicBezTo>
                    <a:cubicBezTo>
                      <a:pt x="1038793" y="11284"/>
                      <a:pt x="1042539" y="3412"/>
                      <a:pt x="1044438" y="0"/>
                    </a:cubicBezTo>
                    <a:lnTo>
                      <a:pt x="1093672" y="664478"/>
                    </a:lnTo>
                    <a:lnTo>
                      <a:pt x="1143670" y="593153"/>
                    </a:lnTo>
                    <a:cubicBezTo>
                      <a:pt x="1210644" y="509720"/>
                      <a:pt x="1291811" y="431141"/>
                      <a:pt x="1389562" y="359293"/>
                    </a:cubicBezTo>
                    <a:cubicBezTo>
                      <a:pt x="1199332" y="664152"/>
                      <a:pt x="1118671" y="989135"/>
                      <a:pt x="1230812" y="1223676"/>
                    </a:cubicBezTo>
                    <a:cubicBezTo>
                      <a:pt x="1283709" y="998470"/>
                      <a:pt x="1328298" y="814214"/>
                      <a:pt x="1377075" y="659632"/>
                    </a:cubicBezTo>
                    <a:lnTo>
                      <a:pt x="1392692" y="617304"/>
                    </a:lnTo>
                    <a:lnTo>
                      <a:pt x="1392692" y="391528"/>
                    </a:lnTo>
                    <a:lnTo>
                      <a:pt x="1418889" y="509430"/>
                    </a:lnTo>
                    <a:lnTo>
                      <a:pt x="1422175" y="537401"/>
                    </a:lnTo>
                    <a:lnTo>
                      <a:pt x="1422535" y="536423"/>
                    </a:lnTo>
                    <a:cubicBezTo>
                      <a:pt x="1422439" y="536949"/>
                      <a:pt x="1422342" y="537477"/>
                      <a:pt x="1422245" y="538004"/>
                    </a:cubicBezTo>
                    <a:lnTo>
                      <a:pt x="1447174" y="750227"/>
                    </a:lnTo>
                    <a:lnTo>
                      <a:pt x="1448990" y="775589"/>
                    </a:lnTo>
                    <a:lnTo>
                      <a:pt x="1465396" y="822804"/>
                    </a:lnTo>
                    <a:lnTo>
                      <a:pt x="1504879" y="989383"/>
                    </a:lnTo>
                    <a:lnTo>
                      <a:pt x="1525291" y="962032"/>
                    </a:lnTo>
                    <a:cubicBezTo>
                      <a:pt x="1557458" y="907490"/>
                      <a:pt x="1577556" y="846778"/>
                      <a:pt x="1586713" y="781661"/>
                    </a:cubicBezTo>
                    <a:cubicBezTo>
                      <a:pt x="1587442" y="768698"/>
                      <a:pt x="1588171" y="755737"/>
                      <a:pt x="1588900" y="742775"/>
                    </a:cubicBezTo>
                    <a:lnTo>
                      <a:pt x="1547037" y="655005"/>
                    </a:lnTo>
                    <a:cubicBezTo>
                      <a:pt x="1527714" y="619152"/>
                      <a:pt x="1506210" y="583330"/>
                      <a:pt x="1482690" y="547744"/>
                    </a:cubicBezTo>
                    <a:lnTo>
                      <a:pt x="1587215" y="625548"/>
                    </a:lnTo>
                    <a:lnTo>
                      <a:pt x="1582482" y="574855"/>
                    </a:lnTo>
                    <a:cubicBezTo>
                      <a:pt x="1565083" y="466606"/>
                      <a:pt x="1525602" y="352408"/>
                      <a:pt x="1467846" y="238210"/>
                    </a:cubicBezTo>
                    <a:cubicBezTo>
                      <a:pt x="1710374" y="439406"/>
                      <a:pt x="1825116" y="661256"/>
                      <a:pt x="1861129" y="883588"/>
                    </a:cubicBezTo>
                    <a:lnTo>
                      <a:pt x="1867608" y="952388"/>
                    </a:lnTo>
                    <a:lnTo>
                      <a:pt x="1901281" y="1014707"/>
                    </a:lnTo>
                    <a:lnTo>
                      <a:pt x="1931966" y="1099383"/>
                    </a:lnTo>
                    <a:lnTo>
                      <a:pt x="1935528" y="1036077"/>
                    </a:lnTo>
                    <a:cubicBezTo>
                      <a:pt x="1932520" y="897911"/>
                      <a:pt x="1887999" y="745647"/>
                      <a:pt x="1810993" y="593384"/>
                    </a:cubicBezTo>
                    <a:cubicBezTo>
                      <a:pt x="1908003" y="673863"/>
                      <a:pt x="1984569" y="757646"/>
                      <a:pt x="2043828" y="843442"/>
                    </a:cubicBezTo>
                    <a:lnTo>
                      <a:pt x="2112308" y="960153"/>
                    </a:lnTo>
                    <a:lnTo>
                      <a:pt x="2183813" y="879627"/>
                    </a:lnTo>
                    <a:cubicBezTo>
                      <a:pt x="2322640" y="717571"/>
                      <a:pt x="2486557" y="489948"/>
                      <a:pt x="2714982" y="21558"/>
                    </a:cubicBezTo>
                    <a:cubicBezTo>
                      <a:pt x="3240019" y="1209833"/>
                      <a:pt x="1631771" y="1832795"/>
                      <a:pt x="1715073" y="2645841"/>
                    </a:cubicBezTo>
                    <a:cubicBezTo>
                      <a:pt x="2045535" y="2037427"/>
                      <a:pt x="2319419" y="1566185"/>
                      <a:pt x="2784794" y="1156569"/>
                    </a:cubicBezTo>
                    <a:cubicBezTo>
                      <a:pt x="3117678" y="2938725"/>
                      <a:pt x="2267144" y="2835936"/>
                      <a:pt x="1969674" y="3737766"/>
                    </a:cubicBezTo>
                    <a:cubicBezTo>
                      <a:pt x="2204132" y="3553211"/>
                      <a:pt x="2311509" y="3203451"/>
                      <a:pt x="2540919" y="3073208"/>
                    </a:cubicBezTo>
                    <a:cubicBezTo>
                      <a:pt x="2781764" y="3802291"/>
                      <a:pt x="2294248" y="3762456"/>
                      <a:pt x="2241680" y="4524527"/>
                    </a:cubicBezTo>
                    <a:lnTo>
                      <a:pt x="2635972" y="3936651"/>
                    </a:lnTo>
                    <a:cubicBezTo>
                      <a:pt x="2747761" y="4010954"/>
                      <a:pt x="2965511" y="4438411"/>
                      <a:pt x="2980221" y="4653430"/>
                    </a:cubicBezTo>
                    <a:cubicBezTo>
                      <a:pt x="2994932" y="4868450"/>
                      <a:pt x="2868201" y="4856669"/>
                      <a:pt x="2724238" y="5226768"/>
                    </a:cubicBezTo>
                    <a:cubicBezTo>
                      <a:pt x="2879924" y="5084195"/>
                      <a:pt x="3180097" y="4801659"/>
                      <a:pt x="3269110" y="4904889"/>
                    </a:cubicBezTo>
                    <a:cubicBezTo>
                      <a:pt x="3572739" y="5194238"/>
                      <a:pt x="3288409" y="5620681"/>
                      <a:pt x="4062237" y="6863126"/>
                    </a:cubicBezTo>
                    <a:cubicBezTo>
                      <a:pt x="2180073" y="6016731"/>
                      <a:pt x="1166812" y="4088916"/>
                      <a:pt x="1163872" y="2381077"/>
                    </a:cubicBezTo>
                    <a:lnTo>
                      <a:pt x="1171818" y="2187765"/>
                    </a:lnTo>
                    <a:lnTo>
                      <a:pt x="1165562" y="2187901"/>
                    </a:lnTo>
                    <a:lnTo>
                      <a:pt x="1159676" y="2158334"/>
                    </a:lnTo>
                    <a:cubicBezTo>
                      <a:pt x="1151650" y="2111164"/>
                      <a:pt x="1145304" y="2063446"/>
                      <a:pt x="1140976" y="2015351"/>
                    </a:cubicBezTo>
                    <a:lnTo>
                      <a:pt x="1134897" y="1881299"/>
                    </a:lnTo>
                    <a:lnTo>
                      <a:pt x="1113671" y="2032179"/>
                    </a:lnTo>
                    <a:cubicBezTo>
                      <a:pt x="927929" y="3958603"/>
                      <a:pt x="2274745" y="6444895"/>
                      <a:pt x="4401951" y="7116709"/>
                    </a:cubicBezTo>
                    <a:cubicBezTo>
                      <a:pt x="2031981" y="7255286"/>
                      <a:pt x="1150032" y="6603410"/>
                      <a:pt x="820316" y="6024940"/>
                    </a:cubicBezTo>
                    <a:cubicBezTo>
                      <a:pt x="1359331" y="6159038"/>
                      <a:pt x="1370002" y="6176835"/>
                      <a:pt x="1563906" y="6099531"/>
                    </a:cubicBezTo>
                    <a:cubicBezTo>
                      <a:pt x="517037" y="5889014"/>
                      <a:pt x="393579" y="5232930"/>
                      <a:pt x="162104" y="4265506"/>
                    </a:cubicBezTo>
                    <a:cubicBezTo>
                      <a:pt x="342018" y="4353444"/>
                      <a:pt x="494429" y="4855174"/>
                      <a:pt x="884894" y="4858595"/>
                    </a:cubicBezTo>
                    <a:cubicBezTo>
                      <a:pt x="498053" y="4364291"/>
                      <a:pt x="-195081" y="3923696"/>
                      <a:pt x="59825" y="3067213"/>
                    </a:cubicBezTo>
                    <a:cubicBezTo>
                      <a:pt x="327943" y="3660046"/>
                      <a:pt x="203678" y="3405627"/>
                      <a:pt x="601746" y="3720191"/>
                    </a:cubicBezTo>
                    <a:cubicBezTo>
                      <a:pt x="283632" y="3267428"/>
                      <a:pt x="-64693" y="2642375"/>
                      <a:pt x="10305" y="19634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endParaRPr>
              </a:p>
            </p:txBody>
          </p:sp>
          <p:sp>
            <p:nvSpPr>
              <p:cNvPr id="72" name="Freeform: Shape 71">
                <a:extLst>
                  <a:ext uri="{FF2B5EF4-FFF2-40B4-BE49-F238E27FC236}">
                    <a16:creationId xmlns="" xmlns:a16="http://schemas.microsoft.com/office/drawing/2014/main" id="{C580D210-2CD9-43B1-85FA-78F07349B5A0}"/>
                  </a:ext>
                </a:extLst>
              </p:cNvPr>
              <p:cNvSpPr/>
              <p:nvPr/>
            </p:nvSpPr>
            <p:spPr>
              <a:xfrm rot="1520710">
                <a:off x="4733216" y="7292574"/>
                <a:ext cx="678947" cy="2025229"/>
              </a:xfrm>
              <a:custGeom>
                <a:avLst/>
                <a:gdLst>
                  <a:gd name="connsiteX0" fmla="*/ 541078 w 678947"/>
                  <a:gd name="connsiteY0" fmla="*/ 692150 h 1803619"/>
                  <a:gd name="connsiteX1" fmla="*/ 675744 w 678947"/>
                  <a:gd name="connsiteY1" fmla="*/ 1076908 h 1803619"/>
                  <a:gd name="connsiteX2" fmla="*/ 678947 w 678947"/>
                  <a:gd name="connsiteY2" fmla="*/ 1076908 h 1803619"/>
                  <a:gd name="connsiteX3" fmla="*/ 677934 w 678947"/>
                  <a:gd name="connsiteY3" fmla="*/ 1079426 h 1803619"/>
                  <a:gd name="connsiteX4" fmla="*/ 678947 w 678947"/>
                  <a:gd name="connsiteY4" fmla="*/ 1080591 h 1803619"/>
                  <a:gd name="connsiteX5" fmla="*/ 677465 w 678947"/>
                  <a:gd name="connsiteY5" fmla="*/ 1080591 h 1803619"/>
                  <a:gd name="connsiteX6" fmla="*/ 380803 w 678947"/>
                  <a:gd name="connsiteY6" fmla="*/ 1798594 h 1803619"/>
                  <a:gd name="connsiteX7" fmla="*/ 370346 w 678947"/>
                  <a:gd name="connsiteY7" fmla="*/ 1206657 h 1803619"/>
                  <a:gd name="connsiteX8" fmla="*/ 430248 w 678947"/>
                  <a:gd name="connsiteY8" fmla="*/ 1124930 h 1803619"/>
                  <a:gd name="connsiteX9" fmla="*/ 339473 w 678947"/>
                  <a:gd name="connsiteY9" fmla="*/ 1037677 h 1803619"/>
                  <a:gd name="connsiteX10" fmla="*/ 248698 w 678947"/>
                  <a:gd name="connsiteY10" fmla="*/ 1124930 h 1803619"/>
                  <a:gd name="connsiteX11" fmla="*/ 308601 w 678947"/>
                  <a:gd name="connsiteY11" fmla="*/ 1206658 h 1803619"/>
                  <a:gd name="connsiteX12" fmla="*/ 298145 w 678947"/>
                  <a:gd name="connsiteY12" fmla="*/ 1803619 h 1803619"/>
                  <a:gd name="connsiteX13" fmla="*/ 1482 w 678947"/>
                  <a:gd name="connsiteY13" fmla="*/ 1080591 h 1803619"/>
                  <a:gd name="connsiteX14" fmla="*/ 1 w 678947"/>
                  <a:gd name="connsiteY14" fmla="*/ 1080591 h 1803619"/>
                  <a:gd name="connsiteX15" fmla="*/ 977 w 678947"/>
                  <a:gd name="connsiteY15" fmla="*/ 1079335 h 1803619"/>
                  <a:gd name="connsiteX16" fmla="*/ 0 w 678947"/>
                  <a:gd name="connsiteY16" fmla="*/ 1076908 h 1803619"/>
                  <a:gd name="connsiteX17" fmla="*/ 2865 w 678947"/>
                  <a:gd name="connsiteY17" fmla="*/ 1076908 h 1803619"/>
                  <a:gd name="connsiteX18" fmla="*/ 128363 w 678947"/>
                  <a:gd name="connsiteY18" fmla="*/ 696719 h 1803619"/>
                  <a:gd name="connsiteX19" fmla="*/ 162613 w 678947"/>
                  <a:gd name="connsiteY19" fmla="*/ 573663 h 1803619"/>
                  <a:gd name="connsiteX20" fmla="*/ 516334 w 678947"/>
                  <a:gd name="connsiteY20" fmla="*/ 573663 h 1803619"/>
                  <a:gd name="connsiteX21" fmla="*/ 561325 w 678947"/>
                  <a:gd name="connsiteY21" fmla="*/ 618654 h 1803619"/>
                  <a:gd name="connsiteX22" fmla="*/ 516334 w 678947"/>
                  <a:gd name="connsiteY22" fmla="*/ 663645 h 1803619"/>
                  <a:gd name="connsiteX23" fmla="*/ 162613 w 678947"/>
                  <a:gd name="connsiteY23" fmla="*/ 663645 h 1803619"/>
                  <a:gd name="connsiteX24" fmla="*/ 117622 w 678947"/>
                  <a:gd name="connsiteY24" fmla="*/ 618654 h 1803619"/>
                  <a:gd name="connsiteX25" fmla="*/ 162613 w 678947"/>
                  <a:gd name="connsiteY25" fmla="*/ 573663 h 1803619"/>
                  <a:gd name="connsiteX26" fmla="*/ 346730 w 678947"/>
                  <a:gd name="connsiteY26" fmla="*/ 0 h 1803619"/>
                  <a:gd name="connsiteX27" fmla="*/ 477359 w 678947"/>
                  <a:gd name="connsiteY27" fmla="*/ 58057 h 1803619"/>
                  <a:gd name="connsiteX28" fmla="*/ 535416 w 678947"/>
                  <a:gd name="connsiteY28" fmla="*/ 508918 h 1803619"/>
                  <a:gd name="connsiteX29" fmla="*/ 143530 w 678947"/>
                  <a:gd name="connsiteY29" fmla="*/ 508918 h 1803619"/>
                  <a:gd name="connsiteX0" fmla="*/ 541078 w 678947"/>
                  <a:gd name="connsiteY0" fmla="*/ 913760 h 2025229"/>
                  <a:gd name="connsiteX1" fmla="*/ 675744 w 678947"/>
                  <a:gd name="connsiteY1" fmla="*/ 1298518 h 2025229"/>
                  <a:gd name="connsiteX2" fmla="*/ 678947 w 678947"/>
                  <a:gd name="connsiteY2" fmla="*/ 1298518 h 2025229"/>
                  <a:gd name="connsiteX3" fmla="*/ 677934 w 678947"/>
                  <a:gd name="connsiteY3" fmla="*/ 1301036 h 2025229"/>
                  <a:gd name="connsiteX4" fmla="*/ 678947 w 678947"/>
                  <a:gd name="connsiteY4" fmla="*/ 1302201 h 2025229"/>
                  <a:gd name="connsiteX5" fmla="*/ 677465 w 678947"/>
                  <a:gd name="connsiteY5" fmla="*/ 1302201 h 2025229"/>
                  <a:gd name="connsiteX6" fmla="*/ 380803 w 678947"/>
                  <a:gd name="connsiteY6" fmla="*/ 2020204 h 2025229"/>
                  <a:gd name="connsiteX7" fmla="*/ 370346 w 678947"/>
                  <a:gd name="connsiteY7" fmla="*/ 1428267 h 2025229"/>
                  <a:gd name="connsiteX8" fmla="*/ 430248 w 678947"/>
                  <a:gd name="connsiteY8" fmla="*/ 1346540 h 2025229"/>
                  <a:gd name="connsiteX9" fmla="*/ 339473 w 678947"/>
                  <a:gd name="connsiteY9" fmla="*/ 1259287 h 2025229"/>
                  <a:gd name="connsiteX10" fmla="*/ 248698 w 678947"/>
                  <a:gd name="connsiteY10" fmla="*/ 1346540 h 2025229"/>
                  <a:gd name="connsiteX11" fmla="*/ 308601 w 678947"/>
                  <a:gd name="connsiteY11" fmla="*/ 1428268 h 2025229"/>
                  <a:gd name="connsiteX12" fmla="*/ 298145 w 678947"/>
                  <a:gd name="connsiteY12" fmla="*/ 2025229 h 2025229"/>
                  <a:gd name="connsiteX13" fmla="*/ 1482 w 678947"/>
                  <a:gd name="connsiteY13" fmla="*/ 1302201 h 2025229"/>
                  <a:gd name="connsiteX14" fmla="*/ 1 w 678947"/>
                  <a:gd name="connsiteY14" fmla="*/ 1302201 h 2025229"/>
                  <a:gd name="connsiteX15" fmla="*/ 977 w 678947"/>
                  <a:gd name="connsiteY15" fmla="*/ 1300945 h 2025229"/>
                  <a:gd name="connsiteX16" fmla="*/ 0 w 678947"/>
                  <a:gd name="connsiteY16" fmla="*/ 1298518 h 2025229"/>
                  <a:gd name="connsiteX17" fmla="*/ 2865 w 678947"/>
                  <a:gd name="connsiteY17" fmla="*/ 1298518 h 2025229"/>
                  <a:gd name="connsiteX18" fmla="*/ 128363 w 678947"/>
                  <a:gd name="connsiteY18" fmla="*/ 918329 h 2025229"/>
                  <a:gd name="connsiteX19" fmla="*/ 541078 w 678947"/>
                  <a:gd name="connsiteY19" fmla="*/ 913760 h 2025229"/>
                  <a:gd name="connsiteX20" fmla="*/ 162613 w 678947"/>
                  <a:gd name="connsiteY20" fmla="*/ 795273 h 2025229"/>
                  <a:gd name="connsiteX21" fmla="*/ 516334 w 678947"/>
                  <a:gd name="connsiteY21" fmla="*/ 795273 h 2025229"/>
                  <a:gd name="connsiteX22" fmla="*/ 561325 w 678947"/>
                  <a:gd name="connsiteY22" fmla="*/ 840264 h 2025229"/>
                  <a:gd name="connsiteX23" fmla="*/ 516334 w 678947"/>
                  <a:gd name="connsiteY23" fmla="*/ 885255 h 2025229"/>
                  <a:gd name="connsiteX24" fmla="*/ 162613 w 678947"/>
                  <a:gd name="connsiteY24" fmla="*/ 885255 h 2025229"/>
                  <a:gd name="connsiteX25" fmla="*/ 117622 w 678947"/>
                  <a:gd name="connsiteY25" fmla="*/ 840264 h 2025229"/>
                  <a:gd name="connsiteX26" fmla="*/ 162613 w 678947"/>
                  <a:gd name="connsiteY26" fmla="*/ 795273 h 2025229"/>
                  <a:gd name="connsiteX27" fmla="*/ 306002 w 678947"/>
                  <a:gd name="connsiteY27" fmla="*/ 0 h 2025229"/>
                  <a:gd name="connsiteX28" fmla="*/ 477359 w 678947"/>
                  <a:gd name="connsiteY28" fmla="*/ 279667 h 2025229"/>
                  <a:gd name="connsiteX29" fmla="*/ 535416 w 678947"/>
                  <a:gd name="connsiteY29" fmla="*/ 730528 h 2025229"/>
                  <a:gd name="connsiteX30" fmla="*/ 143530 w 678947"/>
                  <a:gd name="connsiteY30" fmla="*/ 730528 h 2025229"/>
                  <a:gd name="connsiteX31" fmla="*/ 306002 w 678947"/>
                  <a:gd name="connsiteY31" fmla="*/ 0 h 20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947" h="2025229">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85000"/>
                      <a:lumOff val="15000"/>
                    </a:schemeClr>
                  </a:solidFill>
                </a:endParaRPr>
              </a:p>
            </p:txBody>
          </p:sp>
        </p:grpSp>
        <p:grpSp>
          <p:nvGrpSpPr>
            <p:cNvPr id="177" name="Group 176">
              <a:extLst>
                <a:ext uri="{FF2B5EF4-FFF2-40B4-BE49-F238E27FC236}">
                  <a16:creationId xmlns="" xmlns:a16="http://schemas.microsoft.com/office/drawing/2014/main" id="{6DFCFE16-526C-47C1-B14C-19417738949B}"/>
                </a:ext>
              </a:extLst>
            </p:cNvPr>
            <p:cNvGrpSpPr/>
            <p:nvPr/>
          </p:nvGrpSpPr>
          <p:grpSpPr>
            <a:xfrm rot="74106" flipH="1">
              <a:off x="5717058" y="2916372"/>
              <a:ext cx="620178" cy="702830"/>
              <a:chOff x="5365048" y="479821"/>
              <a:chExt cx="8036930" cy="9108010"/>
            </a:xfrm>
            <a:solidFill>
              <a:schemeClr val="accent1"/>
            </a:solidFill>
          </p:grpSpPr>
          <p:sp>
            <p:nvSpPr>
              <p:cNvPr id="178" name="Freeform: Shape 177">
                <a:extLst>
                  <a:ext uri="{FF2B5EF4-FFF2-40B4-BE49-F238E27FC236}">
                    <a16:creationId xmlns="" xmlns:a16="http://schemas.microsoft.com/office/drawing/2014/main" id="{9910879F-CF3A-44E8-B2FF-D11FBF6A1E9C}"/>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9" name="Freeform: Shape 178">
                <a:extLst>
                  <a:ext uri="{FF2B5EF4-FFF2-40B4-BE49-F238E27FC236}">
                    <a16:creationId xmlns="" xmlns:a16="http://schemas.microsoft.com/office/drawing/2014/main" id="{DE3C82D8-AFC1-4C98-AAB0-185529CF214E}"/>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0" name="Freeform: Shape 179">
                <a:extLst>
                  <a:ext uri="{FF2B5EF4-FFF2-40B4-BE49-F238E27FC236}">
                    <a16:creationId xmlns="" xmlns:a16="http://schemas.microsoft.com/office/drawing/2014/main" id="{90A934D2-5EDB-4C87-A7FA-AF6CC6803C06}"/>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1" name="Freeform: Shape 180">
                <a:extLst>
                  <a:ext uri="{FF2B5EF4-FFF2-40B4-BE49-F238E27FC236}">
                    <a16:creationId xmlns="" xmlns:a16="http://schemas.microsoft.com/office/drawing/2014/main" id="{8B6EA919-BC41-4991-A307-9E8A35CF87EA}"/>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2" name="Freeform: Shape 181">
                <a:extLst>
                  <a:ext uri="{FF2B5EF4-FFF2-40B4-BE49-F238E27FC236}">
                    <a16:creationId xmlns="" xmlns:a16="http://schemas.microsoft.com/office/drawing/2014/main" id="{85C342A0-6481-4B23-83BC-73A50DA22716}"/>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3" name="Freeform: Shape 182">
                <a:extLst>
                  <a:ext uri="{FF2B5EF4-FFF2-40B4-BE49-F238E27FC236}">
                    <a16:creationId xmlns="" xmlns:a16="http://schemas.microsoft.com/office/drawing/2014/main" id="{2A34C572-A527-4C28-91D3-71F6CD632368}"/>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4" name="Freeform: Shape 183">
                <a:extLst>
                  <a:ext uri="{FF2B5EF4-FFF2-40B4-BE49-F238E27FC236}">
                    <a16:creationId xmlns="" xmlns:a16="http://schemas.microsoft.com/office/drawing/2014/main" id="{53B0857D-60D2-4D71-AA40-54CDA7DDA7B2}"/>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85" name="Group 184">
              <a:extLst>
                <a:ext uri="{FF2B5EF4-FFF2-40B4-BE49-F238E27FC236}">
                  <a16:creationId xmlns="" xmlns:a16="http://schemas.microsoft.com/office/drawing/2014/main" id="{AD28C419-5E3C-4112-A7BC-7BBB4FA63B06}"/>
                </a:ext>
              </a:extLst>
            </p:cNvPr>
            <p:cNvGrpSpPr/>
            <p:nvPr/>
          </p:nvGrpSpPr>
          <p:grpSpPr>
            <a:xfrm rot="74106" flipH="1">
              <a:off x="5561635" y="2326422"/>
              <a:ext cx="692740" cy="785062"/>
              <a:chOff x="5365048" y="479821"/>
              <a:chExt cx="8036930" cy="9108010"/>
            </a:xfrm>
            <a:solidFill>
              <a:schemeClr val="accent1"/>
            </a:solidFill>
          </p:grpSpPr>
          <p:sp>
            <p:nvSpPr>
              <p:cNvPr id="186" name="Freeform: Shape 185">
                <a:extLst>
                  <a:ext uri="{FF2B5EF4-FFF2-40B4-BE49-F238E27FC236}">
                    <a16:creationId xmlns="" xmlns:a16="http://schemas.microsoft.com/office/drawing/2014/main" id="{817EF1EA-18BA-461A-B9DF-A10067DB7DFE}"/>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7" name="Freeform: Shape 186">
                <a:extLst>
                  <a:ext uri="{FF2B5EF4-FFF2-40B4-BE49-F238E27FC236}">
                    <a16:creationId xmlns="" xmlns:a16="http://schemas.microsoft.com/office/drawing/2014/main" id="{08B919F4-C083-4EFF-B512-5A61141AFF29}"/>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8" name="Freeform: Shape 187">
                <a:extLst>
                  <a:ext uri="{FF2B5EF4-FFF2-40B4-BE49-F238E27FC236}">
                    <a16:creationId xmlns="" xmlns:a16="http://schemas.microsoft.com/office/drawing/2014/main" id="{79095B2C-62FD-4B26-99F9-32960C8CAF26}"/>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9" name="Freeform: Shape 188">
                <a:extLst>
                  <a:ext uri="{FF2B5EF4-FFF2-40B4-BE49-F238E27FC236}">
                    <a16:creationId xmlns="" xmlns:a16="http://schemas.microsoft.com/office/drawing/2014/main" id="{C6429BAF-BE8F-4F89-A651-E52C0F3EC5B9}"/>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0" name="Freeform: Shape 189">
                <a:extLst>
                  <a:ext uri="{FF2B5EF4-FFF2-40B4-BE49-F238E27FC236}">
                    <a16:creationId xmlns="" xmlns:a16="http://schemas.microsoft.com/office/drawing/2014/main" id="{DC252DB2-04BF-444B-9BB4-286F410495AE}"/>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1" name="Freeform: Shape 190">
                <a:extLst>
                  <a:ext uri="{FF2B5EF4-FFF2-40B4-BE49-F238E27FC236}">
                    <a16:creationId xmlns="" xmlns:a16="http://schemas.microsoft.com/office/drawing/2014/main" id="{5E24E55E-16CC-497B-B54A-391FE5CD20E7}"/>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2" name="Freeform: Shape 191">
                <a:extLst>
                  <a:ext uri="{FF2B5EF4-FFF2-40B4-BE49-F238E27FC236}">
                    <a16:creationId xmlns="" xmlns:a16="http://schemas.microsoft.com/office/drawing/2014/main" id="{729FCFE5-132A-4767-9983-6F467F124DDB}"/>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grpSp>
        <p:nvGrpSpPr>
          <p:cNvPr id="241" name="Group 24">
            <a:extLst>
              <a:ext uri="{FF2B5EF4-FFF2-40B4-BE49-F238E27FC236}">
                <a16:creationId xmlns="" xmlns:a16="http://schemas.microsoft.com/office/drawing/2014/main" id="{80072EA8-2832-4C08-9725-401CABC8A895}"/>
              </a:ext>
            </a:extLst>
          </p:cNvPr>
          <p:cNvGrpSpPr/>
          <p:nvPr/>
        </p:nvGrpSpPr>
        <p:grpSpPr>
          <a:xfrm>
            <a:off x="5426231" y="4397701"/>
            <a:ext cx="2581178" cy="2289841"/>
            <a:chOff x="395534" y="3558339"/>
            <a:chExt cx="3972999" cy="2851409"/>
          </a:xfrm>
          <a:noFill/>
        </p:grpSpPr>
        <p:sp>
          <p:nvSpPr>
            <p:cNvPr id="242" name="TextBox 241">
              <a:extLst>
                <a:ext uri="{FF2B5EF4-FFF2-40B4-BE49-F238E27FC236}">
                  <a16:creationId xmlns="" xmlns:a16="http://schemas.microsoft.com/office/drawing/2014/main" id="{76054840-ECC9-4A53-A3E3-6CF51315DE02}"/>
                </a:ext>
              </a:extLst>
            </p:cNvPr>
            <p:cNvSpPr txBox="1"/>
            <p:nvPr/>
          </p:nvSpPr>
          <p:spPr>
            <a:xfrm>
              <a:off x="395534" y="3558339"/>
              <a:ext cx="3972999" cy="344931"/>
            </a:xfrm>
            <a:prstGeom prst="rect">
              <a:avLst/>
            </a:prstGeom>
            <a:grpFill/>
          </p:spPr>
          <p:txBody>
            <a:bodyPr wrap="square" rtlCol="0" anchor="ctr">
              <a:spAutoFit/>
            </a:bodyPr>
            <a:lstStyle/>
            <a:p>
              <a:r>
                <a:rPr lang="en-US" altLang="ko-KR" sz="1200" b="1" dirty="0" smtClean="0">
                  <a:solidFill>
                    <a:schemeClr val="tx1">
                      <a:lumMod val="85000"/>
                      <a:lumOff val="15000"/>
                    </a:schemeClr>
                  </a:solidFill>
                  <a:cs typeface="Arial" pitchFamily="34" charset="0"/>
                </a:rPr>
                <a:t>Attention au cloud act US</a:t>
              </a:r>
              <a:endParaRPr lang="ko-KR" altLang="en-US" sz="1200" b="1" dirty="0">
                <a:solidFill>
                  <a:schemeClr val="tx1">
                    <a:lumMod val="85000"/>
                    <a:lumOff val="15000"/>
                  </a:schemeClr>
                </a:solidFill>
                <a:cs typeface="Arial" pitchFamily="34" charset="0"/>
              </a:endParaRPr>
            </a:p>
          </p:txBody>
        </p:sp>
        <p:sp>
          <p:nvSpPr>
            <p:cNvPr id="243" name="TextBox 242">
              <a:extLst>
                <a:ext uri="{FF2B5EF4-FFF2-40B4-BE49-F238E27FC236}">
                  <a16:creationId xmlns="" xmlns:a16="http://schemas.microsoft.com/office/drawing/2014/main" id="{34D5BD0F-294E-4C76-9E9D-231E2117E8F7}"/>
                </a:ext>
              </a:extLst>
            </p:cNvPr>
            <p:cNvSpPr txBox="1"/>
            <p:nvPr/>
          </p:nvSpPr>
          <p:spPr>
            <a:xfrm>
              <a:off x="395536" y="3995231"/>
              <a:ext cx="3972997" cy="2414517"/>
            </a:xfrm>
            <a:prstGeom prst="rect">
              <a:avLst/>
            </a:prstGeom>
            <a:grpFill/>
          </p:spPr>
          <p:txBody>
            <a:bodyPr wrap="square" rtlCol="0">
              <a:spAutoFit/>
            </a:bodyPr>
            <a:lstStyle/>
            <a:p>
              <a:r>
                <a:rPr lang="en-US" altLang="ko-KR" sz="1200" dirty="0" err="1" smtClean="0">
                  <a:solidFill>
                    <a:schemeClr val="tx1">
                      <a:lumMod val="85000"/>
                      <a:lumOff val="15000"/>
                    </a:schemeClr>
                  </a:solidFill>
                  <a:cs typeface="Arial" pitchFamily="34" charset="0"/>
                </a:rPr>
                <a:t>L’hébergement</a:t>
              </a:r>
              <a:r>
                <a:rPr lang="en-US" altLang="ko-KR" sz="1200" dirty="0" smtClean="0">
                  <a:solidFill>
                    <a:schemeClr val="tx1">
                      <a:lumMod val="85000"/>
                      <a:lumOff val="15000"/>
                    </a:schemeClr>
                  </a:solidFill>
                  <a:cs typeface="Arial" pitchFamily="34" charset="0"/>
                </a:rPr>
                <a:t> des </a:t>
              </a:r>
              <a:r>
                <a:rPr lang="en-US" altLang="ko-KR" sz="1200" dirty="0" err="1" smtClean="0">
                  <a:solidFill>
                    <a:schemeClr val="tx1">
                      <a:lumMod val="85000"/>
                      <a:lumOff val="15000"/>
                    </a:schemeClr>
                  </a:solidFill>
                  <a:cs typeface="Arial" pitchFamily="34" charset="0"/>
                </a:rPr>
                <a:t>données</a:t>
              </a:r>
              <a:r>
                <a:rPr lang="en-US" altLang="ko-KR" sz="1200" dirty="0" smtClean="0">
                  <a:solidFill>
                    <a:schemeClr val="tx1">
                      <a:lumMod val="85000"/>
                      <a:lumOff val="15000"/>
                    </a:schemeClr>
                  </a:solidFill>
                  <a:cs typeface="Arial" pitchFamily="34" charset="0"/>
                </a:rPr>
                <a:t> de </a:t>
              </a:r>
              <a:r>
                <a:rPr lang="en-US" altLang="ko-KR" sz="1200" dirty="0" err="1" smtClean="0">
                  <a:solidFill>
                    <a:schemeClr val="tx1">
                      <a:lumMod val="85000"/>
                      <a:lumOff val="15000"/>
                    </a:schemeClr>
                  </a:solidFill>
                  <a:cs typeface="Arial" pitchFamily="34" charset="0"/>
                </a:rPr>
                <a:t>notre</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entreprise</a:t>
              </a:r>
              <a:r>
                <a:rPr lang="en-US" altLang="ko-KR" sz="1200" dirty="0" smtClean="0">
                  <a:solidFill>
                    <a:schemeClr val="tx1">
                      <a:lumMod val="85000"/>
                      <a:lumOff val="15000"/>
                    </a:schemeClr>
                  </a:solidFill>
                  <a:cs typeface="Arial" pitchFamily="34" charset="0"/>
                </a:rPr>
                <a:t> par un CRM </a:t>
              </a:r>
              <a:r>
                <a:rPr lang="en-US" altLang="ko-KR" sz="1200" dirty="0" err="1" smtClean="0">
                  <a:solidFill>
                    <a:schemeClr val="tx1">
                      <a:lumMod val="85000"/>
                      <a:lumOff val="15000"/>
                    </a:schemeClr>
                  </a:solidFill>
                  <a:cs typeface="Arial" pitchFamily="34" charset="0"/>
                </a:rPr>
                <a:t>états-uniens</a:t>
              </a:r>
              <a:r>
                <a:rPr lang="en-US" altLang="ko-KR" sz="1200" dirty="0" smtClean="0">
                  <a:solidFill>
                    <a:schemeClr val="tx1">
                      <a:lumMod val="85000"/>
                      <a:lumOff val="15000"/>
                    </a:schemeClr>
                  </a:solidFill>
                  <a:cs typeface="Arial" pitchFamily="34" charset="0"/>
                </a:rPr>
                <a:t> pose de </a:t>
              </a:r>
              <a:r>
                <a:rPr lang="en-US" altLang="ko-KR" sz="1200" dirty="0" err="1" smtClean="0">
                  <a:solidFill>
                    <a:schemeClr val="tx1">
                      <a:lumMod val="85000"/>
                      <a:lumOff val="15000"/>
                    </a:schemeClr>
                  </a:solidFill>
                  <a:cs typeface="Arial" pitchFamily="34" charset="0"/>
                </a:rPr>
                <a:t>réelles</a:t>
              </a:r>
              <a:r>
                <a:rPr lang="en-US" altLang="ko-KR" sz="1200" dirty="0" smtClean="0">
                  <a:solidFill>
                    <a:schemeClr val="tx1">
                      <a:lumMod val="85000"/>
                      <a:lumOff val="15000"/>
                    </a:schemeClr>
                  </a:solidFill>
                  <a:cs typeface="Arial" pitchFamily="34" charset="0"/>
                </a:rPr>
                <a:t> questions sur la </a:t>
              </a:r>
              <a:r>
                <a:rPr lang="en-US" altLang="ko-KR" sz="1200" dirty="0" err="1" smtClean="0">
                  <a:solidFill>
                    <a:schemeClr val="tx1">
                      <a:lumMod val="85000"/>
                      <a:lumOff val="15000"/>
                    </a:schemeClr>
                  </a:solidFill>
                  <a:cs typeface="Arial" pitchFamily="34" charset="0"/>
                </a:rPr>
                <a:t>confidentialité</a:t>
              </a:r>
              <a:r>
                <a:rPr lang="en-US" altLang="ko-KR" sz="1200" dirty="0" smtClean="0">
                  <a:solidFill>
                    <a:schemeClr val="tx1">
                      <a:lumMod val="85000"/>
                      <a:lumOff val="15000"/>
                    </a:schemeClr>
                  </a:solidFill>
                  <a:cs typeface="Arial" pitchFamily="34" charset="0"/>
                </a:rPr>
                <a:t> et la protection des </a:t>
              </a:r>
              <a:r>
                <a:rPr lang="en-US" altLang="ko-KR" sz="1200" dirty="0" err="1" smtClean="0">
                  <a:solidFill>
                    <a:schemeClr val="tx1">
                      <a:lumMod val="85000"/>
                      <a:lumOff val="15000"/>
                    </a:schemeClr>
                  </a:solidFill>
                  <a:cs typeface="Arial" pitchFamily="34" charset="0"/>
                </a:rPr>
                <a:t>données</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S’il</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peut-être</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rassurant</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d’aller</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vers</a:t>
              </a:r>
              <a:r>
                <a:rPr lang="en-US" altLang="ko-KR" sz="1200" dirty="0" smtClean="0">
                  <a:solidFill>
                    <a:schemeClr val="tx1">
                      <a:lumMod val="85000"/>
                      <a:lumOff val="15000"/>
                    </a:schemeClr>
                  </a:solidFill>
                  <a:cs typeface="Arial" pitchFamily="34" charset="0"/>
                </a:rPr>
                <a:t> le </a:t>
              </a:r>
              <a:r>
                <a:rPr lang="en-US" altLang="ko-KR" sz="1200" dirty="0" err="1" smtClean="0">
                  <a:solidFill>
                    <a:schemeClr val="tx1">
                      <a:lumMod val="85000"/>
                      <a:lumOff val="15000"/>
                    </a:schemeClr>
                  </a:solidFill>
                  <a:cs typeface="Arial" pitchFamily="34" charset="0"/>
                </a:rPr>
                <a:t>numéro</a:t>
              </a:r>
              <a:r>
                <a:rPr lang="en-US" altLang="ko-KR" sz="1200" dirty="0" smtClean="0">
                  <a:solidFill>
                    <a:schemeClr val="tx1">
                      <a:lumMod val="85000"/>
                      <a:lumOff val="15000"/>
                    </a:schemeClr>
                  </a:solidFill>
                  <a:cs typeface="Arial" pitchFamily="34" charset="0"/>
                </a:rPr>
                <a:t> 1 </a:t>
              </a:r>
              <a:r>
                <a:rPr lang="en-US" altLang="ko-KR" sz="1200" dirty="0" err="1" smtClean="0">
                  <a:solidFill>
                    <a:schemeClr val="tx1">
                      <a:lumMod val="85000"/>
                      <a:lumOff val="15000"/>
                    </a:schemeClr>
                  </a:solidFill>
                  <a:cs typeface="Arial" pitchFamily="34" charset="0"/>
                </a:rPr>
                <a:t>mondial</a:t>
              </a:r>
              <a:r>
                <a:rPr lang="en-US" altLang="ko-KR" sz="1200" dirty="0" smtClean="0">
                  <a:solidFill>
                    <a:schemeClr val="tx1">
                      <a:lumMod val="85000"/>
                      <a:lumOff val="15000"/>
                    </a:schemeClr>
                  </a:solidFill>
                  <a:cs typeface="Arial" pitchFamily="34" charset="0"/>
                </a:rPr>
                <a:t>, force </a:t>
              </a:r>
              <a:r>
                <a:rPr lang="en-US" altLang="ko-KR" sz="1200" dirty="0" err="1" smtClean="0">
                  <a:solidFill>
                    <a:schemeClr val="tx1">
                      <a:lumMod val="85000"/>
                      <a:lumOff val="15000"/>
                    </a:schemeClr>
                  </a:solidFill>
                  <a:cs typeface="Arial" pitchFamily="34" charset="0"/>
                </a:rPr>
                <a:t>est</a:t>
              </a:r>
              <a:r>
                <a:rPr lang="en-US" altLang="ko-KR" sz="1200" dirty="0" smtClean="0">
                  <a:solidFill>
                    <a:schemeClr val="tx1">
                      <a:lumMod val="85000"/>
                      <a:lumOff val="15000"/>
                    </a:schemeClr>
                  </a:solidFill>
                  <a:cs typeface="Arial" pitchFamily="34" charset="0"/>
                </a:rPr>
                <a:t> de </a:t>
              </a:r>
              <a:r>
                <a:rPr lang="en-US" altLang="ko-KR" sz="1200" dirty="0" err="1" smtClean="0">
                  <a:solidFill>
                    <a:schemeClr val="tx1">
                      <a:lumMod val="85000"/>
                      <a:lumOff val="15000"/>
                    </a:schemeClr>
                  </a:solidFill>
                  <a:cs typeface="Arial" pitchFamily="34" charset="0"/>
                </a:rPr>
                <a:t>constater</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qu’il</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n’offre</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aucune</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garantie</a:t>
              </a:r>
              <a:r>
                <a:rPr lang="en-US" altLang="ko-KR" sz="1200" dirty="0" smtClean="0">
                  <a:solidFill>
                    <a:schemeClr val="tx1">
                      <a:lumMod val="85000"/>
                      <a:lumOff val="15000"/>
                    </a:schemeClr>
                  </a:solidFill>
                  <a:cs typeface="Arial" pitchFamily="34" charset="0"/>
                </a:rPr>
                <a:t>, le Cloud Act et la Patriot Act ne </a:t>
              </a:r>
              <a:r>
                <a:rPr lang="en-US" altLang="ko-KR" sz="1200" dirty="0" err="1" smtClean="0">
                  <a:solidFill>
                    <a:schemeClr val="tx1">
                      <a:lumMod val="85000"/>
                      <a:lumOff val="15000"/>
                    </a:schemeClr>
                  </a:solidFill>
                  <a:cs typeface="Arial" pitchFamily="34" charset="0"/>
                </a:rPr>
                <a:t>leur</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laissant</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aucune</a:t>
              </a:r>
              <a:r>
                <a:rPr lang="en-US" altLang="ko-KR" sz="1200" dirty="0" smtClean="0">
                  <a:solidFill>
                    <a:schemeClr val="tx1">
                      <a:lumMod val="85000"/>
                      <a:lumOff val="15000"/>
                    </a:schemeClr>
                  </a:solidFill>
                  <a:cs typeface="Arial" pitchFamily="34" charset="0"/>
                </a:rPr>
                <a:t> marge de </a:t>
              </a:r>
              <a:r>
                <a:rPr lang="en-US" altLang="ko-KR" sz="1200" dirty="0" err="1" smtClean="0">
                  <a:solidFill>
                    <a:schemeClr val="tx1">
                      <a:lumMod val="85000"/>
                      <a:lumOff val="15000"/>
                    </a:schemeClr>
                  </a:solidFill>
                  <a:cs typeface="Arial" pitchFamily="34" charset="0"/>
                </a:rPr>
                <a:t>manoeuvre</a:t>
              </a:r>
              <a:r>
                <a:rPr lang="en-US" altLang="ko-KR" sz="1200" dirty="0" smtClean="0">
                  <a:solidFill>
                    <a:schemeClr val="tx1">
                      <a:lumMod val="85000"/>
                      <a:lumOff val="15000"/>
                    </a:schemeClr>
                  </a:solidFill>
                  <a:cs typeface="Arial" pitchFamily="34" charset="0"/>
                </a:rPr>
                <a:t>. </a:t>
              </a:r>
              <a:endParaRPr lang="en-US" altLang="ko-KR" sz="1200" dirty="0">
                <a:solidFill>
                  <a:schemeClr val="tx1">
                    <a:lumMod val="85000"/>
                    <a:lumOff val="15000"/>
                  </a:schemeClr>
                </a:solidFill>
                <a:cs typeface="Arial" pitchFamily="34" charset="0"/>
              </a:endParaRPr>
            </a:p>
          </p:txBody>
        </p:sp>
      </p:grpSp>
      <p:grpSp>
        <p:nvGrpSpPr>
          <p:cNvPr id="244" name="Group 33">
            <a:extLst>
              <a:ext uri="{FF2B5EF4-FFF2-40B4-BE49-F238E27FC236}">
                <a16:creationId xmlns="" xmlns:a16="http://schemas.microsoft.com/office/drawing/2014/main" id="{55276ED4-D8D1-4A05-B412-8BAB7699DB57}"/>
              </a:ext>
            </a:extLst>
          </p:cNvPr>
          <p:cNvGrpSpPr/>
          <p:nvPr/>
        </p:nvGrpSpPr>
        <p:grpSpPr>
          <a:xfrm>
            <a:off x="8476582" y="4385198"/>
            <a:ext cx="2581178" cy="2289840"/>
            <a:chOff x="395534" y="3558339"/>
            <a:chExt cx="3972999" cy="2851408"/>
          </a:xfrm>
          <a:noFill/>
        </p:grpSpPr>
        <p:sp>
          <p:nvSpPr>
            <p:cNvPr id="245" name="TextBox 244">
              <a:extLst>
                <a:ext uri="{FF2B5EF4-FFF2-40B4-BE49-F238E27FC236}">
                  <a16:creationId xmlns="" xmlns:a16="http://schemas.microsoft.com/office/drawing/2014/main" id="{5D89F189-2BED-42CA-8EFA-D0F1BFAD8321}"/>
                </a:ext>
              </a:extLst>
            </p:cNvPr>
            <p:cNvSpPr txBox="1"/>
            <p:nvPr/>
          </p:nvSpPr>
          <p:spPr>
            <a:xfrm>
              <a:off x="395534" y="3558339"/>
              <a:ext cx="3972999" cy="344931"/>
            </a:xfrm>
            <a:prstGeom prst="rect">
              <a:avLst/>
            </a:prstGeom>
            <a:grpFill/>
          </p:spPr>
          <p:txBody>
            <a:bodyPr wrap="square" rtlCol="0" anchor="ctr">
              <a:spAutoFit/>
            </a:bodyPr>
            <a:lstStyle/>
            <a:p>
              <a:r>
                <a:rPr lang="en-US" altLang="ko-KR" sz="1200" b="1" dirty="0" err="1" smtClean="0">
                  <a:solidFill>
                    <a:schemeClr val="tx1">
                      <a:lumMod val="85000"/>
                      <a:lumOff val="15000"/>
                    </a:schemeClr>
                  </a:solidFill>
                  <a:cs typeface="Arial" pitchFamily="34" charset="0"/>
                </a:rPr>
                <a:t>Sellsy</a:t>
              </a:r>
              <a:r>
                <a:rPr lang="en-US" altLang="ko-KR" sz="1200" b="1" dirty="0" smtClean="0">
                  <a:solidFill>
                    <a:schemeClr val="tx1">
                      <a:lumMod val="85000"/>
                      <a:lumOff val="15000"/>
                    </a:schemeClr>
                  </a:solidFill>
                  <a:cs typeface="Arial" pitchFamily="34" charset="0"/>
                </a:rPr>
                <a:t> VS Simple CRM</a:t>
              </a:r>
              <a:endParaRPr lang="ko-KR" altLang="en-US" sz="1200" b="1" dirty="0">
                <a:solidFill>
                  <a:schemeClr val="tx1">
                    <a:lumMod val="85000"/>
                    <a:lumOff val="15000"/>
                  </a:schemeClr>
                </a:solidFill>
                <a:cs typeface="Arial" pitchFamily="34" charset="0"/>
              </a:endParaRPr>
            </a:p>
          </p:txBody>
        </p:sp>
        <p:sp>
          <p:nvSpPr>
            <p:cNvPr id="246" name="TextBox 245">
              <a:extLst>
                <a:ext uri="{FF2B5EF4-FFF2-40B4-BE49-F238E27FC236}">
                  <a16:creationId xmlns="" xmlns:a16="http://schemas.microsoft.com/office/drawing/2014/main" id="{3BAC96B7-F2FB-4F8A-A431-9E24B9848431}"/>
                </a:ext>
              </a:extLst>
            </p:cNvPr>
            <p:cNvSpPr txBox="1"/>
            <p:nvPr/>
          </p:nvSpPr>
          <p:spPr>
            <a:xfrm>
              <a:off x="395536" y="3995230"/>
              <a:ext cx="3972997" cy="2414517"/>
            </a:xfrm>
            <a:prstGeom prst="rect">
              <a:avLst/>
            </a:prstGeom>
            <a:grpFill/>
          </p:spPr>
          <p:txBody>
            <a:bodyPr wrap="square" rtlCol="0">
              <a:spAutoFit/>
            </a:bodyPr>
            <a:lstStyle/>
            <a:p>
              <a:r>
                <a:rPr lang="en-US" altLang="ko-KR" sz="1200" dirty="0" smtClean="0">
                  <a:solidFill>
                    <a:schemeClr val="tx1">
                      <a:lumMod val="85000"/>
                      <a:lumOff val="15000"/>
                    </a:schemeClr>
                  </a:solidFill>
                  <a:cs typeface="Arial" pitchFamily="34" charset="0"/>
                </a:rPr>
                <a:t>On </a:t>
              </a:r>
              <a:r>
                <a:rPr lang="en-US" altLang="ko-KR" sz="1200" dirty="0" err="1" smtClean="0">
                  <a:solidFill>
                    <a:schemeClr val="tx1">
                      <a:lumMod val="85000"/>
                      <a:lumOff val="15000"/>
                    </a:schemeClr>
                  </a:solidFill>
                  <a:cs typeface="Arial" pitchFamily="34" charset="0"/>
                </a:rPr>
                <a:t>constate</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une</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bataille</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récurente</a:t>
              </a:r>
              <a:r>
                <a:rPr lang="en-US" altLang="ko-KR" sz="1200" dirty="0" smtClean="0">
                  <a:solidFill>
                    <a:schemeClr val="tx1">
                      <a:lumMod val="85000"/>
                      <a:lumOff val="15000"/>
                    </a:schemeClr>
                  </a:solidFill>
                  <a:cs typeface="Arial" pitchFamily="34" charset="0"/>
                </a:rPr>
                <a:t> entre </a:t>
              </a:r>
              <a:r>
                <a:rPr lang="en-US" altLang="ko-KR" sz="1200" dirty="0" err="1" smtClean="0">
                  <a:solidFill>
                    <a:schemeClr val="tx1">
                      <a:lumMod val="85000"/>
                      <a:lumOff val="15000"/>
                    </a:schemeClr>
                  </a:solidFill>
                  <a:cs typeface="Arial" pitchFamily="34" charset="0"/>
                </a:rPr>
                <a:t>ces</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deux</a:t>
              </a:r>
              <a:r>
                <a:rPr lang="en-US" altLang="ko-KR" sz="1200" dirty="0" smtClean="0">
                  <a:solidFill>
                    <a:schemeClr val="tx1">
                      <a:lumMod val="85000"/>
                      <a:lumOff val="15000"/>
                    </a:schemeClr>
                  </a:solidFill>
                  <a:cs typeface="Arial" pitchFamily="34" charset="0"/>
                </a:rPr>
                <a:t> solutions. </a:t>
              </a:r>
              <a:r>
                <a:rPr lang="en-US" altLang="ko-KR" sz="1200" dirty="0" err="1" smtClean="0">
                  <a:solidFill>
                    <a:schemeClr val="tx1">
                      <a:lumMod val="85000"/>
                      <a:lumOff val="15000"/>
                    </a:schemeClr>
                  </a:solidFill>
                  <a:cs typeface="Arial" pitchFamily="34" charset="0"/>
                </a:rPr>
                <a:t>Sellsy</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offre</a:t>
              </a:r>
              <a:r>
                <a:rPr lang="en-US" altLang="ko-KR" sz="1200" dirty="0" smtClean="0">
                  <a:solidFill>
                    <a:schemeClr val="tx1">
                      <a:lumMod val="85000"/>
                      <a:lumOff val="15000"/>
                    </a:schemeClr>
                  </a:solidFill>
                  <a:cs typeface="Arial" pitchFamily="34" charset="0"/>
                </a:rPr>
                <a:t> </a:t>
              </a:r>
              <a:r>
                <a:rPr lang="en-US" altLang="ko-KR" sz="1200" dirty="0" smtClean="0">
                  <a:solidFill>
                    <a:schemeClr val="tx1">
                      <a:lumMod val="85000"/>
                      <a:lumOff val="15000"/>
                    </a:schemeClr>
                  </a:solidFill>
                  <a:cs typeface="Arial" pitchFamily="34" charset="0"/>
                </a:rPr>
                <a:t>un </a:t>
              </a:r>
              <a:r>
                <a:rPr lang="en-US" altLang="ko-KR" sz="1200" dirty="0" err="1" smtClean="0">
                  <a:solidFill>
                    <a:schemeClr val="tx1">
                      <a:lumMod val="85000"/>
                      <a:lumOff val="15000"/>
                    </a:schemeClr>
                  </a:solidFill>
                  <a:cs typeface="Arial" pitchFamily="34" charset="0"/>
                </a:rPr>
                <a:t>écosystème</a:t>
              </a:r>
              <a:r>
                <a:rPr lang="en-US" altLang="ko-KR" sz="1200" dirty="0" smtClean="0">
                  <a:solidFill>
                    <a:schemeClr val="tx1">
                      <a:lumMod val="85000"/>
                      <a:lumOff val="15000"/>
                    </a:schemeClr>
                  </a:solidFill>
                  <a:cs typeface="Arial" pitchFamily="34" charset="0"/>
                </a:rPr>
                <a:t> plus </a:t>
              </a:r>
              <a:r>
                <a:rPr lang="en-US" altLang="ko-KR" sz="1200" dirty="0" err="1" smtClean="0">
                  <a:solidFill>
                    <a:schemeClr val="tx1">
                      <a:lumMod val="85000"/>
                      <a:lumOff val="15000"/>
                    </a:schemeClr>
                  </a:solidFill>
                  <a:cs typeface="Arial" pitchFamily="34" charset="0"/>
                </a:rPr>
                <a:t>orienté</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facturation</a:t>
              </a:r>
              <a:r>
                <a:rPr lang="en-US" altLang="ko-KR" sz="1200" dirty="0" smtClean="0">
                  <a:solidFill>
                    <a:schemeClr val="tx1">
                      <a:lumMod val="85000"/>
                      <a:lumOff val="15000"/>
                    </a:schemeClr>
                  </a:solidFill>
                  <a:cs typeface="Arial" pitchFamily="34" charset="0"/>
                </a:rPr>
                <a:t> que CRM. </a:t>
              </a:r>
              <a:r>
                <a:rPr lang="en-US" altLang="ko-KR" sz="1200" dirty="0">
                  <a:solidFill>
                    <a:schemeClr val="tx1">
                      <a:lumMod val="85000"/>
                      <a:lumOff val="15000"/>
                    </a:schemeClr>
                  </a:solidFill>
                  <a:cs typeface="Arial" pitchFamily="34" charset="0"/>
                </a:rPr>
                <a:t>L</a:t>
              </a:r>
              <a:r>
                <a:rPr lang="en-US" altLang="ko-KR" sz="1200" dirty="0" smtClean="0">
                  <a:solidFill>
                    <a:schemeClr val="tx1">
                      <a:lumMod val="85000"/>
                      <a:lumOff val="15000"/>
                    </a:schemeClr>
                  </a:solidFill>
                  <a:cs typeface="Arial" pitchFamily="34" charset="0"/>
                </a:rPr>
                <a:t>es </a:t>
              </a:r>
              <a:r>
                <a:rPr lang="en-US" altLang="ko-KR" sz="1200" dirty="0" smtClean="0">
                  <a:solidFill>
                    <a:schemeClr val="tx1">
                      <a:lumMod val="85000"/>
                      <a:lumOff val="15000"/>
                    </a:schemeClr>
                  </a:solidFill>
                  <a:cs typeface="Arial" pitchFamily="34" charset="0"/>
                </a:rPr>
                <a:t>indexations de prix </a:t>
              </a:r>
              <a:r>
                <a:rPr lang="en-US" altLang="ko-KR" sz="1200" dirty="0" err="1" smtClean="0">
                  <a:solidFill>
                    <a:schemeClr val="tx1">
                      <a:lumMod val="85000"/>
                      <a:lumOff val="15000"/>
                    </a:schemeClr>
                  </a:solidFill>
                  <a:cs typeface="Arial" pitchFamily="34" charset="0"/>
                </a:rPr>
                <a:t>décriées</a:t>
              </a:r>
              <a:r>
                <a:rPr lang="en-US" altLang="ko-KR" sz="1200" dirty="0" smtClean="0">
                  <a:solidFill>
                    <a:schemeClr val="tx1">
                      <a:lumMod val="85000"/>
                      <a:lumOff val="15000"/>
                    </a:schemeClr>
                  </a:solidFill>
                  <a:cs typeface="Arial" pitchFamily="34" charset="0"/>
                </a:rPr>
                <a:t> sur les forums </a:t>
              </a:r>
              <a:r>
                <a:rPr lang="en-US" altLang="ko-KR" sz="1200" dirty="0" err="1" smtClean="0">
                  <a:solidFill>
                    <a:schemeClr val="tx1">
                      <a:lumMod val="85000"/>
                      <a:lumOff val="15000"/>
                    </a:schemeClr>
                  </a:solidFill>
                  <a:cs typeface="Arial" pitchFamily="34" charset="0"/>
                </a:rPr>
                <a:t>posent</a:t>
              </a:r>
              <a:r>
                <a:rPr lang="en-US" altLang="ko-KR" sz="1200" dirty="0" smtClean="0">
                  <a:solidFill>
                    <a:schemeClr val="tx1">
                      <a:lumMod val="85000"/>
                      <a:lumOff val="15000"/>
                    </a:schemeClr>
                  </a:solidFill>
                  <a:cs typeface="Arial" pitchFamily="34" charset="0"/>
                </a:rPr>
                <a:t> </a:t>
              </a:r>
              <a:r>
                <a:rPr lang="en-US" altLang="ko-KR" sz="1200" dirty="0" smtClean="0">
                  <a:solidFill>
                    <a:schemeClr val="tx1">
                      <a:lumMod val="85000"/>
                      <a:lumOff val="15000"/>
                    </a:schemeClr>
                  </a:solidFill>
                  <a:cs typeface="Arial" pitchFamily="34" charset="0"/>
                </a:rPr>
                <a:t>question sur </a:t>
              </a:r>
              <a:r>
                <a:rPr lang="en-US" altLang="ko-KR" sz="1200" dirty="0" err="1" smtClean="0">
                  <a:solidFill>
                    <a:schemeClr val="tx1">
                      <a:lumMod val="85000"/>
                      <a:lumOff val="15000"/>
                    </a:schemeClr>
                  </a:solidFill>
                  <a:cs typeface="Arial" pitchFamily="34" charset="0"/>
                </a:rPr>
                <a:t>Sellsy</a:t>
              </a:r>
              <a:r>
                <a:rPr lang="en-US" altLang="ko-KR" sz="1200" dirty="0" smtClean="0">
                  <a:solidFill>
                    <a:schemeClr val="tx1">
                      <a:lumMod val="85000"/>
                      <a:lumOff val="15000"/>
                    </a:schemeClr>
                  </a:solidFill>
                  <a:cs typeface="Arial" pitchFamily="34" charset="0"/>
                </a:rPr>
                <a:t>. </a:t>
              </a:r>
              <a:r>
                <a:rPr lang="en-US" altLang="ko-KR" sz="1200" dirty="0" smtClean="0">
                  <a:solidFill>
                    <a:schemeClr val="tx1">
                      <a:lumMod val="85000"/>
                      <a:lumOff val="15000"/>
                    </a:schemeClr>
                  </a:solidFill>
                  <a:cs typeface="Arial" pitchFamily="34" charset="0"/>
                </a:rPr>
                <a:t>Simple CRM </a:t>
              </a:r>
              <a:r>
                <a:rPr lang="en-US" altLang="ko-KR" sz="1200" dirty="0" err="1" smtClean="0">
                  <a:solidFill>
                    <a:schemeClr val="tx1">
                      <a:lumMod val="85000"/>
                      <a:lumOff val="15000"/>
                    </a:schemeClr>
                  </a:solidFill>
                  <a:cs typeface="Arial" pitchFamily="34" charset="0"/>
                </a:rPr>
                <a:t>est</a:t>
              </a:r>
              <a:r>
                <a:rPr lang="en-US" altLang="ko-KR" sz="1200" dirty="0" smtClean="0">
                  <a:solidFill>
                    <a:schemeClr val="tx1">
                      <a:lumMod val="85000"/>
                      <a:lumOff val="15000"/>
                    </a:schemeClr>
                  </a:solidFill>
                  <a:cs typeface="Arial" pitchFamily="34" charset="0"/>
                </a:rPr>
                <a:t> la </a:t>
              </a:r>
              <a:r>
                <a:rPr lang="en-US" altLang="ko-KR" sz="1200" dirty="0" err="1" smtClean="0">
                  <a:solidFill>
                    <a:schemeClr val="tx1">
                      <a:lumMod val="85000"/>
                      <a:lumOff val="15000"/>
                    </a:schemeClr>
                  </a:solidFill>
                  <a:cs typeface="Arial" pitchFamily="34" charset="0"/>
                </a:rPr>
                <a:t>seule</a:t>
              </a:r>
              <a:r>
                <a:rPr lang="en-US" altLang="ko-KR" sz="1200" dirty="0" smtClean="0">
                  <a:solidFill>
                    <a:schemeClr val="tx1">
                      <a:lumMod val="85000"/>
                      <a:lumOff val="15000"/>
                    </a:schemeClr>
                  </a:solidFill>
                  <a:cs typeface="Arial" pitchFamily="34" charset="0"/>
                </a:rPr>
                <a:t> solution qui concurrence Salesforce </a:t>
              </a:r>
              <a:r>
                <a:rPr lang="en-US" altLang="ko-KR" sz="1200" dirty="0" err="1" smtClean="0">
                  <a:solidFill>
                    <a:schemeClr val="tx1">
                      <a:lumMod val="85000"/>
                      <a:lumOff val="15000"/>
                    </a:schemeClr>
                  </a:solidFill>
                  <a:cs typeface="Arial" pitchFamily="34" charset="0"/>
                </a:rPr>
                <a:t>en</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termes</a:t>
              </a:r>
              <a:r>
                <a:rPr lang="en-US" altLang="ko-KR" sz="1200" dirty="0" smtClean="0">
                  <a:solidFill>
                    <a:schemeClr val="tx1">
                      <a:lumMod val="85000"/>
                      <a:lumOff val="15000"/>
                    </a:schemeClr>
                  </a:solidFill>
                  <a:cs typeface="Arial" pitchFamily="34" charset="0"/>
                </a:rPr>
                <a:t> de </a:t>
              </a:r>
              <a:r>
                <a:rPr lang="en-US" altLang="ko-KR" sz="1200" dirty="0" err="1" smtClean="0">
                  <a:solidFill>
                    <a:schemeClr val="tx1">
                      <a:lumMod val="85000"/>
                      <a:lumOff val="15000"/>
                    </a:schemeClr>
                  </a:solidFill>
                  <a:cs typeface="Arial" pitchFamily="34" charset="0"/>
                </a:rPr>
                <a:t>fonctionnalité</a:t>
              </a:r>
              <a:r>
                <a:rPr lang="en-US" altLang="ko-KR" sz="1200" dirty="0" smtClean="0">
                  <a:solidFill>
                    <a:schemeClr val="tx1">
                      <a:lumMod val="85000"/>
                      <a:lumOff val="15000"/>
                    </a:schemeClr>
                  </a:solidFill>
                  <a:cs typeface="Arial" pitchFamily="34" charset="0"/>
                </a:rPr>
                <a:t>, de </a:t>
              </a:r>
              <a:r>
                <a:rPr lang="en-US" altLang="ko-KR" sz="1200" dirty="0" err="1" smtClean="0">
                  <a:solidFill>
                    <a:schemeClr val="tx1">
                      <a:lumMod val="85000"/>
                      <a:lumOff val="15000"/>
                    </a:schemeClr>
                  </a:solidFill>
                  <a:cs typeface="Arial" pitchFamily="34" charset="0"/>
                </a:rPr>
                <a:t>sécurité</a:t>
              </a:r>
              <a:r>
                <a:rPr lang="en-US" altLang="ko-KR" sz="1200" dirty="0" smtClean="0">
                  <a:solidFill>
                    <a:schemeClr val="tx1">
                      <a:lumMod val="85000"/>
                      <a:lumOff val="15000"/>
                    </a:schemeClr>
                  </a:solidFill>
                  <a:cs typeface="Arial" pitchFamily="34" charset="0"/>
                </a:rPr>
                <a:t> et de </a:t>
              </a:r>
              <a:r>
                <a:rPr lang="en-US" altLang="ko-KR" sz="1200" dirty="0" err="1" smtClean="0">
                  <a:solidFill>
                    <a:schemeClr val="tx1">
                      <a:lumMod val="85000"/>
                      <a:lumOff val="15000"/>
                    </a:schemeClr>
                  </a:solidFill>
                  <a:cs typeface="Arial" pitchFamily="34" charset="0"/>
                </a:rPr>
                <a:t>fiabilité</a:t>
              </a:r>
              <a:r>
                <a:rPr lang="en-US" altLang="ko-KR" sz="1200" dirty="0" smtClean="0">
                  <a:solidFill>
                    <a:schemeClr val="tx1">
                      <a:lumMod val="85000"/>
                      <a:lumOff val="15000"/>
                    </a:schemeClr>
                  </a:solidFill>
                  <a:cs typeface="Arial" pitchFamily="34" charset="0"/>
                </a:rPr>
                <a:t>. </a:t>
              </a:r>
              <a:endParaRPr lang="en-US" altLang="ko-KR" sz="1200" dirty="0">
                <a:solidFill>
                  <a:schemeClr val="tx1">
                    <a:lumMod val="85000"/>
                    <a:lumOff val="15000"/>
                  </a:schemeClr>
                </a:solidFill>
                <a:cs typeface="Arial" pitchFamily="34" charset="0"/>
              </a:endParaRPr>
            </a:p>
          </p:txBody>
        </p:sp>
      </p:grpSp>
      <p:sp>
        <p:nvSpPr>
          <p:cNvPr id="247" name="TextBox 246">
            <a:extLst>
              <a:ext uri="{FF2B5EF4-FFF2-40B4-BE49-F238E27FC236}">
                <a16:creationId xmlns="" xmlns:a16="http://schemas.microsoft.com/office/drawing/2014/main" id="{F3DA40B4-8710-4D39-B17A-270F7D0DA613}"/>
              </a:ext>
            </a:extLst>
          </p:cNvPr>
          <p:cNvSpPr txBox="1"/>
          <p:nvPr/>
        </p:nvSpPr>
        <p:spPr>
          <a:xfrm>
            <a:off x="6643213" y="3475057"/>
            <a:ext cx="4332884" cy="830997"/>
          </a:xfrm>
          <a:prstGeom prst="rect">
            <a:avLst/>
          </a:prstGeom>
          <a:noFill/>
        </p:spPr>
        <p:txBody>
          <a:bodyPr wrap="square" rtlCol="0">
            <a:spAutoFit/>
          </a:bodyPr>
          <a:lstStyle/>
          <a:p>
            <a:r>
              <a:rPr lang="en-US" altLang="ko-KR" sz="1200" b="1" dirty="0" smtClean="0">
                <a:solidFill>
                  <a:schemeClr val="tx1">
                    <a:lumMod val="85000"/>
                    <a:lumOff val="15000"/>
                  </a:schemeClr>
                </a:solidFill>
                <a:cs typeface="Arial" pitchFamily="34" charset="0"/>
              </a:rPr>
              <a:t>Il </a:t>
            </a:r>
            <a:r>
              <a:rPr lang="en-US" altLang="ko-KR" sz="1200" b="1" dirty="0" err="1" smtClean="0">
                <a:solidFill>
                  <a:schemeClr val="tx1">
                    <a:lumMod val="85000"/>
                    <a:lumOff val="15000"/>
                  </a:schemeClr>
                </a:solidFill>
                <a:cs typeface="Arial" pitchFamily="34" charset="0"/>
              </a:rPr>
              <a:t>existe</a:t>
            </a:r>
            <a:r>
              <a:rPr lang="en-US" altLang="ko-KR" sz="1200" b="1" dirty="0" smtClean="0">
                <a:solidFill>
                  <a:schemeClr val="tx1">
                    <a:lumMod val="85000"/>
                    <a:lumOff val="15000"/>
                  </a:schemeClr>
                </a:solidFill>
                <a:cs typeface="Arial" pitchFamily="34" charset="0"/>
              </a:rPr>
              <a:t> +/- 850 solutions CRM </a:t>
            </a:r>
            <a:r>
              <a:rPr lang="en-US" altLang="ko-KR" sz="1200" b="1" dirty="0" err="1" smtClean="0">
                <a:solidFill>
                  <a:schemeClr val="tx1">
                    <a:lumMod val="85000"/>
                    <a:lumOff val="15000"/>
                  </a:schemeClr>
                </a:solidFill>
                <a:cs typeface="Arial" pitchFamily="34" charset="0"/>
              </a:rPr>
              <a:t>dans</a:t>
            </a:r>
            <a:r>
              <a:rPr lang="en-US" altLang="ko-KR" sz="1200" b="1" dirty="0" smtClean="0">
                <a:solidFill>
                  <a:schemeClr val="tx1">
                    <a:lumMod val="85000"/>
                    <a:lumOff val="15000"/>
                  </a:schemeClr>
                </a:solidFill>
                <a:cs typeface="Arial" pitchFamily="34" charset="0"/>
              </a:rPr>
              <a:t> le monde, et </a:t>
            </a:r>
            <a:r>
              <a:rPr lang="en-US" altLang="ko-KR" sz="1200" b="1" dirty="0" err="1" smtClean="0">
                <a:solidFill>
                  <a:schemeClr val="tx1">
                    <a:lumMod val="85000"/>
                    <a:lumOff val="15000"/>
                  </a:schemeClr>
                </a:solidFill>
                <a:cs typeface="Arial" pitchFamily="34" charset="0"/>
              </a:rPr>
              <a:t>une</a:t>
            </a:r>
            <a:r>
              <a:rPr lang="en-US" altLang="ko-KR" sz="1200" b="1" dirty="0" smtClean="0">
                <a:solidFill>
                  <a:schemeClr val="tx1">
                    <a:lumMod val="85000"/>
                    <a:lumOff val="15000"/>
                  </a:schemeClr>
                </a:solidFill>
                <a:cs typeface="Arial" pitchFamily="34" charset="0"/>
              </a:rPr>
              <a:t> </a:t>
            </a:r>
            <a:r>
              <a:rPr lang="en-US" altLang="ko-KR" sz="1200" b="1" dirty="0" err="1" smtClean="0">
                <a:solidFill>
                  <a:schemeClr val="tx1">
                    <a:lumMod val="85000"/>
                    <a:lumOff val="15000"/>
                  </a:schemeClr>
                </a:solidFill>
                <a:cs typeface="Arial" pitchFamily="34" charset="0"/>
              </a:rPr>
              <a:t>dizaine</a:t>
            </a:r>
            <a:r>
              <a:rPr lang="en-US" altLang="ko-KR" sz="1200" b="1" dirty="0" smtClean="0">
                <a:solidFill>
                  <a:schemeClr val="tx1">
                    <a:lumMod val="85000"/>
                    <a:lumOff val="15000"/>
                  </a:schemeClr>
                </a:solidFill>
                <a:cs typeface="Arial" pitchFamily="34" charset="0"/>
              </a:rPr>
              <a:t> de solutions se </a:t>
            </a:r>
            <a:r>
              <a:rPr lang="en-US" altLang="ko-KR" sz="1200" b="1" dirty="0" err="1" smtClean="0">
                <a:solidFill>
                  <a:schemeClr val="tx1">
                    <a:lumMod val="85000"/>
                    <a:lumOff val="15000"/>
                  </a:schemeClr>
                </a:solidFill>
                <a:cs typeface="Arial" pitchFamily="34" charset="0"/>
              </a:rPr>
              <a:t>partagent</a:t>
            </a:r>
            <a:r>
              <a:rPr lang="en-US" altLang="ko-KR" sz="1200" b="1" dirty="0" smtClean="0">
                <a:solidFill>
                  <a:schemeClr val="tx1">
                    <a:lumMod val="85000"/>
                    <a:lumOff val="15000"/>
                  </a:schemeClr>
                </a:solidFill>
                <a:cs typeface="Arial" pitchFamily="34" charset="0"/>
              </a:rPr>
              <a:t> le haut du panier </a:t>
            </a:r>
            <a:r>
              <a:rPr lang="en-US" altLang="ko-KR" sz="1200" b="1" dirty="0" err="1" smtClean="0">
                <a:solidFill>
                  <a:schemeClr val="tx1">
                    <a:lumMod val="85000"/>
                    <a:lumOff val="15000"/>
                  </a:schemeClr>
                </a:solidFill>
                <a:cs typeface="Arial" pitchFamily="34" charset="0"/>
              </a:rPr>
              <a:t>en</a:t>
            </a:r>
            <a:r>
              <a:rPr lang="en-US" altLang="ko-KR" sz="1200" b="1" dirty="0" smtClean="0">
                <a:solidFill>
                  <a:schemeClr val="tx1">
                    <a:lumMod val="85000"/>
                    <a:lumOff val="15000"/>
                  </a:schemeClr>
                </a:solidFill>
                <a:cs typeface="Arial" pitchFamily="34" charset="0"/>
              </a:rPr>
              <a:t> France. </a:t>
            </a:r>
            <a:r>
              <a:rPr lang="en-US" altLang="ko-KR" sz="1200" b="1" dirty="0" err="1" smtClean="0">
                <a:solidFill>
                  <a:schemeClr val="tx1">
                    <a:lumMod val="85000"/>
                    <a:lumOff val="15000"/>
                  </a:schemeClr>
                </a:solidFill>
                <a:cs typeface="Arial" pitchFamily="34" charset="0"/>
              </a:rPr>
              <a:t>J’ai</a:t>
            </a:r>
            <a:r>
              <a:rPr lang="en-US" altLang="ko-KR" sz="1200" b="1" dirty="0" smtClean="0">
                <a:solidFill>
                  <a:schemeClr val="tx1">
                    <a:lumMod val="85000"/>
                    <a:lumOff val="15000"/>
                  </a:schemeClr>
                </a:solidFill>
                <a:cs typeface="Arial" pitchFamily="34" charset="0"/>
              </a:rPr>
              <a:t> </a:t>
            </a:r>
            <a:r>
              <a:rPr lang="en-US" altLang="ko-KR" sz="1200" b="1" dirty="0" err="1" smtClean="0">
                <a:solidFill>
                  <a:schemeClr val="tx1">
                    <a:lumMod val="85000"/>
                    <a:lumOff val="15000"/>
                  </a:schemeClr>
                </a:solidFill>
                <a:cs typeface="Arial" pitchFamily="34" charset="0"/>
              </a:rPr>
              <a:t>sélectionné</a:t>
            </a:r>
            <a:r>
              <a:rPr lang="en-US" altLang="ko-KR" sz="1200" b="1" dirty="0" smtClean="0">
                <a:solidFill>
                  <a:schemeClr val="tx1">
                    <a:lumMod val="85000"/>
                    <a:lumOff val="15000"/>
                  </a:schemeClr>
                </a:solidFill>
                <a:cs typeface="Arial" pitchFamily="34" charset="0"/>
              </a:rPr>
              <a:t> les </a:t>
            </a:r>
            <a:r>
              <a:rPr lang="en-US" altLang="ko-KR" sz="1200" b="1" dirty="0" err="1" smtClean="0">
                <a:solidFill>
                  <a:schemeClr val="tx1">
                    <a:lumMod val="85000"/>
                    <a:lumOff val="15000"/>
                  </a:schemeClr>
                </a:solidFill>
                <a:cs typeface="Arial" pitchFamily="34" charset="0"/>
              </a:rPr>
              <a:t>deux</a:t>
            </a:r>
            <a:r>
              <a:rPr lang="en-US" altLang="ko-KR" sz="1200" b="1" dirty="0" smtClean="0">
                <a:solidFill>
                  <a:schemeClr val="tx1">
                    <a:lumMod val="85000"/>
                    <a:lumOff val="15000"/>
                  </a:schemeClr>
                </a:solidFill>
                <a:cs typeface="Arial" pitchFamily="34" charset="0"/>
              </a:rPr>
              <a:t> CRM </a:t>
            </a:r>
            <a:r>
              <a:rPr lang="en-US" altLang="ko-KR" sz="1200" b="1" dirty="0" err="1" smtClean="0">
                <a:solidFill>
                  <a:schemeClr val="tx1">
                    <a:lumMod val="85000"/>
                    <a:lumOff val="15000"/>
                  </a:schemeClr>
                </a:solidFill>
                <a:cs typeface="Arial" pitchFamily="34" charset="0"/>
              </a:rPr>
              <a:t>majeures</a:t>
            </a:r>
            <a:r>
              <a:rPr lang="en-US" altLang="ko-KR" sz="1200" b="1" dirty="0" smtClean="0">
                <a:solidFill>
                  <a:schemeClr val="tx1">
                    <a:lumMod val="85000"/>
                    <a:lumOff val="15000"/>
                  </a:schemeClr>
                </a:solidFill>
                <a:cs typeface="Arial" pitchFamily="34" charset="0"/>
              </a:rPr>
              <a:t> US et les </a:t>
            </a:r>
            <a:r>
              <a:rPr lang="en-US" altLang="ko-KR" sz="1200" b="1" dirty="0" err="1" smtClean="0">
                <a:solidFill>
                  <a:schemeClr val="tx1">
                    <a:lumMod val="85000"/>
                    <a:lumOff val="15000"/>
                  </a:schemeClr>
                </a:solidFill>
                <a:cs typeface="Arial" pitchFamily="34" charset="0"/>
              </a:rPr>
              <a:t>deux</a:t>
            </a:r>
            <a:r>
              <a:rPr lang="en-US" altLang="ko-KR" sz="1200" b="1" dirty="0" smtClean="0">
                <a:solidFill>
                  <a:schemeClr val="tx1">
                    <a:lumMod val="85000"/>
                    <a:lumOff val="15000"/>
                  </a:schemeClr>
                </a:solidFill>
                <a:cs typeface="Arial" pitchFamily="34" charset="0"/>
              </a:rPr>
              <a:t> </a:t>
            </a:r>
            <a:r>
              <a:rPr lang="en-US" altLang="ko-KR" sz="1200" b="1" dirty="0" err="1" smtClean="0">
                <a:solidFill>
                  <a:schemeClr val="tx1">
                    <a:lumMod val="85000"/>
                    <a:lumOff val="15000"/>
                  </a:schemeClr>
                </a:solidFill>
                <a:cs typeface="Arial" pitchFamily="34" charset="0"/>
              </a:rPr>
              <a:t>majeures</a:t>
            </a:r>
            <a:r>
              <a:rPr lang="en-US" altLang="ko-KR" sz="1200" b="1" dirty="0" smtClean="0">
                <a:solidFill>
                  <a:schemeClr val="tx1">
                    <a:lumMod val="85000"/>
                    <a:lumOff val="15000"/>
                  </a:schemeClr>
                </a:solidFill>
                <a:cs typeface="Arial" pitchFamily="34" charset="0"/>
              </a:rPr>
              <a:t> </a:t>
            </a:r>
            <a:r>
              <a:rPr lang="en-US" altLang="ko-KR" sz="1200" b="1" dirty="0" err="1" smtClean="0">
                <a:solidFill>
                  <a:schemeClr val="tx1">
                    <a:lumMod val="85000"/>
                    <a:lumOff val="15000"/>
                  </a:schemeClr>
                </a:solidFill>
                <a:cs typeface="Arial" pitchFamily="34" charset="0"/>
              </a:rPr>
              <a:t>européen</a:t>
            </a:r>
            <a:r>
              <a:rPr lang="en-US" altLang="ko-KR" sz="1200" b="1" dirty="0" smtClean="0">
                <a:solidFill>
                  <a:schemeClr val="tx1">
                    <a:lumMod val="85000"/>
                    <a:lumOff val="15000"/>
                  </a:schemeClr>
                </a:solidFill>
                <a:cs typeface="Arial" pitchFamily="34" charset="0"/>
              </a:rPr>
              <a:t> francophone.  </a:t>
            </a:r>
            <a:endParaRPr lang="ko-KR" altLang="en-US" sz="1200" b="1" dirty="0">
              <a:solidFill>
                <a:schemeClr val="tx1">
                  <a:lumMod val="85000"/>
                  <a:lumOff val="15000"/>
                </a:schemeClr>
              </a:solidFill>
              <a:cs typeface="Arial" pitchFamily="34" charset="0"/>
            </a:endParaRPr>
          </a:p>
        </p:txBody>
      </p:sp>
      <p:sp>
        <p:nvSpPr>
          <p:cNvPr id="249" name="TextBox 248">
            <a:extLst>
              <a:ext uri="{FF2B5EF4-FFF2-40B4-BE49-F238E27FC236}">
                <a16:creationId xmlns="" xmlns:a16="http://schemas.microsoft.com/office/drawing/2014/main" id="{5144517E-5750-4F91-9264-9B54D5E21CBB}"/>
              </a:ext>
            </a:extLst>
          </p:cNvPr>
          <p:cNvSpPr txBox="1"/>
          <p:nvPr/>
        </p:nvSpPr>
        <p:spPr>
          <a:xfrm>
            <a:off x="699825" y="377572"/>
            <a:ext cx="5319004" cy="553998"/>
          </a:xfrm>
          <a:prstGeom prst="rect">
            <a:avLst/>
          </a:prstGeom>
          <a:noFill/>
        </p:spPr>
        <p:txBody>
          <a:bodyPr wrap="square" lIns="48000" tIns="0" rIns="24000" bIns="0" rtlCol="0">
            <a:spAutoFit/>
          </a:bodyPr>
          <a:lstStyle/>
          <a:p>
            <a:r>
              <a:rPr lang="en-US" altLang="ko-KR" sz="3600" dirty="0" smtClean="0">
                <a:solidFill>
                  <a:schemeClr val="tx1">
                    <a:lumMod val="85000"/>
                    <a:lumOff val="15000"/>
                  </a:schemeClr>
                </a:solidFill>
                <a:latin typeface="+mj-lt"/>
                <a:cs typeface="Arial" pitchFamily="34" charset="0"/>
              </a:rPr>
              <a:t>Conclusion</a:t>
            </a:r>
            <a:endParaRPr lang="ko-KR" altLang="en-US" sz="3600" dirty="0">
              <a:solidFill>
                <a:schemeClr val="tx1">
                  <a:lumMod val="85000"/>
                  <a:lumOff val="15000"/>
                </a:schemeClr>
              </a:solidFill>
              <a:latin typeface="+mj-lt"/>
              <a:cs typeface="Arial" pitchFamily="34" charset="0"/>
            </a:endParaRPr>
          </a:p>
        </p:txBody>
      </p:sp>
      <p:grpSp>
        <p:nvGrpSpPr>
          <p:cNvPr id="2" name="Group 1">
            <a:extLst>
              <a:ext uri="{FF2B5EF4-FFF2-40B4-BE49-F238E27FC236}">
                <a16:creationId xmlns="" xmlns:a16="http://schemas.microsoft.com/office/drawing/2014/main" id="{2334147A-F94D-468D-836C-213B97623D4F}"/>
              </a:ext>
            </a:extLst>
          </p:cNvPr>
          <p:cNvGrpSpPr/>
          <p:nvPr/>
        </p:nvGrpSpPr>
        <p:grpSpPr>
          <a:xfrm>
            <a:off x="6155525" y="188204"/>
            <a:ext cx="5030480" cy="3179530"/>
            <a:chOff x="6155525" y="188204"/>
            <a:chExt cx="5030480" cy="3179530"/>
          </a:xfrm>
        </p:grpSpPr>
        <p:grpSp>
          <p:nvGrpSpPr>
            <p:cNvPr id="73" name="Group 72">
              <a:extLst>
                <a:ext uri="{FF2B5EF4-FFF2-40B4-BE49-F238E27FC236}">
                  <a16:creationId xmlns="" xmlns:a16="http://schemas.microsoft.com/office/drawing/2014/main" id="{2CF47214-242D-476F-9803-0D2EEE1AE1CF}"/>
                </a:ext>
              </a:extLst>
            </p:cNvPr>
            <p:cNvGrpSpPr/>
            <p:nvPr/>
          </p:nvGrpSpPr>
          <p:grpSpPr>
            <a:xfrm rot="74106" flipH="1">
              <a:off x="7748957" y="1571359"/>
              <a:ext cx="497280" cy="594768"/>
              <a:chOff x="5704433" y="717502"/>
              <a:chExt cx="7365528" cy="8809481"/>
            </a:xfrm>
            <a:solidFill>
              <a:schemeClr val="accent1"/>
            </a:solidFill>
          </p:grpSpPr>
          <p:sp>
            <p:nvSpPr>
              <p:cNvPr id="74" name="Freeform: Shape 73">
                <a:extLst>
                  <a:ext uri="{FF2B5EF4-FFF2-40B4-BE49-F238E27FC236}">
                    <a16:creationId xmlns="" xmlns:a16="http://schemas.microsoft.com/office/drawing/2014/main" id="{8564EBF6-2911-49BE-8791-884114392A62}"/>
                  </a:ext>
                </a:extLst>
              </p:cNvPr>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Freeform: Shape 74">
                <a:extLst>
                  <a:ext uri="{FF2B5EF4-FFF2-40B4-BE49-F238E27FC236}">
                    <a16:creationId xmlns="" xmlns:a16="http://schemas.microsoft.com/office/drawing/2014/main" id="{F5B7DF0F-9640-4B25-8EA2-E5068F1BC9E7}"/>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Freeform: Shape 75">
                <a:extLst>
                  <a:ext uri="{FF2B5EF4-FFF2-40B4-BE49-F238E27FC236}">
                    <a16:creationId xmlns="" xmlns:a16="http://schemas.microsoft.com/office/drawing/2014/main" id="{1DA23DB1-41C4-4F43-B2BD-F88B2D80D420}"/>
                  </a:ext>
                </a:extLst>
              </p:cNvPr>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Lst>
                <a:ahLst/>
                <a:cxnLst>
                  <a:cxn ang="0">
                    <a:pos x="connsiteX0" y="connsiteY0"/>
                  </a:cxn>
                  <a:cxn ang="0">
                    <a:pos x="connsiteX1" y="connsiteY1"/>
                  </a:cxn>
                  <a:cxn ang="0">
                    <a:pos x="connsiteX2" y="connsiteY2"/>
                  </a:cxn>
                  <a:cxn ang="0">
                    <a:pos x="connsiteX3" y="connsiteY3"/>
                  </a:cxn>
                </a:cxnLst>
                <a:rect l="l" t="t" r="r" b="b"/>
                <a:pathLst>
                  <a:path w="276225" h="205332">
                    <a:moveTo>
                      <a:pt x="157232" y="0"/>
                    </a:moveTo>
                    <a:lnTo>
                      <a:pt x="0" y="205332"/>
                    </a:lnTo>
                    <a:lnTo>
                      <a:pt x="276225" y="157707"/>
                    </a:lnTo>
                    <a:lnTo>
                      <a:pt x="157232"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Freeform: Shape 76">
                <a:extLst>
                  <a:ext uri="{FF2B5EF4-FFF2-40B4-BE49-F238E27FC236}">
                    <a16:creationId xmlns="" xmlns:a16="http://schemas.microsoft.com/office/drawing/2014/main" id="{1EE29058-DA03-4A06-B2C7-8F298B4D8BB5}"/>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Freeform: Shape 77">
                <a:extLst>
                  <a:ext uri="{FF2B5EF4-FFF2-40B4-BE49-F238E27FC236}">
                    <a16:creationId xmlns="" xmlns:a16="http://schemas.microsoft.com/office/drawing/2014/main" id="{1921B7AC-9FCB-4D3D-81DC-F0E678B1F261}"/>
                  </a:ext>
                </a:extLst>
              </p:cNvPr>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9" name="Freeform: Shape 78">
                <a:extLst>
                  <a:ext uri="{FF2B5EF4-FFF2-40B4-BE49-F238E27FC236}">
                    <a16:creationId xmlns="" xmlns:a16="http://schemas.microsoft.com/office/drawing/2014/main" id="{39550C77-49B9-425D-B7DE-F115749FCF7B}"/>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Freeform: Shape 79">
                <a:extLst>
                  <a:ext uri="{FF2B5EF4-FFF2-40B4-BE49-F238E27FC236}">
                    <a16:creationId xmlns="" xmlns:a16="http://schemas.microsoft.com/office/drawing/2014/main" id="{3F7AD11E-6EAE-499F-B371-0D07A4908D4D}"/>
                  </a:ext>
                </a:extLst>
              </p:cNvPr>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81" name="Group 80">
              <a:extLst>
                <a:ext uri="{FF2B5EF4-FFF2-40B4-BE49-F238E27FC236}">
                  <a16:creationId xmlns="" xmlns:a16="http://schemas.microsoft.com/office/drawing/2014/main" id="{AAA8B949-27B7-4072-A2CC-97F9EFACD895}"/>
                </a:ext>
              </a:extLst>
            </p:cNvPr>
            <p:cNvGrpSpPr/>
            <p:nvPr/>
          </p:nvGrpSpPr>
          <p:grpSpPr>
            <a:xfrm rot="74106" flipH="1">
              <a:off x="10271025" y="188204"/>
              <a:ext cx="914980" cy="1036921"/>
              <a:chOff x="5365048" y="479821"/>
              <a:chExt cx="8036930" cy="9108010"/>
            </a:xfrm>
            <a:solidFill>
              <a:schemeClr val="accent1"/>
            </a:solidFill>
          </p:grpSpPr>
          <p:sp>
            <p:nvSpPr>
              <p:cNvPr id="82" name="Freeform: Shape 81">
                <a:extLst>
                  <a:ext uri="{FF2B5EF4-FFF2-40B4-BE49-F238E27FC236}">
                    <a16:creationId xmlns="" xmlns:a16="http://schemas.microsoft.com/office/drawing/2014/main" id="{6DDB5A00-D313-48CB-BC32-52753917AF1D}"/>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Freeform: Shape 82">
                <a:extLst>
                  <a:ext uri="{FF2B5EF4-FFF2-40B4-BE49-F238E27FC236}">
                    <a16:creationId xmlns="" xmlns:a16="http://schemas.microsoft.com/office/drawing/2014/main" id="{FD73A1EC-9626-4B1F-8ACB-ED3847C5C62F}"/>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Freeform: Shape 83">
                <a:extLst>
                  <a:ext uri="{FF2B5EF4-FFF2-40B4-BE49-F238E27FC236}">
                    <a16:creationId xmlns="" xmlns:a16="http://schemas.microsoft.com/office/drawing/2014/main" id="{D8B4CB0E-E27E-447E-9F7B-89E66C6B45B6}"/>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Freeform: Shape 84">
                <a:extLst>
                  <a:ext uri="{FF2B5EF4-FFF2-40B4-BE49-F238E27FC236}">
                    <a16:creationId xmlns="" xmlns:a16="http://schemas.microsoft.com/office/drawing/2014/main" id="{6BFD8643-CDF7-45EA-8F05-E9B845B52A6F}"/>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6" name="Freeform: Shape 85">
                <a:extLst>
                  <a:ext uri="{FF2B5EF4-FFF2-40B4-BE49-F238E27FC236}">
                    <a16:creationId xmlns="" xmlns:a16="http://schemas.microsoft.com/office/drawing/2014/main" id="{AFA4861A-EDE2-45A3-937B-35E097BC8749}"/>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7" name="Freeform: Shape 86">
                <a:extLst>
                  <a:ext uri="{FF2B5EF4-FFF2-40B4-BE49-F238E27FC236}">
                    <a16:creationId xmlns="" xmlns:a16="http://schemas.microsoft.com/office/drawing/2014/main" id="{78B337BE-AE6F-4DF4-AF18-ADBCA926DF93}"/>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8" name="Freeform: Shape 87">
                <a:extLst>
                  <a:ext uri="{FF2B5EF4-FFF2-40B4-BE49-F238E27FC236}">
                    <a16:creationId xmlns="" xmlns:a16="http://schemas.microsoft.com/office/drawing/2014/main" id="{4BD4035F-526A-4EF8-8DF4-3A0992E43B8B}"/>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89" name="Group 88">
              <a:extLst>
                <a:ext uri="{FF2B5EF4-FFF2-40B4-BE49-F238E27FC236}">
                  <a16:creationId xmlns="" xmlns:a16="http://schemas.microsoft.com/office/drawing/2014/main" id="{BF589CD0-F90F-4344-B2DA-1FE7304BB6D2}"/>
                </a:ext>
              </a:extLst>
            </p:cNvPr>
            <p:cNvGrpSpPr/>
            <p:nvPr/>
          </p:nvGrpSpPr>
          <p:grpSpPr>
            <a:xfrm rot="74106" flipH="1">
              <a:off x="7951360" y="2518753"/>
              <a:ext cx="330918" cy="341841"/>
              <a:chOff x="5365048" y="1982197"/>
              <a:chExt cx="7362621" cy="7605634"/>
            </a:xfrm>
            <a:solidFill>
              <a:schemeClr val="accent1"/>
            </a:solidFill>
          </p:grpSpPr>
          <p:sp>
            <p:nvSpPr>
              <p:cNvPr id="90" name="Freeform: Shape 89">
                <a:extLst>
                  <a:ext uri="{FF2B5EF4-FFF2-40B4-BE49-F238E27FC236}">
                    <a16:creationId xmlns="" xmlns:a16="http://schemas.microsoft.com/office/drawing/2014/main" id="{00E5F4DA-FB06-4F5C-965B-BEA90996C3D6}"/>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Freeform: Shape 90">
                <a:extLst>
                  <a:ext uri="{FF2B5EF4-FFF2-40B4-BE49-F238E27FC236}">
                    <a16:creationId xmlns="" xmlns:a16="http://schemas.microsoft.com/office/drawing/2014/main" id="{B0D8B719-E233-4713-94D2-DE4140BC9DAF}"/>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Freeform: Shape 91">
                <a:extLst>
                  <a:ext uri="{FF2B5EF4-FFF2-40B4-BE49-F238E27FC236}">
                    <a16:creationId xmlns="" xmlns:a16="http://schemas.microsoft.com/office/drawing/2014/main" id="{01CC427B-4FAB-457F-884A-213C653BCF2F}"/>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Freeform: Shape 92">
                <a:extLst>
                  <a:ext uri="{FF2B5EF4-FFF2-40B4-BE49-F238E27FC236}">
                    <a16:creationId xmlns="" xmlns:a16="http://schemas.microsoft.com/office/drawing/2014/main" id="{E9CA469A-27C7-4BB2-A7CD-8A7404112471}"/>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Freeform: Shape 93">
                <a:extLst>
                  <a:ext uri="{FF2B5EF4-FFF2-40B4-BE49-F238E27FC236}">
                    <a16:creationId xmlns="" xmlns:a16="http://schemas.microsoft.com/office/drawing/2014/main" id="{BA312847-DC1C-4F07-B561-2CFA009AC3B4}"/>
                  </a:ext>
                </a:extLst>
              </p:cNvPr>
              <p:cNvSpPr/>
              <p:nvPr/>
            </p:nvSpPr>
            <p:spPr>
              <a:xfrm>
                <a:off x="9871173" y="3444023"/>
                <a:ext cx="1940058" cy="2975318"/>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 name="connsiteX0" fmla="*/ 1247497 w 1247497"/>
                  <a:gd name="connsiteY0" fmla="*/ 0 h 1024830"/>
                  <a:gd name="connsiteX1" fmla="*/ 0 w 1247497"/>
                  <a:gd name="connsiteY1" fmla="*/ 277330 h 1024830"/>
                  <a:gd name="connsiteX2" fmla="*/ 113780 w 1247497"/>
                  <a:gd name="connsiteY2" fmla="*/ 1024830 h 1024830"/>
                  <a:gd name="connsiteX3" fmla="*/ 1247497 w 1247497"/>
                  <a:gd name="connsiteY3" fmla="*/ 0 h 1024830"/>
                  <a:gd name="connsiteX0" fmla="*/ 675581 w 675581"/>
                  <a:gd name="connsiteY0" fmla="*/ 0 h 1036087"/>
                  <a:gd name="connsiteX1" fmla="*/ 0 w 675581"/>
                  <a:gd name="connsiteY1" fmla="*/ 288587 h 1036087"/>
                  <a:gd name="connsiteX2" fmla="*/ 113780 w 675581"/>
                  <a:gd name="connsiteY2" fmla="*/ 1036087 h 1036087"/>
                  <a:gd name="connsiteX3" fmla="*/ 675581 w 675581"/>
                  <a:gd name="connsiteY3" fmla="*/ 0 h 1036087"/>
                </a:gdLst>
                <a:ahLst/>
                <a:cxnLst>
                  <a:cxn ang="0">
                    <a:pos x="connsiteX0" y="connsiteY0"/>
                  </a:cxn>
                  <a:cxn ang="0">
                    <a:pos x="connsiteX1" y="connsiteY1"/>
                  </a:cxn>
                  <a:cxn ang="0">
                    <a:pos x="connsiteX2" y="connsiteY2"/>
                  </a:cxn>
                  <a:cxn ang="0">
                    <a:pos x="connsiteX3" y="connsiteY3"/>
                  </a:cxn>
                </a:cxnLst>
                <a:rect l="l" t="t" r="r" b="b"/>
                <a:pathLst>
                  <a:path w="675581" h="1036087">
                    <a:moveTo>
                      <a:pt x="675581" y="0"/>
                    </a:moveTo>
                    <a:lnTo>
                      <a:pt x="0" y="288587"/>
                    </a:lnTo>
                    <a:lnTo>
                      <a:pt x="113780" y="1036087"/>
                    </a:lnTo>
                    <a:lnTo>
                      <a:pt x="675581"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Freeform: Shape 94">
                <a:extLst>
                  <a:ext uri="{FF2B5EF4-FFF2-40B4-BE49-F238E27FC236}">
                    <a16:creationId xmlns="" xmlns:a16="http://schemas.microsoft.com/office/drawing/2014/main" id="{36163808-D386-45A6-A825-C951534F5544}"/>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6" name="Freeform: Shape 95">
                <a:extLst>
                  <a:ext uri="{FF2B5EF4-FFF2-40B4-BE49-F238E27FC236}">
                    <a16:creationId xmlns="" xmlns:a16="http://schemas.microsoft.com/office/drawing/2014/main" id="{2F31DCD9-069A-49A4-B82D-FB96F6384B8F}"/>
                  </a:ext>
                </a:extLst>
              </p:cNvPr>
              <p:cNvSpPr/>
              <p:nvPr/>
            </p:nvSpPr>
            <p:spPr>
              <a:xfrm>
                <a:off x="7708809" y="1982197"/>
                <a:ext cx="2543813" cy="4971750"/>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 name="connsiteX0" fmla="*/ 0 w 993639"/>
                  <a:gd name="connsiteY0" fmla="*/ 595440 h 1852740"/>
                  <a:gd name="connsiteX1" fmla="*/ 993498 w 993639"/>
                  <a:gd name="connsiteY1" fmla="*/ 0 h 1852740"/>
                  <a:gd name="connsiteX2" fmla="*/ 885825 w 993639"/>
                  <a:gd name="connsiteY2" fmla="*/ 1852740 h 1852740"/>
                  <a:gd name="connsiteX3" fmla="*/ 0 w 993639"/>
                  <a:gd name="connsiteY3" fmla="*/ 595440 h 1852740"/>
                  <a:gd name="connsiteX0" fmla="*/ 0 w 885825"/>
                  <a:gd name="connsiteY0" fmla="*/ 473999 h 1731299"/>
                  <a:gd name="connsiteX1" fmla="*/ 784851 w 885825"/>
                  <a:gd name="connsiteY1" fmla="*/ 0 h 1731299"/>
                  <a:gd name="connsiteX2" fmla="*/ 885825 w 885825"/>
                  <a:gd name="connsiteY2" fmla="*/ 1731299 h 1731299"/>
                  <a:gd name="connsiteX3" fmla="*/ 0 w 885825"/>
                  <a:gd name="connsiteY3" fmla="*/ 473999 h 1731299"/>
                </a:gdLst>
                <a:ahLst/>
                <a:cxnLst>
                  <a:cxn ang="0">
                    <a:pos x="connsiteX0" y="connsiteY0"/>
                  </a:cxn>
                  <a:cxn ang="0">
                    <a:pos x="connsiteX1" y="connsiteY1"/>
                  </a:cxn>
                  <a:cxn ang="0">
                    <a:pos x="connsiteX2" y="connsiteY2"/>
                  </a:cxn>
                  <a:cxn ang="0">
                    <a:pos x="connsiteX3" y="connsiteY3"/>
                  </a:cxn>
                </a:cxnLst>
                <a:rect l="l" t="t" r="r" b="b"/>
                <a:pathLst>
                  <a:path w="885825" h="1731299">
                    <a:moveTo>
                      <a:pt x="0" y="473999"/>
                    </a:moveTo>
                    <a:lnTo>
                      <a:pt x="784851" y="0"/>
                    </a:lnTo>
                    <a:cubicBezTo>
                      <a:pt x="789613" y="723900"/>
                      <a:pt x="881063" y="1007399"/>
                      <a:pt x="885825" y="1731299"/>
                    </a:cubicBezTo>
                    <a:lnTo>
                      <a:pt x="0" y="473999"/>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97" name="Group 96">
              <a:extLst>
                <a:ext uri="{FF2B5EF4-FFF2-40B4-BE49-F238E27FC236}">
                  <a16:creationId xmlns="" xmlns:a16="http://schemas.microsoft.com/office/drawing/2014/main" id="{37BC636B-1636-470E-A953-BC51BF927121}"/>
                </a:ext>
              </a:extLst>
            </p:cNvPr>
            <p:cNvGrpSpPr/>
            <p:nvPr/>
          </p:nvGrpSpPr>
          <p:grpSpPr>
            <a:xfrm rot="74106" flipH="1">
              <a:off x="9002652" y="1882953"/>
              <a:ext cx="617534" cy="699832"/>
              <a:chOff x="5365051" y="479822"/>
              <a:chExt cx="8036930" cy="9108006"/>
            </a:xfrm>
            <a:solidFill>
              <a:schemeClr val="accent1"/>
            </a:solidFill>
          </p:grpSpPr>
          <p:sp>
            <p:nvSpPr>
              <p:cNvPr id="98" name="Freeform: Shape 97">
                <a:extLst>
                  <a:ext uri="{FF2B5EF4-FFF2-40B4-BE49-F238E27FC236}">
                    <a16:creationId xmlns="" xmlns:a16="http://schemas.microsoft.com/office/drawing/2014/main" id="{880C589F-CA6F-459F-9612-4DCCB0C6893A}"/>
                  </a:ext>
                </a:extLst>
              </p:cNvPr>
              <p:cNvSpPr/>
              <p:nvPr/>
            </p:nvSpPr>
            <p:spPr>
              <a:xfrm>
                <a:off x="11674978" y="8268752"/>
                <a:ext cx="1052698" cy="1319076"/>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9" name="Freeform: Shape 98">
                <a:extLst>
                  <a:ext uri="{FF2B5EF4-FFF2-40B4-BE49-F238E27FC236}">
                    <a16:creationId xmlns="" xmlns:a16="http://schemas.microsoft.com/office/drawing/2014/main" id="{0B7713DF-98DC-4F59-852C-CC59254EEEBF}"/>
                  </a:ext>
                </a:extLst>
              </p:cNvPr>
              <p:cNvSpPr/>
              <p:nvPr/>
            </p:nvSpPr>
            <p:spPr>
              <a:xfrm>
                <a:off x="9107333" y="6879848"/>
                <a:ext cx="3333521" cy="1613813"/>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0" name="Freeform: Shape 99">
                <a:extLst>
                  <a:ext uri="{FF2B5EF4-FFF2-40B4-BE49-F238E27FC236}">
                    <a16:creationId xmlns="" xmlns:a16="http://schemas.microsoft.com/office/drawing/2014/main" id="{08405843-B215-4D6D-8BD1-A8BE6E43EF1A}"/>
                  </a:ext>
                </a:extLst>
              </p:cNvPr>
              <p:cNvSpPr/>
              <p:nvPr/>
            </p:nvSpPr>
            <p:spPr>
              <a:xfrm>
                <a:off x="5365051" y="5540920"/>
                <a:ext cx="1132614" cy="452887"/>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1" name="Freeform: Shape 100">
                <a:extLst>
                  <a:ext uri="{FF2B5EF4-FFF2-40B4-BE49-F238E27FC236}">
                    <a16:creationId xmlns="" xmlns:a16="http://schemas.microsoft.com/office/drawing/2014/main" id="{DD054784-A64D-4FB1-9126-97A23063E5EB}"/>
                  </a:ext>
                </a:extLst>
              </p:cNvPr>
              <p:cNvSpPr/>
              <p:nvPr/>
            </p:nvSpPr>
            <p:spPr>
              <a:xfrm>
                <a:off x="6149703" y="5215816"/>
                <a:ext cx="1586462" cy="2373445"/>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Freeform: Shape 101">
                <a:extLst>
                  <a:ext uri="{FF2B5EF4-FFF2-40B4-BE49-F238E27FC236}">
                    <a16:creationId xmlns="" xmlns:a16="http://schemas.microsoft.com/office/drawing/2014/main" id="{8255D2D3-F1AF-4F95-8A66-10610B1EB63E}"/>
                  </a:ext>
                </a:extLst>
              </p:cNvPr>
              <p:cNvSpPr/>
              <p:nvPr/>
            </p:nvSpPr>
            <p:spPr>
              <a:xfrm>
                <a:off x="9871175" y="2566273"/>
                <a:ext cx="3530806"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3" name="Freeform: Shape 102">
                <a:extLst>
                  <a:ext uri="{FF2B5EF4-FFF2-40B4-BE49-F238E27FC236}">
                    <a16:creationId xmlns="" xmlns:a16="http://schemas.microsoft.com/office/drawing/2014/main" id="{1E30ED22-F174-44AE-B43C-6776F310A299}"/>
                  </a:ext>
                </a:extLst>
              </p:cNvPr>
              <p:cNvSpPr/>
              <p:nvPr/>
            </p:nvSpPr>
            <p:spPr>
              <a:xfrm>
                <a:off x="7585443" y="3324704"/>
                <a:ext cx="2667181" cy="4626400"/>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4" name="Freeform: Shape 103">
                <a:extLst>
                  <a:ext uri="{FF2B5EF4-FFF2-40B4-BE49-F238E27FC236}">
                    <a16:creationId xmlns="" xmlns:a16="http://schemas.microsoft.com/office/drawing/2014/main" id="{9F35EB48-2D41-4489-80A7-BB6A7B690EF7}"/>
                  </a:ext>
                </a:extLst>
              </p:cNvPr>
              <p:cNvSpPr/>
              <p:nvPr/>
            </p:nvSpPr>
            <p:spPr>
              <a:xfrm>
                <a:off x="7708807" y="479822"/>
                <a:ext cx="2543816" cy="6474125"/>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05" name="Group 104">
              <a:extLst>
                <a:ext uri="{FF2B5EF4-FFF2-40B4-BE49-F238E27FC236}">
                  <a16:creationId xmlns="" xmlns:a16="http://schemas.microsoft.com/office/drawing/2014/main" id="{2E34D5F4-71C2-4B2C-8BD3-9C65AEFE19D6}"/>
                </a:ext>
              </a:extLst>
            </p:cNvPr>
            <p:cNvGrpSpPr/>
            <p:nvPr/>
          </p:nvGrpSpPr>
          <p:grpSpPr>
            <a:xfrm rot="21472320" flipH="1">
              <a:off x="8087579" y="2141000"/>
              <a:ext cx="807239" cy="555962"/>
              <a:chOff x="3667032" y="1708483"/>
              <a:chExt cx="8105829" cy="5582653"/>
            </a:xfrm>
            <a:solidFill>
              <a:schemeClr val="accent1"/>
            </a:solidFill>
          </p:grpSpPr>
          <p:sp>
            <p:nvSpPr>
              <p:cNvPr id="106" name="Freeform: Shape 105">
                <a:extLst>
                  <a:ext uri="{FF2B5EF4-FFF2-40B4-BE49-F238E27FC236}">
                    <a16:creationId xmlns="" xmlns:a16="http://schemas.microsoft.com/office/drawing/2014/main" id="{01C67305-974B-45E1-A750-DDC14E1F72E5}"/>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7" name="Freeform: Shape 106">
                <a:extLst>
                  <a:ext uri="{FF2B5EF4-FFF2-40B4-BE49-F238E27FC236}">
                    <a16:creationId xmlns="" xmlns:a16="http://schemas.microsoft.com/office/drawing/2014/main" id="{67A4C5C9-C3D5-4FC4-B101-9E9A78C7823F}"/>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8" name="Freeform: Shape 107">
                <a:extLst>
                  <a:ext uri="{FF2B5EF4-FFF2-40B4-BE49-F238E27FC236}">
                    <a16:creationId xmlns="" xmlns:a16="http://schemas.microsoft.com/office/drawing/2014/main" id="{2234547F-B189-4E3E-89E3-8ED1EFAD87C1}"/>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9" name="Freeform: Shape 108">
                <a:extLst>
                  <a:ext uri="{FF2B5EF4-FFF2-40B4-BE49-F238E27FC236}">
                    <a16:creationId xmlns="" xmlns:a16="http://schemas.microsoft.com/office/drawing/2014/main" id="{0717D87A-31BF-49AE-8D37-E21978D623A7}"/>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0" name="Freeform: Shape 109">
                <a:extLst>
                  <a:ext uri="{FF2B5EF4-FFF2-40B4-BE49-F238E27FC236}">
                    <a16:creationId xmlns="" xmlns:a16="http://schemas.microsoft.com/office/drawing/2014/main" id="{F7946E9E-EC6B-458A-BCB3-2A46E0485E04}"/>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1" name="Freeform: Shape 110">
                <a:extLst>
                  <a:ext uri="{FF2B5EF4-FFF2-40B4-BE49-F238E27FC236}">
                    <a16:creationId xmlns="" xmlns:a16="http://schemas.microsoft.com/office/drawing/2014/main" id="{A22137B7-A515-4757-A906-220E09067074}"/>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Freeform: Shape 111">
                <a:extLst>
                  <a:ext uri="{FF2B5EF4-FFF2-40B4-BE49-F238E27FC236}">
                    <a16:creationId xmlns="" xmlns:a16="http://schemas.microsoft.com/office/drawing/2014/main" id="{06E90BDD-C028-4560-AD96-E78E6A891815}"/>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13" name="Group 112">
              <a:extLst>
                <a:ext uri="{FF2B5EF4-FFF2-40B4-BE49-F238E27FC236}">
                  <a16:creationId xmlns="" xmlns:a16="http://schemas.microsoft.com/office/drawing/2014/main" id="{C343BE74-9135-406C-8EDC-B5982C5B4DFF}"/>
                </a:ext>
              </a:extLst>
            </p:cNvPr>
            <p:cNvGrpSpPr/>
            <p:nvPr/>
          </p:nvGrpSpPr>
          <p:grpSpPr>
            <a:xfrm rot="21472320" flipH="1">
              <a:off x="8432790" y="1633419"/>
              <a:ext cx="505199" cy="347941"/>
              <a:chOff x="3667032" y="1708483"/>
              <a:chExt cx="8105829" cy="5582653"/>
            </a:xfrm>
            <a:solidFill>
              <a:schemeClr val="accent1"/>
            </a:solidFill>
          </p:grpSpPr>
          <p:sp>
            <p:nvSpPr>
              <p:cNvPr id="114" name="Freeform: Shape 113">
                <a:extLst>
                  <a:ext uri="{FF2B5EF4-FFF2-40B4-BE49-F238E27FC236}">
                    <a16:creationId xmlns="" xmlns:a16="http://schemas.microsoft.com/office/drawing/2014/main" id="{9BAF7226-D958-446E-9BB0-B81267C20B56}"/>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5" name="Freeform: Shape 114">
                <a:extLst>
                  <a:ext uri="{FF2B5EF4-FFF2-40B4-BE49-F238E27FC236}">
                    <a16:creationId xmlns="" xmlns:a16="http://schemas.microsoft.com/office/drawing/2014/main" id="{19A79879-028A-4A33-A1EC-42E272776E1A}"/>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Freeform: Shape 115">
                <a:extLst>
                  <a:ext uri="{FF2B5EF4-FFF2-40B4-BE49-F238E27FC236}">
                    <a16:creationId xmlns="" xmlns:a16="http://schemas.microsoft.com/office/drawing/2014/main" id="{23A172DB-7F50-457D-BF69-20E239E436FC}"/>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7" name="Freeform: Shape 116">
                <a:extLst>
                  <a:ext uri="{FF2B5EF4-FFF2-40B4-BE49-F238E27FC236}">
                    <a16:creationId xmlns="" xmlns:a16="http://schemas.microsoft.com/office/drawing/2014/main" id="{717B7318-87DE-4D4B-955F-6377B82A5285}"/>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8" name="Freeform: Shape 117">
                <a:extLst>
                  <a:ext uri="{FF2B5EF4-FFF2-40B4-BE49-F238E27FC236}">
                    <a16:creationId xmlns="" xmlns:a16="http://schemas.microsoft.com/office/drawing/2014/main" id="{5A8FDA4F-3427-4A04-BC94-819379B93CEE}"/>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9" name="Freeform: Shape 118">
                <a:extLst>
                  <a:ext uri="{FF2B5EF4-FFF2-40B4-BE49-F238E27FC236}">
                    <a16:creationId xmlns="" xmlns:a16="http://schemas.microsoft.com/office/drawing/2014/main" id="{8EB1B2BE-38F1-4769-B6F5-59426DC36005}"/>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0" name="Freeform: Shape 119">
                <a:extLst>
                  <a:ext uri="{FF2B5EF4-FFF2-40B4-BE49-F238E27FC236}">
                    <a16:creationId xmlns="" xmlns:a16="http://schemas.microsoft.com/office/drawing/2014/main" id="{A93DB7D9-F1A2-4B93-B092-A9AC45A6EE16}"/>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1" name="Group 120">
              <a:extLst>
                <a:ext uri="{FF2B5EF4-FFF2-40B4-BE49-F238E27FC236}">
                  <a16:creationId xmlns="" xmlns:a16="http://schemas.microsoft.com/office/drawing/2014/main" id="{EE1FC3AE-F22E-4849-A87C-CB55F17B885C}"/>
                </a:ext>
              </a:extLst>
            </p:cNvPr>
            <p:cNvGrpSpPr/>
            <p:nvPr/>
          </p:nvGrpSpPr>
          <p:grpSpPr>
            <a:xfrm rot="74106" flipH="1">
              <a:off x="8764658" y="748947"/>
              <a:ext cx="729540" cy="826767"/>
              <a:chOff x="5365048" y="479821"/>
              <a:chExt cx="8036930" cy="9108010"/>
            </a:xfrm>
            <a:solidFill>
              <a:schemeClr val="accent1"/>
            </a:solidFill>
          </p:grpSpPr>
          <p:sp>
            <p:nvSpPr>
              <p:cNvPr id="122" name="Freeform: Shape 121">
                <a:extLst>
                  <a:ext uri="{FF2B5EF4-FFF2-40B4-BE49-F238E27FC236}">
                    <a16:creationId xmlns="" xmlns:a16="http://schemas.microsoft.com/office/drawing/2014/main" id="{A3D54E3A-AAD9-4191-AC20-35D951D4EDCE}"/>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3" name="Freeform: Shape 122">
                <a:extLst>
                  <a:ext uri="{FF2B5EF4-FFF2-40B4-BE49-F238E27FC236}">
                    <a16:creationId xmlns="" xmlns:a16="http://schemas.microsoft.com/office/drawing/2014/main" id="{B4260803-D828-4D88-942B-F20FA443F706}"/>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4" name="Freeform: Shape 123">
                <a:extLst>
                  <a:ext uri="{FF2B5EF4-FFF2-40B4-BE49-F238E27FC236}">
                    <a16:creationId xmlns="" xmlns:a16="http://schemas.microsoft.com/office/drawing/2014/main" id="{5A8C79CE-F03C-4689-B4BC-C7ACDE64B466}"/>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5" name="Freeform: Shape 124">
                <a:extLst>
                  <a:ext uri="{FF2B5EF4-FFF2-40B4-BE49-F238E27FC236}">
                    <a16:creationId xmlns="" xmlns:a16="http://schemas.microsoft.com/office/drawing/2014/main" id="{4339DB36-9A89-4EAC-A7C5-AB30BCCF1FCD}"/>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6" name="Freeform: Shape 125">
                <a:extLst>
                  <a:ext uri="{FF2B5EF4-FFF2-40B4-BE49-F238E27FC236}">
                    <a16:creationId xmlns="" xmlns:a16="http://schemas.microsoft.com/office/drawing/2014/main" id="{238B21D2-19C0-413F-AC0F-DA2DF40A06FA}"/>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7" name="Freeform: Shape 126">
                <a:extLst>
                  <a:ext uri="{FF2B5EF4-FFF2-40B4-BE49-F238E27FC236}">
                    <a16:creationId xmlns="" xmlns:a16="http://schemas.microsoft.com/office/drawing/2014/main" id="{223E3E52-78ED-496F-8FDA-0906701A648D}"/>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8" name="Freeform: Shape 127">
                <a:extLst>
                  <a:ext uri="{FF2B5EF4-FFF2-40B4-BE49-F238E27FC236}">
                    <a16:creationId xmlns="" xmlns:a16="http://schemas.microsoft.com/office/drawing/2014/main" id="{6359B2C3-6102-488F-BC7E-F2981F64393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9" name="Group 128">
              <a:extLst>
                <a:ext uri="{FF2B5EF4-FFF2-40B4-BE49-F238E27FC236}">
                  <a16:creationId xmlns="" xmlns:a16="http://schemas.microsoft.com/office/drawing/2014/main" id="{64869C5F-DEA7-4237-9542-0A2DEDC8CBB3}"/>
                </a:ext>
              </a:extLst>
            </p:cNvPr>
            <p:cNvGrpSpPr/>
            <p:nvPr/>
          </p:nvGrpSpPr>
          <p:grpSpPr>
            <a:xfrm rot="74106" flipH="1">
              <a:off x="9412617" y="1263611"/>
              <a:ext cx="553051" cy="626755"/>
              <a:chOff x="5365048" y="479821"/>
              <a:chExt cx="8036930" cy="9108010"/>
            </a:xfrm>
            <a:solidFill>
              <a:schemeClr val="accent1"/>
            </a:solidFill>
          </p:grpSpPr>
          <p:sp>
            <p:nvSpPr>
              <p:cNvPr id="130" name="Freeform: Shape 129">
                <a:extLst>
                  <a:ext uri="{FF2B5EF4-FFF2-40B4-BE49-F238E27FC236}">
                    <a16:creationId xmlns="" xmlns:a16="http://schemas.microsoft.com/office/drawing/2014/main" id="{9EA290A1-46B9-43C4-9714-17D1B3B8B29B}"/>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1" name="Freeform: Shape 130">
                <a:extLst>
                  <a:ext uri="{FF2B5EF4-FFF2-40B4-BE49-F238E27FC236}">
                    <a16:creationId xmlns="" xmlns:a16="http://schemas.microsoft.com/office/drawing/2014/main" id="{0C6E65CB-6B2F-4BD0-90F3-C23DC64B218E}"/>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2" name="Freeform: Shape 131">
                <a:extLst>
                  <a:ext uri="{FF2B5EF4-FFF2-40B4-BE49-F238E27FC236}">
                    <a16:creationId xmlns="" xmlns:a16="http://schemas.microsoft.com/office/drawing/2014/main" id="{A5FCDF65-46F3-4964-87C1-0965A727706C}"/>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3" name="Freeform: Shape 132">
                <a:extLst>
                  <a:ext uri="{FF2B5EF4-FFF2-40B4-BE49-F238E27FC236}">
                    <a16:creationId xmlns="" xmlns:a16="http://schemas.microsoft.com/office/drawing/2014/main" id="{99D01EBF-E33E-474D-B428-933738CAF334}"/>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4" name="Freeform: Shape 133">
                <a:extLst>
                  <a:ext uri="{FF2B5EF4-FFF2-40B4-BE49-F238E27FC236}">
                    <a16:creationId xmlns="" xmlns:a16="http://schemas.microsoft.com/office/drawing/2014/main" id="{BDD57CCB-AF38-4930-B427-E6FF20B716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5" name="Freeform: Shape 134">
                <a:extLst>
                  <a:ext uri="{FF2B5EF4-FFF2-40B4-BE49-F238E27FC236}">
                    <a16:creationId xmlns="" xmlns:a16="http://schemas.microsoft.com/office/drawing/2014/main" id="{798A67AC-6888-4703-9636-B03260A87DDD}"/>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6" name="Freeform: Shape 135">
                <a:extLst>
                  <a:ext uri="{FF2B5EF4-FFF2-40B4-BE49-F238E27FC236}">
                    <a16:creationId xmlns="" xmlns:a16="http://schemas.microsoft.com/office/drawing/2014/main" id="{7301FFEF-300F-467A-8FC4-1D2A9FE9FD67}"/>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37" name="Group 136">
              <a:extLst>
                <a:ext uri="{FF2B5EF4-FFF2-40B4-BE49-F238E27FC236}">
                  <a16:creationId xmlns="" xmlns:a16="http://schemas.microsoft.com/office/drawing/2014/main" id="{1B06DBE9-ECF0-4E2B-B4BA-7EA02F751CE8}"/>
                </a:ext>
              </a:extLst>
            </p:cNvPr>
            <p:cNvGrpSpPr/>
            <p:nvPr/>
          </p:nvGrpSpPr>
          <p:grpSpPr>
            <a:xfrm rot="842146" flipH="1">
              <a:off x="9657273" y="923011"/>
              <a:ext cx="590277" cy="406537"/>
              <a:chOff x="3667032" y="1708483"/>
              <a:chExt cx="8105829" cy="5582653"/>
            </a:xfrm>
            <a:solidFill>
              <a:schemeClr val="accent1"/>
            </a:solidFill>
          </p:grpSpPr>
          <p:sp>
            <p:nvSpPr>
              <p:cNvPr id="138" name="Freeform: Shape 137">
                <a:extLst>
                  <a:ext uri="{FF2B5EF4-FFF2-40B4-BE49-F238E27FC236}">
                    <a16:creationId xmlns="" xmlns:a16="http://schemas.microsoft.com/office/drawing/2014/main" id="{AE3B33B8-5785-468A-BF09-6104A62BE880}"/>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9" name="Freeform: Shape 138">
                <a:extLst>
                  <a:ext uri="{FF2B5EF4-FFF2-40B4-BE49-F238E27FC236}">
                    <a16:creationId xmlns="" xmlns:a16="http://schemas.microsoft.com/office/drawing/2014/main" id="{5DDC646F-6CD0-47FC-83BD-C064E988EFAD}"/>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0" name="Freeform: Shape 139">
                <a:extLst>
                  <a:ext uri="{FF2B5EF4-FFF2-40B4-BE49-F238E27FC236}">
                    <a16:creationId xmlns="" xmlns:a16="http://schemas.microsoft.com/office/drawing/2014/main" id="{79789057-5A9D-4015-825B-4F21352FEDFB}"/>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1" name="Freeform: Shape 140">
                <a:extLst>
                  <a:ext uri="{FF2B5EF4-FFF2-40B4-BE49-F238E27FC236}">
                    <a16:creationId xmlns="" xmlns:a16="http://schemas.microsoft.com/office/drawing/2014/main" id="{6D12A835-A997-45C6-B3C4-8B7876D00E52}"/>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2" name="Freeform: Shape 141">
                <a:extLst>
                  <a:ext uri="{FF2B5EF4-FFF2-40B4-BE49-F238E27FC236}">
                    <a16:creationId xmlns="" xmlns:a16="http://schemas.microsoft.com/office/drawing/2014/main" id="{C154E4DF-7E38-413F-BCE2-345F4A2360F8}"/>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3" name="Freeform: Shape 142">
                <a:extLst>
                  <a:ext uri="{FF2B5EF4-FFF2-40B4-BE49-F238E27FC236}">
                    <a16:creationId xmlns="" xmlns:a16="http://schemas.microsoft.com/office/drawing/2014/main" id="{E3EF4C56-1692-4153-9F35-51D3B74A0276}"/>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4" name="Freeform: Shape 143">
                <a:extLst>
                  <a:ext uri="{FF2B5EF4-FFF2-40B4-BE49-F238E27FC236}">
                    <a16:creationId xmlns="" xmlns:a16="http://schemas.microsoft.com/office/drawing/2014/main" id="{C7EFB846-4C2C-4B93-A0CC-3EFCE55AFE62}"/>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45" name="Group 144">
              <a:extLst>
                <a:ext uri="{FF2B5EF4-FFF2-40B4-BE49-F238E27FC236}">
                  <a16:creationId xmlns="" xmlns:a16="http://schemas.microsoft.com/office/drawing/2014/main" id="{A98D61CC-0391-4CEA-AD4F-308B3D0E9408}"/>
                </a:ext>
              </a:extLst>
            </p:cNvPr>
            <p:cNvGrpSpPr/>
            <p:nvPr/>
          </p:nvGrpSpPr>
          <p:grpSpPr>
            <a:xfrm rot="842146" flipH="1">
              <a:off x="7997516" y="1190595"/>
              <a:ext cx="493756" cy="340060"/>
              <a:chOff x="3667032" y="1708483"/>
              <a:chExt cx="8105829" cy="5582653"/>
            </a:xfrm>
            <a:solidFill>
              <a:schemeClr val="accent1"/>
            </a:solidFill>
          </p:grpSpPr>
          <p:sp>
            <p:nvSpPr>
              <p:cNvPr id="146" name="Freeform: Shape 145">
                <a:extLst>
                  <a:ext uri="{FF2B5EF4-FFF2-40B4-BE49-F238E27FC236}">
                    <a16:creationId xmlns="" xmlns:a16="http://schemas.microsoft.com/office/drawing/2014/main" id="{79B3E1B8-1B1B-4FD3-B73F-C9492209C0D2}"/>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7" name="Freeform: Shape 146">
                <a:extLst>
                  <a:ext uri="{FF2B5EF4-FFF2-40B4-BE49-F238E27FC236}">
                    <a16:creationId xmlns="" xmlns:a16="http://schemas.microsoft.com/office/drawing/2014/main" id="{34AADF49-B196-44A3-AAE3-8CC569F592AB}"/>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8" name="Freeform: Shape 147">
                <a:extLst>
                  <a:ext uri="{FF2B5EF4-FFF2-40B4-BE49-F238E27FC236}">
                    <a16:creationId xmlns="" xmlns:a16="http://schemas.microsoft.com/office/drawing/2014/main" id="{F8FF3BC4-2D4E-4ADD-BD23-781E9DF87431}"/>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9" name="Freeform: Shape 148">
                <a:extLst>
                  <a:ext uri="{FF2B5EF4-FFF2-40B4-BE49-F238E27FC236}">
                    <a16:creationId xmlns="" xmlns:a16="http://schemas.microsoft.com/office/drawing/2014/main" id="{C49589E5-FD5F-44CA-906F-FC47DA22B0C4}"/>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0" name="Freeform: Shape 149">
                <a:extLst>
                  <a:ext uri="{FF2B5EF4-FFF2-40B4-BE49-F238E27FC236}">
                    <a16:creationId xmlns="" xmlns:a16="http://schemas.microsoft.com/office/drawing/2014/main" id="{5EE41378-F9C6-4CF6-99E6-43082E92E54D}"/>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1" name="Freeform: Shape 150">
                <a:extLst>
                  <a:ext uri="{FF2B5EF4-FFF2-40B4-BE49-F238E27FC236}">
                    <a16:creationId xmlns="" xmlns:a16="http://schemas.microsoft.com/office/drawing/2014/main" id="{BE0245A0-C82C-4B98-8E00-F6F65C926164}"/>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2" name="Freeform: Shape 151">
                <a:extLst>
                  <a:ext uri="{FF2B5EF4-FFF2-40B4-BE49-F238E27FC236}">
                    <a16:creationId xmlns="" xmlns:a16="http://schemas.microsoft.com/office/drawing/2014/main" id="{16550196-6E65-4920-B10B-4DDDFF65C9D0}"/>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53" name="Group 152">
              <a:extLst>
                <a:ext uri="{FF2B5EF4-FFF2-40B4-BE49-F238E27FC236}">
                  <a16:creationId xmlns="" xmlns:a16="http://schemas.microsoft.com/office/drawing/2014/main" id="{05F40BB1-5966-4AED-941F-81D2D7B430B4}"/>
                </a:ext>
              </a:extLst>
            </p:cNvPr>
            <p:cNvGrpSpPr/>
            <p:nvPr/>
          </p:nvGrpSpPr>
          <p:grpSpPr>
            <a:xfrm rot="74106" flipH="1">
              <a:off x="9996018" y="1278518"/>
              <a:ext cx="793748" cy="899531"/>
              <a:chOff x="5365048" y="479821"/>
              <a:chExt cx="8036930" cy="9108010"/>
            </a:xfrm>
            <a:solidFill>
              <a:schemeClr val="accent1"/>
            </a:solidFill>
          </p:grpSpPr>
          <p:sp>
            <p:nvSpPr>
              <p:cNvPr id="154" name="Freeform: Shape 153">
                <a:extLst>
                  <a:ext uri="{FF2B5EF4-FFF2-40B4-BE49-F238E27FC236}">
                    <a16:creationId xmlns="" xmlns:a16="http://schemas.microsoft.com/office/drawing/2014/main" id="{B05A362F-AD22-422E-BC71-1673B7FF256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5" name="Freeform: Shape 154">
                <a:extLst>
                  <a:ext uri="{FF2B5EF4-FFF2-40B4-BE49-F238E27FC236}">
                    <a16:creationId xmlns="" xmlns:a16="http://schemas.microsoft.com/office/drawing/2014/main" id="{BCEFC6B2-7435-4AE4-BD1B-B258C5EE6BF6}"/>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6" name="Freeform: Shape 155">
                <a:extLst>
                  <a:ext uri="{FF2B5EF4-FFF2-40B4-BE49-F238E27FC236}">
                    <a16:creationId xmlns="" xmlns:a16="http://schemas.microsoft.com/office/drawing/2014/main" id="{741C0F2D-2829-49F4-B4BC-6FB3D33D24A5}"/>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7" name="Freeform: Shape 156">
                <a:extLst>
                  <a:ext uri="{FF2B5EF4-FFF2-40B4-BE49-F238E27FC236}">
                    <a16:creationId xmlns="" xmlns:a16="http://schemas.microsoft.com/office/drawing/2014/main" id="{AE6463C4-6DE4-48BB-8DE3-9E639E3C1C94}"/>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8" name="Freeform: Shape 157">
                <a:extLst>
                  <a:ext uri="{FF2B5EF4-FFF2-40B4-BE49-F238E27FC236}">
                    <a16:creationId xmlns="" xmlns:a16="http://schemas.microsoft.com/office/drawing/2014/main" id="{407A5479-8B32-4ECF-B6E1-2DA87932ABD1}"/>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9" name="Freeform: Shape 158">
                <a:extLst>
                  <a:ext uri="{FF2B5EF4-FFF2-40B4-BE49-F238E27FC236}">
                    <a16:creationId xmlns="" xmlns:a16="http://schemas.microsoft.com/office/drawing/2014/main" id="{97C24852-159E-492D-9BB8-27843FC1F84C}"/>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0" name="Freeform: Shape 159">
                <a:extLst>
                  <a:ext uri="{FF2B5EF4-FFF2-40B4-BE49-F238E27FC236}">
                    <a16:creationId xmlns="" xmlns:a16="http://schemas.microsoft.com/office/drawing/2014/main" id="{579DC009-115D-4283-ABCD-14862A055B3E}"/>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61" name="Group 160">
              <a:extLst>
                <a:ext uri="{FF2B5EF4-FFF2-40B4-BE49-F238E27FC236}">
                  <a16:creationId xmlns="" xmlns:a16="http://schemas.microsoft.com/office/drawing/2014/main" id="{C29D3D13-BF7D-4666-8B0E-856D8376DED7}"/>
                </a:ext>
              </a:extLst>
            </p:cNvPr>
            <p:cNvGrpSpPr/>
            <p:nvPr/>
          </p:nvGrpSpPr>
          <p:grpSpPr>
            <a:xfrm rot="20759991" flipH="1">
              <a:off x="9564261" y="1968741"/>
              <a:ext cx="424926" cy="292655"/>
              <a:chOff x="3667032" y="1708483"/>
              <a:chExt cx="8105829" cy="5582653"/>
            </a:xfrm>
            <a:solidFill>
              <a:schemeClr val="accent1"/>
            </a:solidFill>
          </p:grpSpPr>
          <p:sp>
            <p:nvSpPr>
              <p:cNvPr id="162" name="Freeform: Shape 161">
                <a:extLst>
                  <a:ext uri="{FF2B5EF4-FFF2-40B4-BE49-F238E27FC236}">
                    <a16:creationId xmlns="" xmlns:a16="http://schemas.microsoft.com/office/drawing/2014/main" id="{5E2A0221-484D-4D76-A730-60F6D70A93F5}"/>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3" name="Freeform: Shape 162">
                <a:extLst>
                  <a:ext uri="{FF2B5EF4-FFF2-40B4-BE49-F238E27FC236}">
                    <a16:creationId xmlns="" xmlns:a16="http://schemas.microsoft.com/office/drawing/2014/main" id="{490DED94-C7A8-40CC-8A5D-171966476EE0}"/>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4" name="Freeform: Shape 163">
                <a:extLst>
                  <a:ext uri="{FF2B5EF4-FFF2-40B4-BE49-F238E27FC236}">
                    <a16:creationId xmlns="" xmlns:a16="http://schemas.microsoft.com/office/drawing/2014/main" id="{CE4598C4-C512-42A0-9463-B1EA9C93A2AA}"/>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5" name="Freeform: Shape 164">
                <a:extLst>
                  <a:ext uri="{FF2B5EF4-FFF2-40B4-BE49-F238E27FC236}">
                    <a16:creationId xmlns="" xmlns:a16="http://schemas.microsoft.com/office/drawing/2014/main" id="{7024D79C-204F-438E-A7EE-436881D8D5E6}"/>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6" name="Freeform: Shape 165">
                <a:extLst>
                  <a:ext uri="{FF2B5EF4-FFF2-40B4-BE49-F238E27FC236}">
                    <a16:creationId xmlns="" xmlns:a16="http://schemas.microsoft.com/office/drawing/2014/main" id="{B65BB49F-3A44-46B3-8639-C33502DE828C}"/>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7" name="Freeform: Shape 166">
                <a:extLst>
                  <a:ext uri="{FF2B5EF4-FFF2-40B4-BE49-F238E27FC236}">
                    <a16:creationId xmlns="" xmlns:a16="http://schemas.microsoft.com/office/drawing/2014/main" id="{E8731C7D-39E4-49DD-83EE-B93B6EC2F92E}"/>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8" name="Freeform: Shape 167">
                <a:extLst>
                  <a:ext uri="{FF2B5EF4-FFF2-40B4-BE49-F238E27FC236}">
                    <a16:creationId xmlns="" xmlns:a16="http://schemas.microsoft.com/office/drawing/2014/main" id="{8ADE5F85-EC66-471E-A10D-4E46DBA88628}"/>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69" name="Group 168">
              <a:extLst>
                <a:ext uri="{FF2B5EF4-FFF2-40B4-BE49-F238E27FC236}">
                  <a16:creationId xmlns="" xmlns:a16="http://schemas.microsoft.com/office/drawing/2014/main" id="{70FA4E03-6F77-4630-BBF3-54251084B8DB}"/>
                </a:ext>
              </a:extLst>
            </p:cNvPr>
            <p:cNvGrpSpPr/>
            <p:nvPr/>
          </p:nvGrpSpPr>
          <p:grpSpPr>
            <a:xfrm rot="74106" flipH="1">
              <a:off x="6155525" y="2159706"/>
              <a:ext cx="678331" cy="768733"/>
              <a:chOff x="5365048" y="479821"/>
              <a:chExt cx="8036930" cy="9108010"/>
            </a:xfrm>
            <a:solidFill>
              <a:schemeClr val="accent1"/>
            </a:solidFill>
          </p:grpSpPr>
          <p:sp>
            <p:nvSpPr>
              <p:cNvPr id="170" name="Freeform: Shape 169">
                <a:extLst>
                  <a:ext uri="{FF2B5EF4-FFF2-40B4-BE49-F238E27FC236}">
                    <a16:creationId xmlns="" xmlns:a16="http://schemas.microsoft.com/office/drawing/2014/main" id="{D5C245DD-BF2F-4B83-8378-23D10F67615C}"/>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1" name="Freeform: Shape 170">
                <a:extLst>
                  <a:ext uri="{FF2B5EF4-FFF2-40B4-BE49-F238E27FC236}">
                    <a16:creationId xmlns="" xmlns:a16="http://schemas.microsoft.com/office/drawing/2014/main" id="{8119F9D8-5CCD-484D-B143-A68B0995F7E9}"/>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2" name="Freeform: Shape 171">
                <a:extLst>
                  <a:ext uri="{FF2B5EF4-FFF2-40B4-BE49-F238E27FC236}">
                    <a16:creationId xmlns="" xmlns:a16="http://schemas.microsoft.com/office/drawing/2014/main" id="{334B3996-F1C5-4A6C-8847-21F3926C57AA}"/>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3" name="Freeform: Shape 172">
                <a:extLst>
                  <a:ext uri="{FF2B5EF4-FFF2-40B4-BE49-F238E27FC236}">
                    <a16:creationId xmlns="" xmlns:a16="http://schemas.microsoft.com/office/drawing/2014/main" id="{A3A96117-5D90-4773-B4EE-8227D7F86F1F}"/>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4" name="Freeform: Shape 173">
                <a:extLst>
                  <a:ext uri="{FF2B5EF4-FFF2-40B4-BE49-F238E27FC236}">
                    <a16:creationId xmlns="" xmlns:a16="http://schemas.microsoft.com/office/drawing/2014/main" id="{B1976459-E9D7-40D5-8264-323ED2F49E32}"/>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5" name="Freeform: Shape 174">
                <a:extLst>
                  <a:ext uri="{FF2B5EF4-FFF2-40B4-BE49-F238E27FC236}">
                    <a16:creationId xmlns="" xmlns:a16="http://schemas.microsoft.com/office/drawing/2014/main" id="{5017948E-75EC-453D-AAB2-78D5EBED372B}"/>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6" name="Freeform: Shape 175">
                <a:extLst>
                  <a:ext uri="{FF2B5EF4-FFF2-40B4-BE49-F238E27FC236}">
                    <a16:creationId xmlns="" xmlns:a16="http://schemas.microsoft.com/office/drawing/2014/main" id="{B14ACDBC-F04C-4349-A640-E93DC660B9FD}"/>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93" name="Group 192">
              <a:extLst>
                <a:ext uri="{FF2B5EF4-FFF2-40B4-BE49-F238E27FC236}">
                  <a16:creationId xmlns="" xmlns:a16="http://schemas.microsoft.com/office/drawing/2014/main" id="{2ECEA4EB-7081-4398-9368-4881D6019AC8}"/>
                </a:ext>
              </a:extLst>
            </p:cNvPr>
            <p:cNvGrpSpPr/>
            <p:nvPr/>
          </p:nvGrpSpPr>
          <p:grpSpPr>
            <a:xfrm rot="937057" flipH="1">
              <a:off x="6280837" y="2765795"/>
              <a:ext cx="485360" cy="550045"/>
              <a:chOff x="5365048" y="479821"/>
              <a:chExt cx="8036930" cy="9108010"/>
            </a:xfrm>
            <a:solidFill>
              <a:schemeClr val="accent1"/>
            </a:solidFill>
          </p:grpSpPr>
          <p:sp>
            <p:nvSpPr>
              <p:cNvPr id="194" name="Freeform: Shape 193">
                <a:extLst>
                  <a:ext uri="{FF2B5EF4-FFF2-40B4-BE49-F238E27FC236}">
                    <a16:creationId xmlns="" xmlns:a16="http://schemas.microsoft.com/office/drawing/2014/main" id="{04268755-4FFF-4F2C-9020-08E24BF60A8F}"/>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5" name="Freeform: Shape 194">
                <a:extLst>
                  <a:ext uri="{FF2B5EF4-FFF2-40B4-BE49-F238E27FC236}">
                    <a16:creationId xmlns="" xmlns:a16="http://schemas.microsoft.com/office/drawing/2014/main" id="{B893FF55-34E9-469E-BAC0-276D5B5BF46D}"/>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6" name="Freeform: Shape 195">
                <a:extLst>
                  <a:ext uri="{FF2B5EF4-FFF2-40B4-BE49-F238E27FC236}">
                    <a16:creationId xmlns="" xmlns:a16="http://schemas.microsoft.com/office/drawing/2014/main" id="{99977EC6-D929-4971-8063-AE50DE0C2552}"/>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7" name="Freeform: Shape 196">
                <a:extLst>
                  <a:ext uri="{FF2B5EF4-FFF2-40B4-BE49-F238E27FC236}">
                    <a16:creationId xmlns="" xmlns:a16="http://schemas.microsoft.com/office/drawing/2014/main" id="{E09A6BC4-F6A1-4449-A5E0-46EEE56D971D}"/>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8" name="Freeform: Shape 197">
                <a:extLst>
                  <a:ext uri="{FF2B5EF4-FFF2-40B4-BE49-F238E27FC236}">
                    <a16:creationId xmlns="" xmlns:a16="http://schemas.microsoft.com/office/drawing/2014/main" id="{B771FBFB-7610-499C-9545-704A8BC78B70}"/>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9" name="Freeform: Shape 198">
                <a:extLst>
                  <a:ext uri="{FF2B5EF4-FFF2-40B4-BE49-F238E27FC236}">
                    <a16:creationId xmlns="" xmlns:a16="http://schemas.microsoft.com/office/drawing/2014/main" id="{D173A182-370F-4B45-8ED5-92FDB7563299}"/>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0" name="Freeform: Shape 199">
                <a:extLst>
                  <a:ext uri="{FF2B5EF4-FFF2-40B4-BE49-F238E27FC236}">
                    <a16:creationId xmlns="" xmlns:a16="http://schemas.microsoft.com/office/drawing/2014/main" id="{581F174F-DEA8-4D08-8431-2961F9707EBC}"/>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01" name="Group 200">
              <a:extLst>
                <a:ext uri="{FF2B5EF4-FFF2-40B4-BE49-F238E27FC236}">
                  <a16:creationId xmlns="" xmlns:a16="http://schemas.microsoft.com/office/drawing/2014/main" id="{16CD8FA4-1746-48FC-AE8B-D88D655EF90E}"/>
                </a:ext>
              </a:extLst>
            </p:cNvPr>
            <p:cNvGrpSpPr/>
            <p:nvPr/>
          </p:nvGrpSpPr>
          <p:grpSpPr>
            <a:xfrm rot="937057" flipH="1">
              <a:off x="6896065" y="1972367"/>
              <a:ext cx="478645" cy="542435"/>
              <a:chOff x="5365048" y="479821"/>
              <a:chExt cx="8036930" cy="9108010"/>
            </a:xfrm>
            <a:solidFill>
              <a:schemeClr val="accent1"/>
            </a:solidFill>
          </p:grpSpPr>
          <p:sp>
            <p:nvSpPr>
              <p:cNvPr id="202" name="Freeform: Shape 201">
                <a:extLst>
                  <a:ext uri="{FF2B5EF4-FFF2-40B4-BE49-F238E27FC236}">
                    <a16:creationId xmlns="" xmlns:a16="http://schemas.microsoft.com/office/drawing/2014/main" id="{9F3EBEC5-5B06-4ED5-93E0-F7A3F4265906}"/>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3" name="Freeform: Shape 202">
                <a:extLst>
                  <a:ext uri="{FF2B5EF4-FFF2-40B4-BE49-F238E27FC236}">
                    <a16:creationId xmlns="" xmlns:a16="http://schemas.microsoft.com/office/drawing/2014/main" id="{5F9ED618-6701-4333-890F-C455B3BAB014}"/>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4" name="Freeform: Shape 203">
                <a:extLst>
                  <a:ext uri="{FF2B5EF4-FFF2-40B4-BE49-F238E27FC236}">
                    <a16:creationId xmlns="" xmlns:a16="http://schemas.microsoft.com/office/drawing/2014/main" id="{42CA05FB-7FBA-44A2-986F-C464336D5B81}"/>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5" name="Freeform: Shape 204">
                <a:extLst>
                  <a:ext uri="{FF2B5EF4-FFF2-40B4-BE49-F238E27FC236}">
                    <a16:creationId xmlns="" xmlns:a16="http://schemas.microsoft.com/office/drawing/2014/main" id="{C9D59659-B77B-471D-AF10-2A0435662DEC}"/>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6" name="Freeform: Shape 205">
                <a:extLst>
                  <a:ext uri="{FF2B5EF4-FFF2-40B4-BE49-F238E27FC236}">
                    <a16:creationId xmlns="" xmlns:a16="http://schemas.microsoft.com/office/drawing/2014/main" id="{84E750DA-17F9-49FE-9437-A9728A35460B}"/>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7" name="Freeform: Shape 206">
                <a:extLst>
                  <a:ext uri="{FF2B5EF4-FFF2-40B4-BE49-F238E27FC236}">
                    <a16:creationId xmlns="" xmlns:a16="http://schemas.microsoft.com/office/drawing/2014/main" id="{9C506A65-E2F1-4EBE-B36A-3320A22D9EE0}"/>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8" name="Freeform: Shape 207">
                <a:extLst>
                  <a:ext uri="{FF2B5EF4-FFF2-40B4-BE49-F238E27FC236}">
                    <a16:creationId xmlns="" xmlns:a16="http://schemas.microsoft.com/office/drawing/2014/main" id="{EC1E96B1-B2E7-4233-B717-DED6B76A0D84}"/>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09" name="Group 208">
              <a:extLst>
                <a:ext uri="{FF2B5EF4-FFF2-40B4-BE49-F238E27FC236}">
                  <a16:creationId xmlns="" xmlns:a16="http://schemas.microsoft.com/office/drawing/2014/main" id="{9BD6A518-325E-4103-AC14-FC06F07DD686}"/>
                </a:ext>
              </a:extLst>
            </p:cNvPr>
            <p:cNvGrpSpPr/>
            <p:nvPr/>
          </p:nvGrpSpPr>
          <p:grpSpPr>
            <a:xfrm rot="937057" flipH="1">
              <a:off x="6899451" y="2409913"/>
              <a:ext cx="347802" cy="394155"/>
              <a:chOff x="5365048" y="479821"/>
              <a:chExt cx="8036930" cy="9108010"/>
            </a:xfrm>
            <a:solidFill>
              <a:schemeClr val="accent1"/>
            </a:solidFill>
          </p:grpSpPr>
          <p:sp>
            <p:nvSpPr>
              <p:cNvPr id="210" name="Freeform: Shape 209">
                <a:extLst>
                  <a:ext uri="{FF2B5EF4-FFF2-40B4-BE49-F238E27FC236}">
                    <a16:creationId xmlns="" xmlns:a16="http://schemas.microsoft.com/office/drawing/2014/main" id="{7CD92031-0C14-4D35-9DFC-60F428306115}"/>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1" name="Freeform: Shape 210">
                <a:extLst>
                  <a:ext uri="{FF2B5EF4-FFF2-40B4-BE49-F238E27FC236}">
                    <a16:creationId xmlns="" xmlns:a16="http://schemas.microsoft.com/office/drawing/2014/main" id="{BA8CF315-2C08-460B-A2B2-61B03B94AD86}"/>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2" name="Freeform: Shape 211">
                <a:extLst>
                  <a:ext uri="{FF2B5EF4-FFF2-40B4-BE49-F238E27FC236}">
                    <a16:creationId xmlns="" xmlns:a16="http://schemas.microsoft.com/office/drawing/2014/main" id="{DAB4CE83-5857-487F-8889-5765E18643A1}"/>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3" name="Freeform: Shape 212">
                <a:extLst>
                  <a:ext uri="{FF2B5EF4-FFF2-40B4-BE49-F238E27FC236}">
                    <a16:creationId xmlns="" xmlns:a16="http://schemas.microsoft.com/office/drawing/2014/main" id="{68F88F76-A2C8-48AD-BBE6-CE46FD2B0B39}"/>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4" name="Freeform: Shape 213">
                <a:extLst>
                  <a:ext uri="{FF2B5EF4-FFF2-40B4-BE49-F238E27FC236}">
                    <a16:creationId xmlns="" xmlns:a16="http://schemas.microsoft.com/office/drawing/2014/main" id="{6313C04C-10A5-415D-9701-DEC17935FC3D}"/>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5" name="Freeform: Shape 214">
                <a:extLst>
                  <a:ext uri="{FF2B5EF4-FFF2-40B4-BE49-F238E27FC236}">
                    <a16:creationId xmlns="" xmlns:a16="http://schemas.microsoft.com/office/drawing/2014/main" id="{640D3F58-4AD7-4F27-ADAE-C284CC3DC4CC}"/>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6" name="Freeform: Shape 215">
                <a:extLst>
                  <a:ext uri="{FF2B5EF4-FFF2-40B4-BE49-F238E27FC236}">
                    <a16:creationId xmlns="" xmlns:a16="http://schemas.microsoft.com/office/drawing/2014/main" id="{DB1A3891-B718-404F-9BD3-34E324C7D332}"/>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17" name="Group 216">
              <a:extLst>
                <a:ext uri="{FF2B5EF4-FFF2-40B4-BE49-F238E27FC236}">
                  <a16:creationId xmlns="" xmlns:a16="http://schemas.microsoft.com/office/drawing/2014/main" id="{2B1FC08B-721B-498F-8542-A7EA7C3DA8B5}"/>
                </a:ext>
              </a:extLst>
            </p:cNvPr>
            <p:cNvGrpSpPr/>
            <p:nvPr/>
          </p:nvGrpSpPr>
          <p:grpSpPr>
            <a:xfrm rot="842146" flipH="1">
              <a:off x="7218432" y="1894731"/>
              <a:ext cx="493756" cy="340060"/>
              <a:chOff x="3667032" y="1708483"/>
              <a:chExt cx="8105829" cy="5582653"/>
            </a:xfrm>
            <a:solidFill>
              <a:schemeClr val="accent1"/>
            </a:solidFill>
          </p:grpSpPr>
          <p:sp>
            <p:nvSpPr>
              <p:cNvPr id="218" name="Freeform: Shape 217">
                <a:extLst>
                  <a:ext uri="{FF2B5EF4-FFF2-40B4-BE49-F238E27FC236}">
                    <a16:creationId xmlns="" xmlns:a16="http://schemas.microsoft.com/office/drawing/2014/main" id="{1AC0AF2C-72F5-4E85-A862-173F90AAE570}"/>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9" name="Freeform: Shape 218">
                <a:extLst>
                  <a:ext uri="{FF2B5EF4-FFF2-40B4-BE49-F238E27FC236}">
                    <a16:creationId xmlns="" xmlns:a16="http://schemas.microsoft.com/office/drawing/2014/main" id="{2399B405-326B-4D15-A974-BB0BFC2C6A4E}"/>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0" name="Freeform: Shape 219">
                <a:extLst>
                  <a:ext uri="{FF2B5EF4-FFF2-40B4-BE49-F238E27FC236}">
                    <a16:creationId xmlns="" xmlns:a16="http://schemas.microsoft.com/office/drawing/2014/main" id="{EFDA7BA7-C961-4023-B0A0-2E82A83F3557}"/>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1" name="Freeform: Shape 220">
                <a:extLst>
                  <a:ext uri="{FF2B5EF4-FFF2-40B4-BE49-F238E27FC236}">
                    <a16:creationId xmlns="" xmlns:a16="http://schemas.microsoft.com/office/drawing/2014/main" id="{68A81735-A26C-43C9-8288-CA40EE73EDEA}"/>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2" name="Freeform: Shape 221">
                <a:extLst>
                  <a:ext uri="{FF2B5EF4-FFF2-40B4-BE49-F238E27FC236}">
                    <a16:creationId xmlns="" xmlns:a16="http://schemas.microsoft.com/office/drawing/2014/main" id="{AEAA9473-75C7-42B8-AB1F-95AFE6C44829}"/>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3" name="Freeform: Shape 222">
                <a:extLst>
                  <a:ext uri="{FF2B5EF4-FFF2-40B4-BE49-F238E27FC236}">
                    <a16:creationId xmlns="" xmlns:a16="http://schemas.microsoft.com/office/drawing/2014/main" id="{09853A08-141C-4409-914E-849C2166F1BC}"/>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4" name="Freeform: Shape 223">
                <a:extLst>
                  <a:ext uri="{FF2B5EF4-FFF2-40B4-BE49-F238E27FC236}">
                    <a16:creationId xmlns="" xmlns:a16="http://schemas.microsoft.com/office/drawing/2014/main" id="{517E3B30-EA71-4B95-B7E6-8AB1766468A9}"/>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25" name="Group 224">
              <a:extLst>
                <a:ext uri="{FF2B5EF4-FFF2-40B4-BE49-F238E27FC236}">
                  <a16:creationId xmlns="" xmlns:a16="http://schemas.microsoft.com/office/drawing/2014/main" id="{338BC33A-5033-4FC3-A9F4-A4FA6794BFB2}"/>
                </a:ext>
              </a:extLst>
            </p:cNvPr>
            <p:cNvGrpSpPr/>
            <p:nvPr/>
          </p:nvGrpSpPr>
          <p:grpSpPr>
            <a:xfrm rot="842146" flipH="1">
              <a:off x="6949092" y="2797195"/>
              <a:ext cx="493756" cy="340060"/>
              <a:chOff x="3667032" y="1708483"/>
              <a:chExt cx="8105829" cy="5582653"/>
            </a:xfrm>
            <a:solidFill>
              <a:schemeClr val="accent1"/>
            </a:solidFill>
          </p:grpSpPr>
          <p:sp>
            <p:nvSpPr>
              <p:cNvPr id="226" name="Freeform: Shape 225">
                <a:extLst>
                  <a:ext uri="{FF2B5EF4-FFF2-40B4-BE49-F238E27FC236}">
                    <a16:creationId xmlns="" xmlns:a16="http://schemas.microsoft.com/office/drawing/2014/main" id="{E58B44BA-B510-4401-88BD-C82FC084E883}"/>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7" name="Freeform: Shape 226">
                <a:extLst>
                  <a:ext uri="{FF2B5EF4-FFF2-40B4-BE49-F238E27FC236}">
                    <a16:creationId xmlns="" xmlns:a16="http://schemas.microsoft.com/office/drawing/2014/main" id="{16D462A3-F210-4A92-A680-EC410D03FD94}"/>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8" name="Freeform: Shape 227">
                <a:extLst>
                  <a:ext uri="{FF2B5EF4-FFF2-40B4-BE49-F238E27FC236}">
                    <a16:creationId xmlns="" xmlns:a16="http://schemas.microsoft.com/office/drawing/2014/main" id="{7EFFAA10-849D-43FF-8514-DF0F17604ED0}"/>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9" name="Freeform: Shape 228">
                <a:extLst>
                  <a:ext uri="{FF2B5EF4-FFF2-40B4-BE49-F238E27FC236}">
                    <a16:creationId xmlns="" xmlns:a16="http://schemas.microsoft.com/office/drawing/2014/main" id="{A23DCC8A-165C-450D-9A9A-F2563190E169}"/>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0" name="Freeform: Shape 229">
                <a:extLst>
                  <a:ext uri="{FF2B5EF4-FFF2-40B4-BE49-F238E27FC236}">
                    <a16:creationId xmlns="" xmlns:a16="http://schemas.microsoft.com/office/drawing/2014/main" id="{2ACC1A6B-668D-4578-95A5-FA69A826AFAF}"/>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1" name="Freeform: Shape 230">
                <a:extLst>
                  <a:ext uri="{FF2B5EF4-FFF2-40B4-BE49-F238E27FC236}">
                    <a16:creationId xmlns="" xmlns:a16="http://schemas.microsoft.com/office/drawing/2014/main" id="{18F34EEF-8D49-4095-A529-7A9B230AD4FE}"/>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2" name="Freeform: Shape 231">
                <a:extLst>
                  <a:ext uri="{FF2B5EF4-FFF2-40B4-BE49-F238E27FC236}">
                    <a16:creationId xmlns="" xmlns:a16="http://schemas.microsoft.com/office/drawing/2014/main" id="{CEF7AC44-474A-4FB2-B431-D5E150FE06D6}"/>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33" name="Group 232">
              <a:extLst>
                <a:ext uri="{FF2B5EF4-FFF2-40B4-BE49-F238E27FC236}">
                  <a16:creationId xmlns="" xmlns:a16="http://schemas.microsoft.com/office/drawing/2014/main" id="{2D81E537-2030-4DC1-B708-335169ECF584}"/>
                </a:ext>
              </a:extLst>
            </p:cNvPr>
            <p:cNvGrpSpPr/>
            <p:nvPr/>
          </p:nvGrpSpPr>
          <p:grpSpPr>
            <a:xfrm rot="74106" flipH="1">
              <a:off x="7481200" y="2113001"/>
              <a:ext cx="493983" cy="590824"/>
              <a:chOff x="5704433" y="717502"/>
              <a:chExt cx="7365528" cy="8809481"/>
            </a:xfrm>
            <a:solidFill>
              <a:schemeClr val="accent1"/>
            </a:solidFill>
          </p:grpSpPr>
          <p:sp>
            <p:nvSpPr>
              <p:cNvPr id="234" name="Freeform: Shape 233">
                <a:extLst>
                  <a:ext uri="{FF2B5EF4-FFF2-40B4-BE49-F238E27FC236}">
                    <a16:creationId xmlns="" xmlns:a16="http://schemas.microsoft.com/office/drawing/2014/main" id="{5C288EA9-83AE-47A7-8AFE-DCD65E925E0D}"/>
                  </a:ext>
                </a:extLst>
              </p:cNvPr>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5" name="Freeform: Shape 234">
                <a:extLst>
                  <a:ext uri="{FF2B5EF4-FFF2-40B4-BE49-F238E27FC236}">
                    <a16:creationId xmlns="" xmlns:a16="http://schemas.microsoft.com/office/drawing/2014/main" id="{D0C14B2C-2A50-4177-BBF6-716622A91423}"/>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6" name="Freeform: Shape 235">
                <a:extLst>
                  <a:ext uri="{FF2B5EF4-FFF2-40B4-BE49-F238E27FC236}">
                    <a16:creationId xmlns="" xmlns:a16="http://schemas.microsoft.com/office/drawing/2014/main" id="{2B701883-24B1-4434-B653-B14E2539A38A}"/>
                  </a:ext>
                </a:extLst>
              </p:cNvPr>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Lst>
                <a:ahLst/>
                <a:cxnLst>
                  <a:cxn ang="0">
                    <a:pos x="connsiteX0" y="connsiteY0"/>
                  </a:cxn>
                  <a:cxn ang="0">
                    <a:pos x="connsiteX1" y="connsiteY1"/>
                  </a:cxn>
                  <a:cxn ang="0">
                    <a:pos x="connsiteX2" y="connsiteY2"/>
                  </a:cxn>
                  <a:cxn ang="0">
                    <a:pos x="connsiteX3" y="connsiteY3"/>
                  </a:cxn>
                </a:cxnLst>
                <a:rect l="l" t="t" r="r" b="b"/>
                <a:pathLst>
                  <a:path w="276225" h="205332">
                    <a:moveTo>
                      <a:pt x="157232" y="0"/>
                    </a:moveTo>
                    <a:lnTo>
                      <a:pt x="0" y="205332"/>
                    </a:lnTo>
                    <a:lnTo>
                      <a:pt x="276225" y="157707"/>
                    </a:lnTo>
                    <a:lnTo>
                      <a:pt x="157232"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7" name="Freeform: Shape 236">
                <a:extLst>
                  <a:ext uri="{FF2B5EF4-FFF2-40B4-BE49-F238E27FC236}">
                    <a16:creationId xmlns="" xmlns:a16="http://schemas.microsoft.com/office/drawing/2014/main" id="{410F6BFD-BFBA-47A5-AD22-5B4B8FDE8575}"/>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8" name="Freeform: Shape 237">
                <a:extLst>
                  <a:ext uri="{FF2B5EF4-FFF2-40B4-BE49-F238E27FC236}">
                    <a16:creationId xmlns="" xmlns:a16="http://schemas.microsoft.com/office/drawing/2014/main" id="{7CBDF47D-9296-476E-9327-AD07FBD9C367}"/>
                  </a:ext>
                </a:extLst>
              </p:cNvPr>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9" name="Freeform: Shape 238">
                <a:extLst>
                  <a:ext uri="{FF2B5EF4-FFF2-40B4-BE49-F238E27FC236}">
                    <a16:creationId xmlns="" xmlns:a16="http://schemas.microsoft.com/office/drawing/2014/main" id="{C77BF594-E9EC-41A5-B950-DA559544222C}"/>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0" name="Freeform: Shape 239">
                <a:extLst>
                  <a:ext uri="{FF2B5EF4-FFF2-40B4-BE49-F238E27FC236}">
                    <a16:creationId xmlns="" xmlns:a16="http://schemas.microsoft.com/office/drawing/2014/main" id="{B5603324-E1ED-4F61-8DE7-2E5B318EBC30}"/>
                  </a:ext>
                </a:extLst>
              </p:cNvPr>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50" name="Group 249">
              <a:extLst>
                <a:ext uri="{FF2B5EF4-FFF2-40B4-BE49-F238E27FC236}">
                  <a16:creationId xmlns="" xmlns:a16="http://schemas.microsoft.com/office/drawing/2014/main" id="{F6DB443A-4ADA-4A3A-B7B2-6B4AE84AC05D}"/>
                </a:ext>
              </a:extLst>
            </p:cNvPr>
            <p:cNvGrpSpPr/>
            <p:nvPr/>
          </p:nvGrpSpPr>
          <p:grpSpPr>
            <a:xfrm rot="74106" flipH="1">
              <a:off x="6791910" y="2911481"/>
              <a:ext cx="381469" cy="456253"/>
              <a:chOff x="5704433" y="717502"/>
              <a:chExt cx="7365528" cy="8809481"/>
            </a:xfrm>
            <a:solidFill>
              <a:schemeClr val="accent1"/>
            </a:solidFill>
          </p:grpSpPr>
          <p:sp>
            <p:nvSpPr>
              <p:cNvPr id="251" name="Freeform: Shape 250">
                <a:extLst>
                  <a:ext uri="{FF2B5EF4-FFF2-40B4-BE49-F238E27FC236}">
                    <a16:creationId xmlns="" xmlns:a16="http://schemas.microsoft.com/office/drawing/2014/main" id="{2314B7DE-BE81-465D-87AE-C960E6A8CA26}"/>
                  </a:ext>
                </a:extLst>
              </p:cNvPr>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2" name="Freeform: Shape 251">
                <a:extLst>
                  <a:ext uri="{FF2B5EF4-FFF2-40B4-BE49-F238E27FC236}">
                    <a16:creationId xmlns="" xmlns:a16="http://schemas.microsoft.com/office/drawing/2014/main" id="{77AAB74E-536D-4F78-899A-D12CC290987A}"/>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3" name="Freeform: Shape 252">
                <a:extLst>
                  <a:ext uri="{FF2B5EF4-FFF2-40B4-BE49-F238E27FC236}">
                    <a16:creationId xmlns="" xmlns:a16="http://schemas.microsoft.com/office/drawing/2014/main" id="{0E2BA9CD-AC2F-41D6-96FB-AC2C5D866F4A}"/>
                  </a:ext>
                </a:extLst>
              </p:cNvPr>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Lst>
                <a:ahLst/>
                <a:cxnLst>
                  <a:cxn ang="0">
                    <a:pos x="connsiteX0" y="connsiteY0"/>
                  </a:cxn>
                  <a:cxn ang="0">
                    <a:pos x="connsiteX1" y="connsiteY1"/>
                  </a:cxn>
                  <a:cxn ang="0">
                    <a:pos x="connsiteX2" y="connsiteY2"/>
                  </a:cxn>
                  <a:cxn ang="0">
                    <a:pos x="connsiteX3" y="connsiteY3"/>
                  </a:cxn>
                </a:cxnLst>
                <a:rect l="l" t="t" r="r" b="b"/>
                <a:pathLst>
                  <a:path w="276225" h="205332">
                    <a:moveTo>
                      <a:pt x="157232" y="0"/>
                    </a:moveTo>
                    <a:lnTo>
                      <a:pt x="0" y="205332"/>
                    </a:lnTo>
                    <a:lnTo>
                      <a:pt x="276225" y="157707"/>
                    </a:lnTo>
                    <a:lnTo>
                      <a:pt x="157232"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4" name="Freeform: Shape 253">
                <a:extLst>
                  <a:ext uri="{FF2B5EF4-FFF2-40B4-BE49-F238E27FC236}">
                    <a16:creationId xmlns="" xmlns:a16="http://schemas.microsoft.com/office/drawing/2014/main" id="{A5177C13-96A7-4826-B34C-A26C3766F333}"/>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5" name="Freeform: Shape 254">
                <a:extLst>
                  <a:ext uri="{FF2B5EF4-FFF2-40B4-BE49-F238E27FC236}">
                    <a16:creationId xmlns="" xmlns:a16="http://schemas.microsoft.com/office/drawing/2014/main" id="{1E33DD37-DC0F-49F7-B78D-DD0837BF771A}"/>
                  </a:ext>
                </a:extLst>
              </p:cNvPr>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6" name="Freeform: Shape 255">
                <a:extLst>
                  <a:ext uri="{FF2B5EF4-FFF2-40B4-BE49-F238E27FC236}">
                    <a16:creationId xmlns="" xmlns:a16="http://schemas.microsoft.com/office/drawing/2014/main" id="{EB069C9F-1D4E-446B-BEC8-DF84C4ECA15A}"/>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7" name="Freeform: Shape 256">
                <a:extLst>
                  <a:ext uri="{FF2B5EF4-FFF2-40B4-BE49-F238E27FC236}">
                    <a16:creationId xmlns="" xmlns:a16="http://schemas.microsoft.com/office/drawing/2014/main" id="{A09ACCD6-9C13-4570-800F-45F1CBD5140B}"/>
                  </a:ext>
                </a:extLst>
              </p:cNvPr>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sp>
        <p:nvSpPr>
          <p:cNvPr id="258" name="Rectangle 257">
            <a:extLst>
              <a:ext uri="{FF2B5EF4-FFF2-40B4-BE49-F238E27FC236}">
                <a16:creationId xmlns="" xmlns:a16="http://schemas.microsoft.com/office/drawing/2014/main" id="{4214AC7C-9A32-4B16-915F-3EF4AC0DDB21}"/>
              </a:ext>
            </a:extLst>
          </p:cNvPr>
          <p:cNvSpPr/>
          <p:nvPr/>
        </p:nvSpPr>
        <p:spPr>
          <a:xfrm>
            <a:off x="11582400" y="53"/>
            <a:ext cx="60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9" name="Freeform 13">
            <a:extLst>
              <a:ext uri="{FF2B5EF4-FFF2-40B4-BE49-F238E27FC236}">
                <a16:creationId xmlns="" xmlns:a16="http://schemas.microsoft.com/office/drawing/2014/main" id="{FD0D82FC-0A8C-4B0D-B349-310A239BF07F}"/>
              </a:ext>
            </a:extLst>
          </p:cNvPr>
          <p:cNvSpPr>
            <a:spLocks/>
          </p:cNvSpPr>
          <p:nvPr/>
        </p:nvSpPr>
        <p:spPr bwMode="auto">
          <a:xfrm rot="8950285" flipV="1">
            <a:off x="1596864" y="3619394"/>
            <a:ext cx="2914995" cy="4369901"/>
          </a:xfrm>
          <a:custGeom>
            <a:avLst/>
            <a:gdLst>
              <a:gd name="T0" fmla="*/ 388 w 2127"/>
              <a:gd name="T1" fmla="*/ 1550 h 3157"/>
              <a:gd name="T2" fmla="*/ 312 w 2127"/>
              <a:gd name="T3" fmla="*/ 1481 h 3157"/>
              <a:gd name="T4" fmla="*/ 259 w 2127"/>
              <a:gd name="T5" fmla="*/ 1260 h 3157"/>
              <a:gd name="T6" fmla="*/ 380 w 2127"/>
              <a:gd name="T7" fmla="*/ 1152 h 3157"/>
              <a:gd name="T8" fmla="*/ 318 w 2127"/>
              <a:gd name="T9" fmla="*/ 915 h 3157"/>
              <a:gd name="T10" fmla="*/ 345 w 2127"/>
              <a:gd name="T11" fmla="*/ 802 h 3157"/>
              <a:gd name="T12" fmla="*/ 349 w 2127"/>
              <a:gd name="T13" fmla="*/ 635 h 3157"/>
              <a:gd name="T14" fmla="*/ 421 w 2127"/>
              <a:gd name="T15" fmla="*/ 485 h 3157"/>
              <a:gd name="T16" fmla="*/ 561 w 2127"/>
              <a:gd name="T17" fmla="*/ 367 h 3157"/>
              <a:gd name="T18" fmla="*/ 569 w 2127"/>
              <a:gd name="T19" fmla="*/ 271 h 3157"/>
              <a:gd name="T20" fmla="*/ 561 w 2127"/>
              <a:gd name="T21" fmla="*/ 181 h 3157"/>
              <a:gd name="T22" fmla="*/ 625 w 2127"/>
              <a:gd name="T23" fmla="*/ 148 h 3157"/>
              <a:gd name="T24" fmla="*/ 769 w 2127"/>
              <a:gd name="T25" fmla="*/ 90 h 3157"/>
              <a:gd name="T26" fmla="*/ 909 w 2127"/>
              <a:gd name="T27" fmla="*/ 57 h 3157"/>
              <a:gd name="T28" fmla="*/ 1114 w 2127"/>
              <a:gd name="T29" fmla="*/ 148 h 3157"/>
              <a:gd name="T30" fmla="*/ 1236 w 2127"/>
              <a:gd name="T31" fmla="*/ 300 h 3157"/>
              <a:gd name="T32" fmla="*/ 1447 w 2127"/>
              <a:gd name="T33" fmla="*/ 373 h 3157"/>
              <a:gd name="T34" fmla="*/ 1554 w 2127"/>
              <a:gd name="T35" fmla="*/ 475 h 3157"/>
              <a:gd name="T36" fmla="*/ 1775 w 2127"/>
              <a:gd name="T37" fmla="*/ 691 h 3157"/>
              <a:gd name="T38" fmla="*/ 1677 w 2127"/>
              <a:gd name="T39" fmla="*/ 814 h 3157"/>
              <a:gd name="T40" fmla="*/ 1939 w 2127"/>
              <a:gd name="T41" fmla="*/ 1097 h 3157"/>
              <a:gd name="T42" fmla="*/ 1890 w 2127"/>
              <a:gd name="T43" fmla="*/ 1273 h 3157"/>
              <a:gd name="T44" fmla="*/ 2095 w 2127"/>
              <a:gd name="T45" fmla="*/ 1310 h 3157"/>
              <a:gd name="T46" fmla="*/ 1794 w 2127"/>
              <a:gd name="T47" fmla="*/ 1274 h 3157"/>
              <a:gd name="T48" fmla="*/ 1811 w 2127"/>
              <a:gd name="T49" fmla="*/ 1429 h 3157"/>
              <a:gd name="T50" fmla="*/ 1930 w 2127"/>
              <a:gd name="T51" fmla="*/ 1478 h 3157"/>
              <a:gd name="T52" fmla="*/ 1627 w 2127"/>
              <a:gd name="T53" fmla="*/ 1415 h 3157"/>
              <a:gd name="T54" fmla="*/ 1667 w 2127"/>
              <a:gd name="T55" fmla="*/ 1497 h 3157"/>
              <a:gd name="T56" fmla="*/ 1629 w 2127"/>
              <a:gd name="T57" fmla="*/ 1664 h 3157"/>
              <a:gd name="T58" fmla="*/ 1496 w 2127"/>
              <a:gd name="T59" fmla="*/ 1500 h 3157"/>
              <a:gd name="T60" fmla="*/ 1532 w 2127"/>
              <a:gd name="T61" fmla="*/ 1589 h 3157"/>
              <a:gd name="T62" fmla="*/ 1509 w 2127"/>
              <a:gd name="T63" fmla="*/ 1647 h 3157"/>
              <a:gd name="T64" fmla="*/ 1579 w 2127"/>
              <a:gd name="T65" fmla="*/ 1799 h 3157"/>
              <a:gd name="T66" fmla="*/ 1631 w 2127"/>
              <a:gd name="T67" fmla="*/ 2080 h 3157"/>
              <a:gd name="T68" fmla="*/ 1652 w 2127"/>
              <a:gd name="T69" fmla="*/ 2242 h 3157"/>
              <a:gd name="T70" fmla="*/ 1572 w 2127"/>
              <a:gd name="T71" fmla="*/ 2303 h 3157"/>
              <a:gd name="T72" fmla="*/ 1567 w 2127"/>
              <a:gd name="T73" fmla="*/ 2433 h 3157"/>
              <a:gd name="T74" fmla="*/ 1498 w 2127"/>
              <a:gd name="T75" fmla="*/ 2455 h 3157"/>
              <a:gd name="T76" fmla="*/ 1384 w 2127"/>
              <a:gd name="T77" fmla="*/ 2483 h 3157"/>
              <a:gd name="T78" fmla="*/ 1251 w 2127"/>
              <a:gd name="T79" fmla="*/ 2679 h 3157"/>
              <a:gd name="T80" fmla="*/ 998 w 2127"/>
              <a:gd name="T81" fmla="*/ 2538 h 3157"/>
              <a:gd name="T82" fmla="*/ 790 w 2127"/>
              <a:gd name="T83" fmla="*/ 2468 h 3157"/>
              <a:gd name="T84" fmla="*/ 649 w 2127"/>
              <a:gd name="T85" fmla="*/ 2321 h 3157"/>
              <a:gd name="T86" fmla="*/ 513 w 2127"/>
              <a:gd name="T87" fmla="*/ 2337 h 3157"/>
              <a:gd name="T88" fmla="*/ 574 w 2127"/>
              <a:gd name="T89" fmla="*/ 2476 h 3157"/>
              <a:gd name="T90" fmla="*/ 545 w 2127"/>
              <a:gd name="T91" fmla="*/ 2580 h 3157"/>
              <a:gd name="T92" fmla="*/ 349 w 2127"/>
              <a:gd name="T93" fmla="*/ 2754 h 3157"/>
              <a:gd name="T94" fmla="*/ 407 w 2127"/>
              <a:gd name="T95" fmla="*/ 2783 h 3157"/>
              <a:gd name="T96" fmla="*/ 456 w 2127"/>
              <a:gd name="T97" fmla="*/ 2817 h 3157"/>
              <a:gd name="T98" fmla="*/ 449 w 2127"/>
              <a:gd name="T99" fmla="*/ 2968 h 3157"/>
              <a:gd name="T100" fmla="*/ 392 w 2127"/>
              <a:gd name="T101" fmla="*/ 3084 h 3157"/>
              <a:gd name="T102" fmla="*/ 349 w 2127"/>
              <a:gd name="T103" fmla="*/ 3149 h 3157"/>
              <a:gd name="T104" fmla="*/ 164 w 2127"/>
              <a:gd name="T105" fmla="*/ 3145 h 3157"/>
              <a:gd name="T106" fmla="*/ 18 w 2127"/>
              <a:gd name="T107" fmla="*/ 2940 h 3157"/>
              <a:gd name="T108" fmla="*/ 139 w 2127"/>
              <a:gd name="T109" fmla="*/ 2743 h 3157"/>
              <a:gd name="T110" fmla="*/ 100 w 2127"/>
              <a:gd name="T111" fmla="*/ 2541 h 3157"/>
              <a:gd name="T112" fmla="*/ 211 w 2127"/>
              <a:gd name="T113" fmla="*/ 2293 h 3157"/>
              <a:gd name="T114" fmla="*/ 341 w 2127"/>
              <a:gd name="T115" fmla="*/ 2266 h 3157"/>
              <a:gd name="T116" fmla="*/ 417 w 2127"/>
              <a:gd name="T117" fmla="*/ 2296 h 3157"/>
              <a:gd name="T118" fmla="*/ 508 w 2127"/>
              <a:gd name="T119" fmla="*/ 2062 h 3157"/>
              <a:gd name="T120" fmla="*/ 488 w 2127"/>
              <a:gd name="T121" fmla="*/ 1904 h 3157"/>
              <a:gd name="T122" fmla="*/ 496 w 2127"/>
              <a:gd name="T123" fmla="*/ 1782 h 3157"/>
              <a:gd name="T124" fmla="*/ 514 w 2127"/>
              <a:gd name="T125" fmla="*/ 1618 h 3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7" h="3157">
                <a:moveTo>
                  <a:pt x="440" y="1547"/>
                </a:moveTo>
                <a:cubicBezTo>
                  <a:pt x="431" y="1553"/>
                  <a:pt x="430" y="1563"/>
                  <a:pt x="426" y="1570"/>
                </a:cubicBezTo>
                <a:cubicBezTo>
                  <a:pt x="422" y="1577"/>
                  <a:pt x="419" y="1587"/>
                  <a:pt x="408" y="1586"/>
                </a:cubicBezTo>
                <a:cubicBezTo>
                  <a:pt x="395" y="1585"/>
                  <a:pt x="382" y="1582"/>
                  <a:pt x="376" y="1569"/>
                </a:cubicBezTo>
                <a:cubicBezTo>
                  <a:pt x="370" y="1558"/>
                  <a:pt x="372" y="1549"/>
                  <a:pt x="388" y="1550"/>
                </a:cubicBezTo>
                <a:cubicBezTo>
                  <a:pt x="399" y="1551"/>
                  <a:pt x="401" y="1544"/>
                  <a:pt x="401" y="1535"/>
                </a:cubicBezTo>
                <a:cubicBezTo>
                  <a:pt x="403" y="1510"/>
                  <a:pt x="380" y="1494"/>
                  <a:pt x="357" y="1505"/>
                </a:cubicBezTo>
                <a:cubicBezTo>
                  <a:pt x="349" y="1508"/>
                  <a:pt x="342" y="1512"/>
                  <a:pt x="333" y="1515"/>
                </a:cubicBezTo>
                <a:cubicBezTo>
                  <a:pt x="323" y="1517"/>
                  <a:pt x="315" y="1514"/>
                  <a:pt x="309" y="1505"/>
                </a:cubicBezTo>
                <a:cubicBezTo>
                  <a:pt x="302" y="1496"/>
                  <a:pt x="307" y="1489"/>
                  <a:pt x="312" y="1481"/>
                </a:cubicBezTo>
                <a:cubicBezTo>
                  <a:pt x="321" y="1467"/>
                  <a:pt x="336" y="1464"/>
                  <a:pt x="351" y="1459"/>
                </a:cubicBezTo>
                <a:cubicBezTo>
                  <a:pt x="387" y="1447"/>
                  <a:pt x="387" y="1447"/>
                  <a:pt x="375" y="1411"/>
                </a:cubicBezTo>
                <a:cubicBezTo>
                  <a:pt x="364" y="1376"/>
                  <a:pt x="354" y="1342"/>
                  <a:pt x="353" y="1306"/>
                </a:cubicBezTo>
                <a:cubicBezTo>
                  <a:pt x="353" y="1294"/>
                  <a:pt x="346" y="1293"/>
                  <a:pt x="338" y="1291"/>
                </a:cubicBezTo>
                <a:cubicBezTo>
                  <a:pt x="312" y="1284"/>
                  <a:pt x="286" y="1275"/>
                  <a:pt x="259" y="1260"/>
                </a:cubicBezTo>
                <a:cubicBezTo>
                  <a:pt x="282" y="1252"/>
                  <a:pt x="302" y="1256"/>
                  <a:pt x="323" y="1257"/>
                </a:cubicBezTo>
                <a:cubicBezTo>
                  <a:pt x="367" y="1259"/>
                  <a:pt x="387" y="1243"/>
                  <a:pt x="392" y="1204"/>
                </a:cubicBezTo>
                <a:cubicBezTo>
                  <a:pt x="395" y="1186"/>
                  <a:pt x="389" y="1176"/>
                  <a:pt x="371" y="1172"/>
                </a:cubicBezTo>
                <a:cubicBezTo>
                  <a:pt x="363" y="1170"/>
                  <a:pt x="355" y="1170"/>
                  <a:pt x="348" y="1164"/>
                </a:cubicBezTo>
                <a:cubicBezTo>
                  <a:pt x="356" y="1152"/>
                  <a:pt x="369" y="1152"/>
                  <a:pt x="380" y="1152"/>
                </a:cubicBezTo>
                <a:cubicBezTo>
                  <a:pt x="392" y="1152"/>
                  <a:pt x="395" y="1147"/>
                  <a:pt x="396" y="1137"/>
                </a:cubicBezTo>
                <a:cubicBezTo>
                  <a:pt x="398" y="1109"/>
                  <a:pt x="388" y="1086"/>
                  <a:pt x="374" y="1063"/>
                </a:cubicBezTo>
                <a:cubicBezTo>
                  <a:pt x="366" y="1050"/>
                  <a:pt x="357" y="1036"/>
                  <a:pt x="349" y="1023"/>
                </a:cubicBezTo>
                <a:cubicBezTo>
                  <a:pt x="337" y="1002"/>
                  <a:pt x="333" y="980"/>
                  <a:pt x="340" y="957"/>
                </a:cubicBezTo>
                <a:cubicBezTo>
                  <a:pt x="346" y="934"/>
                  <a:pt x="340" y="923"/>
                  <a:pt x="318" y="915"/>
                </a:cubicBezTo>
                <a:cubicBezTo>
                  <a:pt x="315" y="914"/>
                  <a:pt x="312" y="914"/>
                  <a:pt x="307" y="913"/>
                </a:cubicBezTo>
                <a:cubicBezTo>
                  <a:pt x="316" y="897"/>
                  <a:pt x="331" y="894"/>
                  <a:pt x="344" y="889"/>
                </a:cubicBezTo>
                <a:cubicBezTo>
                  <a:pt x="360" y="883"/>
                  <a:pt x="372" y="874"/>
                  <a:pt x="377" y="857"/>
                </a:cubicBezTo>
                <a:cubicBezTo>
                  <a:pt x="382" y="845"/>
                  <a:pt x="380" y="836"/>
                  <a:pt x="367" y="831"/>
                </a:cubicBezTo>
                <a:cubicBezTo>
                  <a:pt x="353" y="826"/>
                  <a:pt x="344" y="819"/>
                  <a:pt x="345" y="802"/>
                </a:cubicBezTo>
                <a:cubicBezTo>
                  <a:pt x="345" y="786"/>
                  <a:pt x="357" y="784"/>
                  <a:pt x="369" y="781"/>
                </a:cubicBezTo>
                <a:cubicBezTo>
                  <a:pt x="373" y="780"/>
                  <a:pt x="380" y="780"/>
                  <a:pt x="379" y="773"/>
                </a:cubicBezTo>
                <a:cubicBezTo>
                  <a:pt x="379" y="765"/>
                  <a:pt x="375" y="756"/>
                  <a:pt x="367" y="754"/>
                </a:cubicBezTo>
                <a:cubicBezTo>
                  <a:pt x="345" y="748"/>
                  <a:pt x="347" y="734"/>
                  <a:pt x="352" y="716"/>
                </a:cubicBezTo>
                <a:cubicBezTo>
                  <a:pt x="358" y="689"/>
                  <a:pt x="357" y="662"/>
                  <a:pt x="349" y="635"/>
                </a:cubicBezTo>
                <a:cubicBezTo>
                  <a:pt x="347" y="627"/>
                  <a:pt x="346" y="620"/>
                  <a:pt x="351" y="613"/>
                </a:cubicBezTo>
                <a:cubicBezTo>
                  <a:pt x="364" y="593"/>
                  <a:pt x="371" y="574"/>
                  <a:pt x="356" y="551"/>
                </a:cubicBezTo>
                <a:cubicBezTo>
                  <a:pt x="351" y="542"/>
                  <a:pt x="361" y="537"/>
                  <a:pt x="367" y="538"/>
                </a:cubicBezTo>
                <a:cubicBezTo>
                  <a:pt x="400" y="545"/>
                  <a:pt x="411" y="528"/>
                  <a:pt x="413" y="499"/>
                </a:cubicBezTo>
                <a:cubicBezTo>
                  <a:pt x="414" y="494"/>
                  <a:pt x="418" y="490"/>
                  <a:pt x="421" y="485"/>
                </a:cubicBezTo>
                <a:cubicBezTo>
                  <a:pt x="437" y="458"/>
                  <a:pt x="439" y="456"/>
                  <a:pt x="470" y="463"/>
                </a:cubicBezTo>
                <a:cubicBezTo>
                  <a:pt x="487" y="467"/>
                  <a:pt x="498" y="465"/>
                  <a:pt x="506" y="447"/>
                </a:cubicBezTo>
                <a:cubicBezTo>
                  <a:pt x="512" y="434"/>
                  <a:pt x="523" y="422"/>
                  <a:pt x="539" y="420"/>
                </a:cubicBezTo>
                <a:cubicBezTo>
                  <a:pt x="554" y="418"/>
                  <a:pt x="555" y="408"/>
                  <a:pt x="555" y="397"/>
                </a:cubicBezTo>
                <a:cubicBezTo>
                  <a:pt x="555" y="386"/>
                  <a:pt x="554" y="376"/>
                  <a:pt x="561" y="367"/>
                </a:cubicBezTo>
                <a:cubicBezTo>
                  <a:pt x="566" y="360"/>
                  <a:pt x="561" y="355"/>
                  <a:pt x="556" y="352"/>
                </a:cubicBezTo>
                <a:cubicBezTo>
                  <a:pt x="548" y="349"/>
                  <a:pt x="541" y="347"/>
                  <a:pt x="533" y="346"/>
                </a:cubicBezTo>
                <a:cubicBezTo>
                  <a:pt x="507" y="339"/>
                  <a:pt x="506" y="337"/>
                  <a:pt x="517" y="314"/>
                </a:cubicBezTo>
                <a:cubicBezTo>
                  <a:pt x="522" y="302"/>
                  <a:pt x="530" y="292"/>
                  <a:pt x="536" y="281"/>
                </a:cubicBezTo>
                <a:cubicBezTo>
                  <a:pt x="544" y="268"/>
                  <a:pt x="552" y="255"/>
                  <a:pt x="569" y="271"/>
                </a:cubicBezTo>
                <a:cubicBezTo>
                  <a:pt x="575" y="276"/>
                  <a:pt x="583" y="273"/>
                  <a:pt x="585" y="264"/>
                </a:cubicBezTo>
                <a:cubicBezTo>
                  <a:pt x="588" y="253"/>
                  <a:pt x="592" y="241"/>
                  <a:pt x="578" y="232"/>
                </a:cubicBezTo>
                <a:cubicBezTo>
                  <a:pt x="577" y="232"/>
                  <a:pt x="576" y="232"/>
                  <a:pt x="574" y="231"/>
                </a:cubicBezTo>
                <a:cubicBezTo>
                  <a:pt x="566" y="228"/>
                  <a:pt x="552" y="235"/>
                  <a:pt x="550" y="220"/>
                </a:cubicBezTo>
                <a:cubicBezTo>
                  <a:pt x="548" y="206"/>
                  <a:pt x="552" y="193"/>
                  <a:pt x="561" y="181"/>
                </a:cubicBezTo>
                <a:cubicBezTo>
                  <a:pt x="569" y="172"/>
                  <a:pt x="580" y="166"/>
                  <a:pt x="591" y="162"/>
                </a:cubicBezTo>
                <a:cubicBezTo>
                  <a:pt x="600" y="159"/>
                  <a:pt x="607" y="159"/>
                  <a:pt x="608" y="171"/>
                </a:cubicBezTo>
                <a:cubicBezTo>
                  <a:pt x="609" y="175"/>
                  <a:pt x="611" y="179"/>
                  <a:pt x="615" y="179"/>
                </a:cubicBezTo>
                <a:cubicBezTo>
                  <a:pt x="622" y="179"/>
                  <a:pt x="623" y="174"/>
                  <a:pt x="623" y="170"/>
                </a:cubicBezTo>
                <a:cubicBezTo>
                  <a:pt x="624" y="162"/>
                  <a:pt x="624" y="155"/>
                  <a:pt x="625" y="148"/>
                </a:cubicBezTo>
                <a:cubicBezTo>
                  <a:pt x="628" y="124"/>
                  <a:pt x="644" y="115"/>
                  <a:pt x="666" y="124"/>
                </a:cubicBezTo>
                <a:cubicBezTo>
                  <a:pt x="669" y="125"/>
                  <a:pt x="671" y="126"/>
                  <a:pt x="673" y="127"/>
                </a:cubicBezTo>
                <a:cubicBezTo>
                  <a:pt x="705" y="144"/>
                  <a:pt x="710" y="143"/>
                  <a:pt x="725" y="109"/>
                </a:cubicBezTo>
                <a:cubicBezTo>
                  <a:pt x="731" y="96"/>
                  <a:pt x="738" y="89"/>
                  <a:pt x="753" y="91"/>
                </a:cubicBezTo>
                <a:cubicBezTo>
                  <a:pt x="759" y="92"/>
                  <a:pt x="764" y="91"/>
                  <a:pt x="769" y="90"/>
                </a:cubicBezTo>
                <a:cubicBezTo>
                  <a:pt x="799" y="89"/>
                  <a:pt x="822" y="78"/>
                  <a:pt x="829" y="45"/>
                </a:cubicBezTo>
                <a:cubicBezTo>
                  <a:pt x="832" y="33"/>
                  <a:pt x="837" y="21"/>
                  <a:pt x="845" y="11"/>
                </a:cubicBezTo>
                <a:cubicBezTo>
                  <a:pt x="850" y="4"/>
                  <a:pt x="858" y="0"/>
                  <a:pt x="866" y="3"/>
                </a:cubicBezTo>
                <a:cubicBezTo>
                  <a:pt x="876" y="6"/>
                  <a:pt x="872" y="15"/>
                  <a:pt x="871" y="22"/>
                </a:cubicBezTo>
                <a:cubicBezTo>
                  <a:pt x="867" y="66"/>
                  <a:pt x="867" y="66"/>
                  <a:pt x="909" y="57"/>
                </a:cubicBezTo>
                <a:cubicBezTo>
                  <a:pt x="924" y="54"/>
                  <a:pt x="938" y="53"/>
                  <a:pt x="953" y="56"/>
                </a:cubicBezTo>
                <a:cubicBezTo>
                  <a:pt x="968" y="60"/>
                  <a:pt x="980" y="63"/>
                  <a:pt x="986" y="82"/>
                </a:cubicBezTo>
                <a:cubicBezTo>
                  <a:pt x="996" y="109"/>
                  <a:pt x="1034" y="117"/>
                  <a:pt x="1066" y="102"/>
                </a:cubicBezTo>
                <a:cubicBezTo>
                  <a:pt x="1071" y="100"/>
                  <a:pt x="1075" y="97"/>
                  <a:pt x="1081" y="94"/>
                </a:cubicBezTo>
                <a:cubicBezTo>
                  <a:pt x="1085" y="117"/>
                  <a:pt x="1091" y="138"/>
                  <a:pt x="1114" y="148"/>
                </a:cubicBezTo>
                <a:cubicBezTo>
                  <a:pt x="1135" y="157"/>
                  <a:pt x="1155" y="152"/>
                  <a:pt x="1176" y="148"/>
                </a:cubicBezTo>
                <a:cubicBezTo>
                  <a:pt x="1178" y="154"/>
                  <a:pt x="1174" y="156"/>
                  <a:pt x="1172" y="159"/>
                </a:cubicBezTo>
                <a:cubicBezTo>
                  <a:pt x="1152" y="181"/>
                  <a:pt x="1160" y="206"/>
                  <a:pt x="1189" y="215"/>
                </a:cubicBezTo>
                <a:cubicBezTo>
                  <a:pt x="1219" y="224"/>
                  <a:pt x="1219" y="224"/>
                  <a:pt x="1209" y="254"/>
                </a:cubicBezTo>
                <a:cubicBezTo>
                  <a:pt x="1202" y="275"/>
                  <a:pt x="1214" y="297"/>
                  <a:pt x="1236" y="300"/>
                </a:cubicBezTo>
                <a:cubicBezTo>
                  <a:pt x="1247" y="302"/>
                  <a:pt x="1248" y="292"/>
                  <a:pt x="1250" y="285"/>
                </a:cubicBezTo>
                <a:cubicBezTo>
                  <a:pt x="1253" y="273"/>
                  <a:pt x="1255" y="259"/>
                  <a:pt x="1270" y="255"/>
                </a:cubicBezTo>
                <a:cubicBezTo>
                  <a:pt x="1280" y="253"/>
                  <a:pt x="1287" y="252"/>
                  <a:pt x="1283" y="267"/>
                </a:cubicBezTo>
                <a:cubicBezTo>
                  <a:pt x="1274" y="305"/>
                  <a:pt x="1284" y="318"/>
                  <a:pt x="1322" y="321"/>
                </a:cubicBezTo>
                <a:cubicBezTo>
                  <a:pt x="1370" y="325"/>
                  <a:pt x="1411" y="342"/>
                  <a:pt x="1447" y="373"/>
                </a:cubicBezTo>
                <a:cubicBezTo>
                  <a:pt x="1465" y="389"/>
                  <a:pt x="1484" y="402"/>
                  <a:pt x="1507" y="410"/>
                </a:cubicBezTo>
                <a:cubicBezTo>
                  <a:pt x="1519" y="414"/>
                  <a:pt x="1530" y="414"/>
                  <a:pt x="1540" y="405"/>
                </a:cubicBezTo>
                <a:cubicBezTo>
                  <a:pt x="1549" y="397"/>
                  <a:pt x="1560" y="392"/>
                  <a:pt x="1570" y="402"/>
                </a:cubicBezTo>
                <a:cubicBezTo>
                  <a:pt x="1580" y="413"/>
                  <a:pt x="1569" y="421"/>
                  <a:pt x="1563" y="427"/>
                </a:cubicBezTo>
                <a:cubicBezTo>
                  <a:pt x="1548" y="442"/>
                  <a:pt x="1547" y="456"/>
                  <a:pt x="1554" y="475"/>
                </a:cubicBezTo>
                <a:cubicBezTo>
                  <a:pt x="1581" y="551"/>
                  <a:pt x="1584" y="629"/>
                  <a:pt x="1581" y="708"/>
                </a:cubicBezTo>
                <a:cubicBezTo>
                  <a:pt x="1580" y="748"/>
                  <a:pt x="1580" y="748"/>
                  <a:pt x="1616" y="763"/>
                </a:cubicBezTo>
                <a:cubicBezTo>
                  <a:pt x="1649" y="776"/>
                  <a:pt x="1649" y="776"/>
                  <a:pt x="1675" y="750"/>
                </a:cubicBezTo>
                <a:cubicBezTo>
                  <a:pt x="1693" y="732"/>
                  <a:pt x="1711" y="713"/>
                  <a:pt x="1734" y="700"/>
                </a:cubicBezTo>
                <a:cubicBezTo>
                  <a:pt x="1746" y="694"/>
                  <a:pt x="1759" y="688"/>
                  <a:pt x="1775" y="691"/>
                </a:cubicBezTo>
                <a:cubicBezTo>
                  <a:pt x="1772" y="703"/>
                  <a:pt x="1764" y="711"/>
                  <a:pt x="1758" y="720"/>
                </a:cubicBezTo>
                <a:cubicBezTo>
                  <a:pt x="1746" y="738"/>
                  <a:pt x="1738" y="757"/>
                  <a:pt x="1738" y="778"/>
                </a:cubicBezTo>
                <a:cubicBezTo>
                  <a:pt x="1737" y="790"/>
                  <a:pt x="1733" y="792"/>
                  <a:pt x="1722" y="791"/>
                </a:cubicBezTo>
                <a:cubicBezTo>
                  <a:pt x="1711" y="790"/>
                  <a:pt x="1699" y="790"/>
                  <a:pt x="1689" y="796"/>
                </a:cubicBezTo>
                <a:cubicBezTo>
                  <a:pt x="1683" y="801"/>
                  <a:pt x="1678" y="807"/>
                  <a:pt x="1677" y="814"/>
                </a:cubicBezTo>
                <a:cubicBezTo>
                  <a:pt x="1677" y="823"/>
                  <a:pt x="1686" y="823"/>
                  <a:pt x="1692" y="825"/>
                </a:cubicBezTo>
                <a:cubicBezTo>
                  <a:pt x="1732" y="839"/>
                  <a:pt x="1772" y="852"/>
                  <a:pt x="1813" y="867"/>
                </a:cubicBezTo>
                <a:cubicBezTo>
                  <a:pt x="1837" y="875"/>
                  <a:pt x="1861" y="886"/>
                  <a:pt x="1882" y="902"/>
                </a:cubicBezTo>
                <a:cubicBezTo>
                  <a:pt x="1923" y="931"/>
                  <a:pt x="1936" y="968"/>
                  <a:pt x="1924" y="1017"/>
                </a:cubicBezTo>
                <a:cubicBezTo>
                  <a:pt x="1912" y="1061"/>
                  <a:pt x="1912" y="1061"/>
                  <a:pt x="1939" y="1097"/>
                </a:cubicBezTo>
                <a:cubicBezTo>
                  <a:pt x="1923" y="1108"/>
                  <a:pt x="1913" y="1125"/>
                  <a:pt x="1904" y="1141"/>
                </a:cubicBezTo>
                <a:cubicBezTo>
                  <a:pt x="1895" y="1157"/>
                  <a:pt x="1884" y="1170"/>
                  <a:pt x="1865" y="1174"/>
                </a:cubicBezTo>
                <a:cubicBezTo>
                  <a:pt x="1851" y="1177"/>
                  <a:pt x="1837" y="1180"/>
                  <a:pt x="1834" y="1197"/>
                </a:cubicBezTo>
                <a:cubicBezTo>
                  <a:pt x="1830" y="1217"/>
                  <a:pt x="1831" y="1236"/>
                  <a:pt x="1849" y="1250"/>
                </a:cubicBezTo>
                <a:cubicBezTo>
                  <a:pt x="1861" y="1260"/>
                  <a:pt x="1876" y="1267"/>
                  <a:pt x="1890" y="1273"/>
                </a:cubicBezTo>
                <a:cubicBezTo>
                  <a:pt x="1914" y="1284"/>
                  <a:pt x="1939" y="1294"/>
                  <a:pt x="1961" y="1309"/>
                </a:cubicBezTo>
                <a:cubicBezTo>
                  <a:pt x="1974" y="1318"/>
                  <a:pt x="1981" y="1314"/>
                  <a:pt x="1983" y="1298"/>
                </a:cubicBezTo>
                <a:cubicBezTo>
                  <a:pt x="1984" y="1274"/>
                  <a:pt x="1997" y="1257"/>
                  <a:pt x="2020" y="1250"/>
                </a:cubicBezTo>
                <a:cubicBezTo>
                  <a:pt x="2045" y="1242"/>
                  <a:pt x="2073" y="1249"/>
                  <a:pt x="2088" y="1267"/>
                </a:cubicBezTo>
                <a:cubicBezTo>
                  <a:pt x="2099" y="1280"/>
                  <a:pt x="2101" y="1295"/>
                  <a:pt x="2095" y="1310"/>
                </a:cubicBezTo>
                <a:cubicBezTo>
                  <a:pt x="2088" y="1329"/>
                  <a:pt x="2096" y="1338"/>
                  <a:pt x="2112" y="1343"/>
                </a:cubicBezTo>
                <a:cubicBezTo>
                  <a:pt x="2122" y="1346"/>
                  <a:pt x="2127" y="1351"/>
                  <a:pt x="2125" y="1362"/>
                </a:cubicBezTo>
                <a:cubicBezTo>
                  <a:pt x="2123" y="1374"/>
                  <a:pt x="2114" y="1368"/>
                  <a:pt x="2108" y="1368"/>
                </a:cubicBezTo>
                <a:cubicBezTo>
                  <a:pt x="2002" y="1361"/>
                  <a:pt x="1903" y="1334"/>
                  <a:pt x="1815" y="1274"/>
                </a:cubicBezTo>
                <a:cubicBezTo>
                  <a:pt x="1807" y="1268"/>
                  <a:pt x="1800" y="1268"/>
                  <a:pt x="1794" y="1274"/>
                </a:cubicBezTo>
                <a:cubicBezTo>
                  <a:pt x="1782" y="1284"/>
                  <a:pt x="1770" y="1294"/>
                  <a:pt x="1759" y="1304"/>
                </a:cubicBezTo>
                <a:cubicBezTo>
                  <a:pt x="1743" y="1319"/>
                  <a:pt x="1727" y="1334"/>
                  <a:pt x="1704" y="1340"/>
                </a:cubicBezTo>
                <a:cubicBezTo>
                  <a:pt x="1693" y="1342"/>
                  <a:pt x="1693" y="1350"/>
                  <a:pt x="1698" y="1358"/>
                </a:cubicBezTo>
                <a:cubicBezTo>
                  <a:pt x="1705" y="1368"/>
                  <a:pt x="1712" y="1378"/>
                  <a:pt x="1726" y="1381"/>
                </a:cubicBezTo>
                <a:cubicBezTo>
                  <a:pt x="1758" y="1390"/>
                  <a:pt x="1785" y="1409"/>
                  <a:pt x="1811" y="1429"/>
                </a:cubicBezTo>
                <a:cubicBezTo>
                  <a:pt x="1831" y="1445"/>
                  <a:pt x="1851" y="1460"/>
                  <a:pt x="1874" y="1471"/>
                </a:cubicBezTo>
                <a:cubicBezTo>
                  <a:pt x="1890" y="1480"/>
                  <a:pt x="1899" y="1477"/>
                  <a:pt x="1904" y="1460"/>
                </a:cubicBezTo>
                <a:cubicBezTo>
                  <a:pt x="1906" y="1451"/>
                  <a:pt x="1908" y="1441"/>
                  <a:pt x="1922" y="1445"/>
                </a:cubicBezTo>
                <a:cubicBezTo>
                  <a:pt x="1935" y="1449"/>
                  <a:pt x="1940" y="1458"/>
                  <a:pt x="1941" y="1470"/>
                </a:cubicBezTo>
                <a:cubicBezTo>
                  <a:pt x="1941" y="1478"/>
                  <a:pt x="1935" y="1478"/>
                  <a:pt x="1930" y="1478"/>
                </a:cubicBezTo>
                <a:cubicBezTo>
                  <a:pt x="1914" y="1479"/>
                  <a:pt x="1900" y="1483"/>
                  <a:pt x="1887" y="1493"/>
                </a:cubicBezTo>
                <a:cubicBezTo>
                  <a:pt x="1881" y="1498"/>
                  <a:pt x="1877" y="1496"/>
                  <a:pt x="1871" y="1493"/>
                </a:cubicBezTo>
                <a:cubicBezTo>
                  <a:pt x="1813" y="1464"/>
                  <a:pt x="1751" y="1440"/>
                  <a:pt x="1708" y="1388"/>
                </a:cubicBezTo>
                <a:cubicBezTo>
                  <a:pt x="1695" y="1373"/>
                  <a:pt x="1664" y="1380"/>
                  <a:pt x="1656" y="1400"/>
                </a:cubicBezTo>
                <a:cubicBezTo>
                  <a:pt x="1649" y="1415"/>
                  <a:pt x="1641" y="1417"/>
                  <a:pt x="1627" y="1415"/>
                </a:cubicBezTo>
                <a:cubicBezTo>
                  <a:pt x="1620" y="1414"/>
                  <a:pt x="1612" y="1415"/>
                  <a:pt x="1605" y="1417"/>
                </a:cubicBezTo>
                <a:cubicBezTo>
                  <a:pt x="1593" y="1420"/>
                  <a:pt x="1590" y="1430"/>
                  <a:pt x="1588" y="1441"/>
                </a:cubicBezTo>
                <a:cubicBezTo>
                  <a:pt x="1586" y="1452"/>
                  <a:pt x="1593" y="1457"/>
                  <a:pt x="1601" y="1461"/>
                </a:cubicBezTo>
                <a:cubicBezTo>
                  <a:pt x="1611" y="1466"/>
                  <a:pt x="1623" y="1470"/>
                  <a:pt x="1634" y="1475"/>
                </a:cubicBezTo>
                <a:cubicBezTo>
                  <a:pt x="1646" y="1480"/>
                  <a:pt x="1658" y="1486"/>
                  <a:pt x="1667" y="1497"/>
                </a:cubicBezTo>
                <a:cubicBezTo>
                  <a:pt x="1682" y="1516"/>
                  <a:pt x="1679" y="1534"/>
                  <a:pt x="1656" y="1541"/>
                </a:cubicBezTo>
                <a:cubicBezTo>
                  <a:pt x="1613" y="1554"/>
                  <a:pt x="1610" y="1570"/>
                  <a:pt x="1633" y="1611"/>
                </a:cubicBezTo>
                <a:cubicBezTo>
                  <a:pt x="1642" y="1628"/>
                  <a:pt x="1653" y="1643"/>
                  <a:pt x="1646" y="1664"/>
                </a:cubicBezTo>
                <a:cubicBezTo>
                  <a:pt x="1644" y="1668"/>
                  <a:pt x="1644" y="1674"/>
                  <a:pt x="1638" y="1673"/>
                </a:cubicBezTo>
                <a:cubicBezTo>
                  <a:pt x="1632" y="1673"/>
                  <a:pt x="1630" y="1668"/>
                  <a:pt x="1629" y="1664"/>
                </a:cubicBezTo>
                <a:cubicBezTo>
                  <a:pt x="1627" y="1646"/>
                  <a:pt x="1616" y="1640"/>
                  <a:pt x="1599" y="1639"/>
                </a:cubicBezTo>
                <a:cubicBezTo>
                  <a:pt x="1575" y="1637"/>
                  <a:pt x="1560" y="1623"/>
                  <a:pt x="1552" y="1600"/>
                </a:cubicBezTo>
                <a:cubicBezTo>
                  <a:pt x="1546" y="1580"/>
                  <a:pt x="1540" y="1560"/>
                  <a:pt x="1533" y="1540"/>
                </a:cubicBezTo>
                <a:cubicBezTo>
                  <a:pt x="1529" y="1526"/>
                  <a:pt x="1521" y="1514"/>
                  <a:pt x="1510" y="1506"/>
                </a:cubicBezTo>
                <a:cubicBezTo>
                  <a:pt x="1506" y="1503"/>
                  <a:pt x="1502" y="1498"/>
                  <a:pt x="1496" y="1500"/>
                </a:cubicBezTo>
                <a:cubicBezTo>
                  <a:pt x="1489" y="1504"/>
                  <a:pt x="1486" y="1510"/>
                  <a:pt x="1487" y="1517"/>
                </a:cubicBezTo>
                <a:cubicBezTo>
                  <a:pt x="1488" y="1530"/>
                  <a:pt x="1490" y="1543"/>
                  <a:pt x="1492" y="1556"/>
                </a:cubicBezTo>
                <a:cubicBezTo>
                  <a:pt x="1493" y="1561"/>
                  <a:pt x="1498" y="1562"/>
                  <a:pt x="1502" y="1563"/>
                </a:cubicBezTo>
                <a:cubicBezTo>
                  <a:pt x="1506" y="1564"/>
                  <a:pt x="1511" y="1564"/>
                  <a:pt x="1515" y="1566"/>
                </a:cubicBezTo>
                <a:cubicBezTo>
                  <a:pt x="1527" y="1569"/>
                  <a:pt x="1536" y="1576"/>
                  <a:pt x="1532" y="1589"/>
                </a:cubicBezTo>
                <a:cubicBezTo>
                  <a:pt x="1528" y="1600"/>
                  <a:pt x="1516" y="1595"/>
                  <a:pt x="1507" y="1594"/>
                </a:cubicBezTo>
                <a:cubicBezTo>
                  <a:pt x="1504" y="1593"/>
                  <a:pt x="1500" y="1592"/>
                  <a:pt x="1498" y="1590"/>
                </a:cubicBezTo>
                <a:cubicBezTo>
                  <a:pt x="1480" y="1574"/>
                  <a:pt x="1478" y="1587"/>
                  <a:pt x="1474" y="1602"/>
                </a:cubicBezTo>
                <a:cubicBezTo>
                  <a:pt x="1468" y="1624"/>
                  <a:pt x="1468" y="1623"/>
                  <a:pt x="1492" y="1625"/>
                </a:cubicBezTo>
                <a:cubicBezTo>
                  <a:pt x="1506" y="1625"/>
                  <a:pt x="1515" y="1630"/>
                  <a:pt x="1509" y="1647"/>
                </a:cubicBezTo>
                <a:cubicBezTo>
                  <a:pt x="1505" y="1659"/>
                  <a:pt x="1502" y="1671"/>
                  <a:pt x="1500" y="1684"/>
                </a:cubicBezTo>
                <a:cubicBezTo>
                  <a:pt x="1497" y="1705"/>
                  <a:pt x="1504" y="1712"/>
                  <a:pt x="1525" y="1709"/>
                </a:cubicBezTo>
                <a:cubicBezTo>
                  <a:pt x="1529" y="1709"/>
                  <a:pt x="1532" y="1709"/>
                  <a:pt x="1535" y="1708"/>
                </a:cubicBezTo>
                <a:cubicBezTo>
                  <a:pt x="1553" y="1704"/>
                  <a:pt x="1560" y="1707"/>
                  <a:pt x="1558" y="1728"/>
                </a:cubicBezTo>
                <a:cubicBezTo>
                  <a:pt x="1554" y="1754"/>
                  <a:pt x="1565" y="1777"/>
                  <a:pt x="1579" y="1799"/>
                </a:cubicBezTo>
                <a:cubicBezTo>
                  <a:pt x="1596" y="1825"/>
                  <a:pt x="1618" y="1849"/>
                  <a:pt x="1631" y="1877"/>
                </a:cubicBezTo>
                <a:cubicBezTo>
                  <a:pt x="1639" y="1894"/>
                  <a:pt x="1643" y="1910"/>
                  <a:pt x="1634" y="1929"/>
                </a:cubicBezTo>
                <a:cubicBezTo>
                  <a:pt x="1623" y="1951"/>
                  <a:pt x="1628" y="1975"/>
                  <a:pt x="1637" y="1998"/>
                </a:cubicBezTo>
                <a:cubicBezTo>
                  <a:pt x="1640" y="2005"/>
                  <a:pt x="1643" y="2011"/>
                  <a:pt x="1645" y="2017"/>
                </a:cubicBezTo>
                <a:cubicBezTo>
                  <a:pt x="1662" y="2054"/>
                  <a:pt x="1662" y="2054"/>
                  <a:pt x="1631" y="2080"/>
                </a:cubicBezTo>
                <a:cubicBezTo>
                  <a:pt x="1625" y="2085"/>
                  <a:pt x="1621" y="2090"/>
                  <a:pt x="1623" y="2100"/>
                </a:cubicBezTo>
                <a:cubicBezTo>
                  <a:pt x="1625" y="2111"/>
                  <a:pt x="1624" y="2123"/>
                  <a:pt x="1622" y="2134"/>
                </a:cubicBezTo>
                <a:cubicBezTo>
                  <a:pt x="1618" y="2151"/>
                  <a:pt x="1627" y="2158"/>
                  <a:pt x="1641" y="2163"/>
                </a:cubicBezTo>
                <a:cubicBezTo>
                  <a:pt x="1686" y="2179"/>
                  <a:pt x="1686" y="2179"/>
                  <a:pt x="1659" y="2218"/>
                </a:cubicBezTo>
                <a:cubicBezTo>
                  <a:pt x="1654" y="2225"/>
                  <a:pt x="1652" y="2233"/>
                  <a:pt x="1652" y="2242"/>
                </a:cubicBezTo>
                <a:cubicBezTo>
                  <a:pt x="1652" y="2249"/>
                  <a:pt x="1659" y="2258"/>
                  <a:pt x="1647" y="2261"/>
                </a:cubicBezTo>
                <a:cubicBezTo>
                  <a:pt x="1637" y="2264"/>
                  <a:pt x="1627" y="2263"/>
                  <a:pt x="1621" y="2253"/>
                </a:cubicBezTo>
                <a:cubicBezTo>
                  <a:pt x="1615" y="2245"/>
                  <a:pt x="1611" y="2236"/>
                  <a:pt x="1606" y="2226"/>
                </a:cubicBezTo>
                <a:cubicBezTo>
                  <a:pt x="1582" y="2235"/>
                  <a:pt x="1571" y="2256"/>
                  <a:pt x="1562" y="2277"/>
                </a:cubicBezTo>
                <a:cubicBezTo>
                  <a:pt x="1557" y="2287"/>
                  <a:pt x="1566" y="2296"/>
                  <a:pt x="1572" y="2303"/>
                </a:cubicBezTo>
                <a:cubicBezTo>
                  <a:pt x="1581" y="2312"/>
                  <a:pt x="1590" y="2320"/>
                  <a:pt x="1598" y="2328"/>
                </a:cubicBezTo>
                <a:cubicBezTo>
                  <a:pt x="1607" y="2337"/>
                  <a:pt x="1613" y="2347"/>
                  <a:pt x="1614" y="2360"/>
                </a:cubicBezTo>
                <a:cubicBezTo>
                  <a:pt x="1615" y="2377"/>
                  <a:pt x="1610" y="2381"/>
                  <a:pt x="1593" y="2377"/>
                </a:cubicBezTo>
                <a:cubicBezTo>
                  <a:pt x="1572" y="2371"/>
                  <a:pt x="1567" y="2377"/>
                  <a:pt x="1570" y="2398"/>
                </a:cubicBezTo>
                <a:cubicBezTo>
                  <a:pt x="1571" y="2410"/>
                  <a:pt x="1581" y="2425"/>
                  <a:pt x="1567" y="2433"/>
                </a:cubicBezTo>
                <a:cubicBezTo>
                  <a:pt x="1554" y="2440"/>
                  <a:pt x="1542" y="2427"/>
                  <a:pt x="1532" y="2419"/>
                </a:cubicBezTo>
                <a:cubicBezTo>
                  <a:pt x="1528" y="2415"/>
                  <a:pt x="1524" y="2412"/>
                  <a:pt x="1519" y="2409"/>
                </a:cubicBezTo>
                <a:cubicBezTo>
                  <a:pt x="1513" y="2405"/>
                  <a:pt x="1505" y="2404"/>
                  <a:pt x="1499" y="2410"/>
                </a:cubicBezTo>
                <a:cubicBezTo>
                  <a:pt x="1493" y="2415"/>
                  <a:pt x="1495" y="2422"/>
                  <a:pt x="1499" y="2428"/>
                </a:cubicBezTo>
                <a:cubicBezTo>
                  <a:pt x="1504" y="2437"/>
                  <a:pt x="1508" y="2446"/>
                  <a:pt x="1498" y="2455"/>
                </a:cubicBezTo>
                <a:cubicBezTo>
                  <a:pt x="1488" y="2463"/>
                  <a:pt x="1478" y="2458"/>
                  <a:pt x="1469" y="2452"/>
                </a:cubicBezTo>
                <a:cubicBezTo>
                  <a:pt x="1468" y="2451"/>
                  <a:pt x="1466" y="2449"/>
                  <a:pt x="1464" y="2448"/>
                </a:cubicBezTo>
                <a:cubicBezTo>
                  <a:pt x="1439" y="2430"/>
                  <a:pt x="1433" y="2432"/>
                  <a:pt x="1421" y="2461"/>
                </a:cubicBezTo>
                <a:cubicBezTo>
                  <a:pt x="1416" y="2475"/>
                  <a:pt x="1411" y="2486"/>
                  <a:pt x="1394" y="2484"/>
                </a:cubicBezTo>
                <a:cubicBezTo>
                  <a:pt x="1390" y="2484"/>
                  <a:pt x="1387" y="2484"/>
                  <a:pt x="1384" y="2483"/>
                </a:cubicBezTo>
                <a:cubicBezTo>
                  <a:pt x="1367" y="2477"/>
                  <a:pt x="1352" y="2485"/>
                  <a:pt x="1354" y="2502"/>
                </a:cubicBezTo>
                <a:cubicBezTo>
                  <a:pt x="1356" y="2519"/>
                  <a:pt x="1347" y="2525"/>
                  <a:pt x="1335" y="2526"/>
                </a:cubicBezTo>
                <a:cubicBezTo>
                  <a:pt x="1296" y="2528"/>
                  <a:pt x="1288" y="2552"/>
                  <a:pt x="1287" y="2586"/>
                </a:cubicBezTo>
                <a:cubicBezTo>
                  <a:pt x="1286" y="2610"/>
                  <a:pt x="1280" y="2634"/>
                  <a:pt x="1273" y="2658"/>
                </a:cubicBezTo>
                <a:cubicBezTo>
                  <a:pt x="1269" y="2669"/>
                  <a:pt x="1263" y="2676"/>
                  <a:pt x="1251" y="2679"/>
                </a:cubicBezTo>
                <a:cubicBezTo>
                  <a:pt x="1210" y="2691"/>
                  <a:pt x="1169" y="2694"/>
                  <a:pt x="1131" y="2668"/>
                </a:cubicBezTo>
                <a:cubicBezTo>
                  <a:pt x="1117" y="2658"/>
                  <a:pt x="1108" y="2647"/>
                  <a:pt x="1110" y="2628"/>
                </a:cubicBezTo>
                <a:cubicBezTo>
                  <a:pt x="1114" y="2600"/>
                  <a:pt x="1100" y="2575"/>
                  <a:pt x="1086" y="2551"/>
                </a:cubicBezTo>
                <a:cubicBezTo>
                  <a:pt x="1083" y="2544"/>
                  <a:pt x="1077" y="2543"/>
                  <a:pt x="1070" y="2542"/>
                </a:cubicBezTo>
                <a:cubicBezTo>
                  <a:pt x="1046" y="2539"/>
                  <a:pt x="1022" y="2537"/>
                  <a:pt x="998" y="2538"/>
                </a:cubicBezTo>
                <a:cubicBezTo>
                  <a:pt x="983" y="2538"/>
                  <a:pt x="973" y="2533"/>
                  <a:pt x="964" y="2522"/>
                </a:cubicBezTo>
                <a:cubicBezTo>
                  <a:pt x="955" y="2512"/>
                  <a:pt x="947" y="2501"/>
                  <a:pt x="934" y="2495"/>
                </a:cubicBezTo>
                <a:cubicBezTo>
                  <a:pt x="920" y="2489"/>
                  <a:pt x="908" y="2487"/>
                  <a:pt x="893" y="2497"/>
                </a:cubicBezTo>
                <a:cubicBezTo>
                  <a:pt x="875" y="2510"/>
                  <a:pt x="859" y="2504"/>
                  <a:pt x="852" y="2482"/>
                </a:cubicBezTo>
                <a:cubicBezTo>
                  <a:pt x="839" y="2444"/>
                  <a:pt x="821" y="2440"/>
                  <a:pt x="790" y="2468"/>
                </a:cubicBezTo>
                <a:cubicBezTo>
                  <a:pt x="773" y="2482"/>
                  <a:pt x="762" y="2501"/>
                  <a:pt x="747" y="2517"/>
                </a:cubicBezTo>
                <a:cubicBezTo>
                  <a:pt x="735" y="2529"/>
                  <a:pt x="723" y="2540"/>
                  <a:pt x="700" y="2543"/>
                </a:cubicBezTo>
                <a:cubicBezTo>
                  <a:pt x="719" y="2512"/>
                  <a:pt x="734" y="2485"/>
                  <a:pt x="752" y="2457"/>
                </a:cubicBezTo>
                <a:cubicBezTo>
                  <a:pt x="770" y="2428"/>
                  <a:pt x="746" y="2370"/>
                  <a:pt x="711" y="2373"/>
                </a:cubicBezTo>
                <a:cubicBezTo>
                  <a:pt x="670" y="2376"/>
                  <a:pt x="657" y="2354"/>
                  <a:pt x="649" y="2321"/>
                </a:cubicBezTo>
                <a:cubicBezTo>
                  <a:pt x="647" y="2316"/>
                  <a:pt x="646" y="2311"/>
                  <a:pt x="644" y="2306"/>
                </a:cubicBezTo>
                <a:cubicBezTo>
                  <a:pt x="638" y="2284"/>
                  <a:pt x="636" y="2283"/>
                  <a:pt x="616" y="2294"/>
                </a:cubicBezTo>
                <a:cubicBezTo>
                  <a:pt x="599" y="2304"/>
                  <a:pt x="586" y="2318"/>
                  <a:pt x="574" y="2334"/>
                </a:cubicBezTo>
                <a:cubicBezTo>
                  <a:pt x="567" y="2344"/>
                  <a:pt x="561" y="2348"/>
                  <a:pt x="548" y="2343"/>
                </a:cubicBezTo>
                <a:cubicBezTo>
                  <a:pt x="537" y="2339"/>
                  <a:pt x="525" y="2338"/>
                  <a:pt x="513" y="2337"/>
                </a:cubicBezTo>
                <a:cubicBezTo>
                  <a:pt x="505" y="2336"/>
                  <a:pt x="498" y="2340"/>
                  <a:pt x="496" y="2348"/>
                </a:cubicBezTo>
                <a:cubicBezTo>
                  <a:pt x="494" y="2357"/>
                  <a:pt x="497" y="2363"/>
                  <a:pt x="505" y="2367"/>
                </a:cubicBezTo>
                <a:cubicBezTo>
                  <a:pt x="511" y="2370"/>
                  <a:pt x="517" y="2372"/>
                  <a:pt x="523" y="2375"/>
                </a:cubicBezTo>
                <a:cubicBezTo>
                  <a:pt x="533" y="2380"/>
                  <a:pt x="537" y="2387"/>
                  <a:pt x="535" y="2399"/>
                </a:cubicBezTo>
                <a:cubicBezTo>
                  <a:pt x="529" y="2435"/>
                  <a:pt x="542" y="2460"/>
                  <a:pt x="574" y="2476"/>
                </a:cubicBezTo>
                <a:cubicBezTo>
                  <a:pt x="579" y="2479"/>
                  <a:pt x="590" y="2478"/>
                  <a:pt x="588" y="2487"/>
                </a:cubicBezTo>
                <a:cubicBezTo>
                  <a:pt x="587" y="2496"/>
                  <a:pt x="578" y="2498"/>
                  <a:pt x="569" y="2499"/>
                </a:cubicBezTo>
                <a:cubicBezTo>
                  <a:pt x="568" y="2499"/>
                  <a:pt x="567" y="2499"/>
                  <a:pt x="566" y="2499"/>
                </a:cubicBezTo>
                <a:cubicBezTo>
                  <a:pt x="542" y="2503"/>
                  <a:pt x="535" y="2514"/>
                  <a:pt x="547" y="2533"/>
                </a:cubicBezTo>
                <a:cubicBezTo>
                  <a:pt x="558" y="2551"/>
                  <a:pt x="555" y="2565"/>
                  <a:pt x="545" y="2580"/>
                </a:cubicBezTo>
                <a:cubicBezTo>
                  <a:pt x="532" y="2600"/>
                  <a:pt x="522" y="2621"/>
                  <a:pt x="528" y="2646"/>
                </a:cubicBezTo>
                <a:cubicBezTo>
                  <a:pt x="531" y="2657"/>
                  <a:pt x="520" y="2662"/>
                  <a:pt x="513" y="2664"/>
                </a:cubicBezTo>
                <a:cubicBezTo>
                  <a:pt x="487" y="2673"/>
                  <a:pt x="475" y="2690"/>
                  <a:pt x="472" y="2716"/>
                </a:cubicBezTo>
                <a:cubicBezTo>
                  <a:pt x="470" y="2732"/>
                  <a:pt x="464" y="2735"/>
                  <a:pt x="448" y="2725"/>
                </a:cubicBezTo>
                <a:cubicBezTo>
                  <a:pt x="414" y="2704"/>
                  <a:pt x="364" y="2719"/>
                  <a:pt x="349" y="2754"/>
                </a:cubicBezTo>
                <a:cubicBezTo>
                  <a:pt x="346" y="2761"/>
                  <a:pt x="342" y="2770"/>
                  <a:pt x="349" y="2776"/>
                </a:cubicBezTo>
                <a:cubicBezTo>
                  <a:pt x="356" y="2782"/>
                  <a:pt x="366" y="2785"/>
                  <a:pt x="375" y="2779"/>
                </a:cubicBezTo>
                <a:cubicBezTo>
                  <a:pt x="381" y="2776"/>
                  <a:pt x="387" y="2771"/>
                  <a:pt x="393" y="2767"/>
                </a:cubicBezTo>
                <a:cubicBezTo>
                  <a:pt x="399" y="2762"/>
                  <a:pt x="405" y="2759"/>
                  <a:pt x="410" y="2765"/>
                </a:cubicBezTo>
                <a:cubicBezTo>
                  <a:pt x="416" y="2772"/>
                  <a:pt x="412" y="2778"/>
                  <a:pt x="407" y="2783"/>
                </a:cubicBezTo>
                <a:cubicBezTo>
                  <a:pt x="403" y="2788"/>
                  <a:pt x="397" y="2792"/>
                  <a:pt x="393" y="2796"/>
                </a:cubicBezTo>
                <a:cubicBezTo>
                  <a:pt x="384" y="2805"/>
                  <a:pt x="379" y="2817"/>
                  <a:pt x="388" y="2827"/>
                </a:cubicBezTo>
                <a:cubicBezTo>
                  <a:pt x="396" y="2835"/>
                  <a:pt x="407" y="2827"/>
                  <a:pt x="415" y="2821"/>
                </a:cubicBezTo>
                <a:cubicBezTo>
                  <a:pt x="422" y="2816"/>
                  <a:pt x="427" y="2807"/>
                  <a:pt x="436" y="2804"/>
                </a:cubicBezTo>
                <a:cubicBezTo>
                  <a:pt x="449" y="2799"/>
                  <a:pt x="457" y="2801"/>
                  <a:pt x="456" y="2817"/>
                </a:cubicBezTo>
                <a:cubicBezTo>
                  <a:pt x="455" y="2839"/>
                  <a:pt x="446" y="2857"/>
                  <a:pt x="434" y="2874"/>
                </a:cubicBezTo>
                <a:cubicBezTo>
                  <a:pt x="419" y="2896"/>
                  <a:pt x="418" y="2908"/>
                  <a:pt x="434" y="2929"/>
                </a:cubicBezTo>
                <a:cubicBezTo>
                  <a:pt x="439" y="2937"/>
                  <a:pt x="447" y="2944"/>
                  <a:pt x="454" y="2951"/>
                </a:cubicBezTo>
                <a:cubicBezTo>
                  <a:pt x="457" y="2954"/>
                  <a:pt x="462" y="2957"/>
                  <a:pt x="460" y="2962"/>
                </a:cubicBezTo>
                <a:cubicBezTo>
                  <a:pt x="458" y="2968"/>
                  <a:pt x="453" y="2969"/>
                  <a:pt x="449" y="2968"/>
                </a:cubicBezTo>
                <a:cubicBezTo>
                  <a:pt x="431" y="2964"/>
                  <a:pt x="427" y="2972"/>
                  <a:pt x="428" y="2988"/>
                </a:cubicBezTo>
                <a:cubicBezTo>
                  <a:pt x="429" y="3008"/>
                  <a:pt x="416" y="3022"/>
                  <a:pt x="402" y="3033"/>
                </a:cubicBezTo>
                <a:cubicBezTo>
                  <a:pt x="391" y="3042"/>
                  <a:pt x="390" y="3049"/>
                  <a:pt x="401" y="3057"/>
                </a:cubicBezTo>
                <a:cubicBezTo>
                  <a:pt x="407" y="3061"/>
                  <a:pt x="411" y="3065"/>
                  <a:pt x="409" y="3073"/>
                </a:cubicBezTo>
                <a:cubicBezTo>
                  <a:pt x="407" y="3084"/>
                  <a:pt x="399" y="3082"/>
                  <a:pt x="392" y="3084"/>
                </a:cubicBezTo>
                <a:cubicBezTo>
                  <a:pt x="388" y="3085"/>
                  <a:pt x="383" y="3085"/>
                  <a:pt x="378" y="3086"/>
                </a:cubicBezTo>
                <a:cubicBezTo>
                  <a:pt x="351" y="3089"/>
                  <a:pt x="345" y="3104"/>
                  <a:pt x="361" y="3127"/>
                </a:cubicBezTo>
                <a:cubicBezTo>
                  <a:pt x="363" y="3130"/>
                  <a:pt x="365" y="3132"/>
                  <a:pt x="366" y="3135"/>
                </a:cubicBezTo>
                <a:cubicBezTo>
                  <a:pt x="369" y="3141"/>
                  <a:pt x="371" y="3149"/>
                  <a:pt x="365" y="3153"/>
                </a:cubicBezTo>
                <a:cubicBezTo>
                  <a:pt x="360" y="3157"/>
                  <a:pt x="353" y="3153"/>
                  <a:pt x="349" y="3149"/>
                </a:cubicBezTo>
                <a:cubicBezTo>
                  <a:pt x="345" y="3145"/>
                  <a:pt x="342" y="3141"/>
                  <a:pt x="339" y="3136"/>
                </a:cubicBezTo>
                <a:cubicBezTo>
                  <a:pt x="333" y="3129"/>
                  <a:pt x="327" y="3127"/>
                  <a:pt x="319" y="3133"/>
                </a:cubicBezTo>
                <a:cubicBezTo>
                  <a:pt x="300" y="3146"/>
                  <a:pt x="279" y="3148"/>
                  <a:pt x="258" y="3149"/>
                </a:cubicBezTo>
                <a:cubicBezTo>
                  <a:pt x="233" y="3151"/>
                  <a:pt x="207" y="3148"/>
                  <a:pt x="182" y="3154"/>
                </a:cubicBezTo>
                <a:cubicBezTo>
                  <a:pt x="173" y="3156"/>
                  <a:pt x="168" y="3150"/>
                  <a:pt x="164" y="3145"/>
                </a:cubicBezTo>
                <a:cubicBezTo>
                  <a:pt x="150" y="3129"/>
                  <a:pt x="137" y="3113"/>
                  <a:pt x="112" y="3121"/>
                </a:cubicBezTo>
                <a:cubicBezTo>
                  <a:pt x="107" y="3122"/>
                  <a:pt x="104" y="3118"/>
                  <a:pt x="102" y="3114"/>
                </a:cubicBezTo>
                <a:cubicBezTo>
                  <a:pt x="91" y="3094"/>
                  <a:pt x="73" y="3078"/>
                  <a:pt x="58" y="3061"/>
                </a:cubicBezTo>
                <a:cubicBezTo>
                  <a:pt x="35" y="3035"/>
                  <a:pt x="22" y="3006"/>
                  <a:pt x="31" y="2971"/>
                </a:cubicBezTo>
                <a:cubicBezTo>
                  <a:pt x="34" y="2957"/>
                  <a:pt x="26" y="2948"/>
                  <a:pt x="18" y="2940"/>
                </a:cubicBezTo>
                <a:cubicBezTo>
                  <a:pt x="0" y="2921"/>
                  <a:pt x="1" y="2911"/>
                  <a:pt x="21" y="2896"/>
                </a:cubicBezTo>
                <a:cubicBezTo>
                  <a:pt x="43" y="2881"/>
                  <a:pt x="43" y="2881"/>
                  <a:pt x="25" y="2859"/>
                </a:cubicBezTo>
                <a:cubicBezTo>
                  <a:pt x="21" y="2854"/>
                  <a:pt x="18" y="2850"/>
                  <a:pt x="24" y="2844"/>
                </a:cubicBezTo>
                <a:cubicBezTo>
                  <a:pt x="44" y="2821"/>
                  <a:pt x="62" y="2798"/>
                  <a:pt x="83" y="2776"/>
                </a:cubicBezTo>
                <a:cubicBezTo>
                  <a:pt x="98" y="2759"/>
                  <a:pt x="117" y="2748"/>
                  <a:pt x="139" y="2743"/>
                </a:cubicBezTo>
                <a:cubicBezTo>
                  <a:pt x="153" y="2739"/>
                  <a:pt x="180" y="2703"/>
                  <a:pt x="181" y="2688"/>
                </a:cubicBezTo>
                <a:cubicBezTo>
                  <a:pt x="181" y="2683"/>
                  <a:pt x="181" y="2679"/>
                  <a:pt x="175" y="2677"/>
                </a:cubicBezTo>
                <a:cubicBezTo>
                  <a:pt x="144" y="2663"/>
                  <a:pt x="129" y="2636"/>
                  <a:pt x="116" y="2607"/>
                </a:cubicBezTo>
                <a:cubicBezTo>
                  <a:pt x="113" y="2601"/>
                  <a:pt x="111" y="2596"/>
                  <a:pt x="108" y="2591"/>
                </a:cubicBezTo>
                <a:cubicBezTo>
                  <a:pt x="98" y="2575"/>
                  <a:pt x="93" y="2561"/>
                  <a:pt x="100" y="2541"/>
                </a:cubicBezTo>
                <a:cubicBezTo>
                  <a:pt x="107" y="2521"/>
                  <a:pt x="96" y="2501"/>
                  <a:pt x="86" y="2483"/>
                </a:cubicBezTo>
                <a:cubicBezTo>
                  <a:pt x="82" y="2474"/>
                  <a:pt x="80" y="2468"/>
                  <a:pt x="87" y="2459"/>
                </a:cubicBezTo>
                <a:cubicBezTo>
                  <a:pt x="115" y="2421"/>
                  <a:pt x="136" y="2379"/>
                  <a:pt x="140" y="2330"/>
                </a:cubicBezTo>
                <a:cubicBezTo>
                  <a:pt x="141" y="2323"/>
                  <a:pt x="143" y="2320"/>
                  <a:pt x="150" y="2322"/>
                </a:cubicBezTo>
                <a:cubicBezTo>
                  <a:pt x="178" y="2328"/>
                  <a:pt x="196" y="2313"/>
                  <a:pt x="211" y="2293"/>
                </a:cubicBezTo>
                <a:cubicBezTo>
                  <a:pt x="218" y="2284"/>
                  <a:pt x="224" y="2279"/>
                  <a:pt x="237" y="2285"/>
                </a:cubicBezTo>
                <a:cubicBezTo>
                  <a:pt x="253" y="2294"/>
                  <a:pt x="268" y="2286"/>
                  <a:pt x="281" y="2275"/>
                </a:cubicBezTo>
                <a:cubicBezTo>
                  <a:pt x="292" y="2266"/>
                  <a:pt x="303" y="2255"/>
                  <a:pt x="314" y="2246"/>
                </a:cubicBezTo>
                <a:cubicBezTo>
                  <a:pt x="325" y="2238"/>
                  <a:pt x="335" y="2237"/>
                  <a:pt x="338" y="2254"/>
                </a:cubicBezTo>
                <a:cubicBezTo>
                  <a:pt x="338" y="2258"/>
                  <a:pt x="339" y="2262"/>
                  <a:pt x="341" y="2266"/>
                </a:cubicBezTo>
                <a:cubicBezTo>
                  <a:pt x="343" y="2271"/>
                  <a:pt x="343" y="2279"/>
                  <a:pt x="350" y="2280"/>
                </a:cubicBezTo>
                <a:cubicBezTo>
                  <a:pt x="356" y="2280"/>
                  <a:pt x="360" y="2275"/>
                  <a:pt x="363" y="2271"/>
                </a:cubicBezTo>
                <a:cubicBezTo>
                  <a:pt x="378" y="2254"/>
                  <a:pt x="384" y="2255"/>
                  <a:pt x="393" y="2276"/>
                </a:cubicBezTo>
                <a:cubicBezTo>
                  <a:pt x="395" y="2281"/>
                  <a:pt x="396" y="2285"/>
                  <a:pt x="399" y="2289"/>
                </a:cubicBezTo>
                <a:cubicBezTo>
                  <a:pt x="403" y="2295"/>
                  <a:pt x="407" y="2300"/>
                  <a:pt x="417" y="2296"/>
                </a:cubicBezTo>
                <a:cubicBezTo>
                  <a:pt x="426" y="2291"/>
                  <a:pt x="426" y="2287"/>
                  <a:pt x="424" y="2279"/>
                </a:cubicBezTo>
                <a:cubicBezTo>
                  <a:pt x="414" y="2234"/>
                  <a:pt x="425" y="2195"/>
                  <a:pt x="452" y="2158"/>
                </a:cubicBezTo>
                <a:cubicBezTo>
                  <a:pt x="468" y="2136"/>
                  <a:pt x="489" y="2122"/>
                  <a:pt x="516" y="2118"/>
                </a:cubicBezTo>
                <a:cubicBezTo>
                  <a:pt x="528" y="2116"/>
                  <a:pt x="530" y="2112"/>
                  <a:pt x="526" y="2101"/>
                </a:cubicBezTo>
                <a:cubicBezTo>
                  <a:pt x="521" y="2088"/>
                  <a:pt x="517" y="2073"/>
                  <a:pt x="508" y="2062"/>
                </a:cubicBezTo>
                <a:cubicBezTo>
                  <a:pt x="501" y="2054"/>
                  <a:pt x="503" y="2050"/>
                  <a:pt x="512" y="2045"/>
                </a:cubicBezTo>
                <a:cubicBezTo>
                  <a:pt x="531" y="2036"/>
                  <a:pt x="542" y="1996"/>
                  <a:pt x="531" y="1978"/>
                </a:cubicBezTo>
                <a:cubicBezTo>
                  <a:pt x="527" y="1972"/>
                  <a:pt x="521" y="1972"/>
                  <a:pt x="516" y="1971"/>
                </a:cubicBezTo>
                <a:cubicBezTo>
                  <a:pt x="500" y="1967"/>
                  <a:pt x="485" y="1962"/>
                  <a:pt x="473" y="1950"/>
                </a:cubicBezTo>
                <a:cubicBezTo>
                  <a:pt x="454" y="1929"/>
                  <a:pt x="460" y="1910"/>
                  <a:pt x="488" y="1904"/>
                </a:cubicBezTo>
                <a:cubicBezTo>
                  <a:pt x="496" y="1902"/>
                  <a:pt x="505" y="1902"/>
                  <a:pt x="513" y="1900"/>
                </a:cubicBezTo>
                <a:cubicBezTo>
                  <a:pt x="535" y="1894"/>
                  <a:pt x="541" y="1884"/>
                  <a:pt x="534" y="1862"/>
                </a:cubicBezTo>
                <a:cubicBezTo>
                  <a:pt x="531" y="1851"/>
                  <a:pt x="525" y="1843"/>
                  <a:pt x="519" y="1834"/>
                </a:cubicBezTo>
                <a:cubicBezTo>
                  <a:pt x="512" y="1825"/>
                  <a:pt x="506" y="1817"/>
                  <a:pt x="501" y="1807"/>
                </a:cubicBezTo>
                <a:cubicBezTo>
                  <a:pt x="497" y="1800"/>
                  <a:pt x="494" y="1791"/>
                  <a:pt x="496" y="1782"/>
                </a:cubicBezTo>
                <a:cubicBezTo>
                  <a:pt x="500" y="1770"/>
                  <a:pt x="511" y="1778"/>
                  <a:pt x="518" y="1777"/>
                </a:cubicBezTo>
                <a:cubicBezTo>
                  <a:pt x="535" y="1773"/>
                  <a:pt x="553" y="1772"/>
                  <a:pt x="567" y="1761"/>
                </a:cubicBezTo>
                <a:cubicBezTo>
                  <a:pt x="576" y="1753"/>
                  <a:pt x="578" y="1746"/>
                  <a:pt x="571" y="1735"/>
                </a:cubicBezTo>
                <a:cubicBezTo>
                  <a:pt x="561" y="1720"/>
                  <a:pt x="547" y="1706"/>
                  <a:pt x="535" y="1693"/>
                </a:cubicBezTo>
                <a:cubicBezTo>
                  <a:pt x="515" y="1671"/>
                  <a:pt x="499" y="1649"/>
                  <a:pt x="514" y="1618"/>
                </a:cubicBezTo>
                <a:cubicBezTo>
                  <a:pt x="517" y="1610"/>
                  <a:pt x="512" y="1605"/>
                  <a:pt x="508" y="1600"/>
                </a:cubicBezTo>
                <a:cubicBezTo>
                  <a:pt x="501" y="1590"/>
                  <a:pt x="490" y="1584"/>
                  <a:pt x="480" y="1579"/>
                </a:cubicBezTo>
                <a:cubicBezTo>
                  <a:pt x="464" y="1571"/>
                  <a:pt x="448" y="1565"/>
                  <a:pt x="440" y="1547"/>
                </a:cubicBezTo>
                <a:close/>
              </a:path>
            </a:pathLst>
          </a:custGeom>
          <a:solidFill>
            <a:schemeClr val="accent3"/>
          </a:solidFill>
          <a:ln>
            <a:noFill/>
          </a:ln>
          <a:scene3d>
            <a:camera prst="isometricTopUp">
              <a:rot lat="585005" lon="17518078" rev="3941966"/>
            </a:camera>
            <a:lightRig rig="threePt" dir="t"/>
          </a:scene3d>
        </p:spPr>
        <p:txBody>
          <a:bodyPr vert="horz" wrap="square" lIns="60960" tIns="30480" rIns="60960" bIns="30480" numCol="1" anchor="t" anchorCtr="0" compatLnSpc="1">
            <a:prstTxWarp prst="textNoShape">
              <a:avLst/>
            </a:prstTxWarp>
          </a:bodyPr>
          <a:lstStyle/>
          <a:p>
            <a:endParaRPr lang="en-US" sz="1200"/>
          </a:p>
        </p:txBody>
      </p:sp>
    </p:spTree>
    <p:extLst>
      <p:ext uri="{BB962C8B-B14F-4D97-AF65-F5344CB8AC3E}">
        <p14:creationId xmlns:p14="http://schemas.microsoft.com/office/powerpoint/2010/main" val="1547012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38B56C8-2ECC-40CE-8512-1AB853C9BE30}"/>
              </a:ext>
            </a:extLst>
          </p:cNvPr>
          <p:cNvSpPr txBox="1"/>
          <p:nvPr/>
        </p:nvSpPr>
        <p:spPr>
          <a:xfrm>
            <a:off x="2571610" y="4907756"/>
            <a:ext cx="3524390" cy="1754326"/>
          </a:xfrm>
          <a:prstGeom prst="rect">
            <a:avLst/>
          </a:prstGeom>
          <a:noFill/>
        </p:spPr>
        <p:txBody>
          <a:bodyPr wrap="square" rtlCol="0" anchor="ctr">
            <a:spAutoFit/>
          </a:bodyPr>
          <a:lstStyle/>
          <a:p>
            <a:r>
              <a:rPr lang="en-US" altLang="ko-KR" sz="5400" dirty="0" smtClean="0">
                <a:latin typeface="+mj-lt"/>
                <a:cs typeface="Arial" pitchFamily="34" charset="0"/>
              </a:rPr>
              <a:t>Source et </a:t>
            </a:r>
            <a:r>
              <a:rPr lang="en-US" altLang="ko-KR" sz="5400" dirty="0" err="1" smtClean="0">
                <a:latin typeface="+mj-lt"/>
                <a:cs typeface="Arial" pitchFamily="34" charset="0"/>
              </a:rPr>
              <a:t>références</a:t>
            </a:r>
            <a:endParaRPr lang="ko-KR" altLang="en-US" sz="5400" dirty="0">
              <a:latin typeface="+mj-lt"/>
              <a:cs typeface="Arial" pitchFamily="34" charset="0"/>
            </a:endParaRPr>
          </a:p>
        </p:txBody>
      </p:sp>
      <p:sp>
        <p:nvSpPr>
          <p:cNvPr id="5" name="TextBox 4">
            <a:extLst>
              <a:ext uri="{FF2B5EF4-FFF2-40B4-BE49-F238E27FC236}">
                <a16:creationId xmlns="" xmlns:a16="http://schemas.microsoft.com/office/drawing/2014/main" id="{066229B0-16EE-40BC-AB24-00835EDE4E66}"/>
              </a:ext>
            </a:extLst>
          </p:cNvPr>
          <p:cNvSpPr txBox="1"/>
          <p:nvPr/>
        </p:nvSpPr>
        <p:spPr>
          <a:xfrm>
            <a:off x="6096000" y="796017"/>
            <a:ext cx="5460274" cy="307777"/>
          </a:xfrm>
          <a:prstGeom prst="rect">
            <a:avLst/>
          </a:prstGeom>
          <a:solidFill>
            <a:schemeClr val="accent2">
              <a:alpha val="70000"/>
            </a:schemeClr>
          </a:solidFill>
          <a:effectLst/>
        </p:spPr>
        <p:txBody>
          <a:bodyPr wrap="square" rtlCol="0">
            <a:spAutoFit/>
          </a:bodyPr>
          <a:lstStyle/>
          <a:p>
            <a:r>
              <a:rPr lang="en-US" altLang="ko-KR" sz="1400" b="1" dirty="0" smtClean="0">
                <a:solidFill>
                  <a:schemeClr val="bg1"/>
                </a:solidFill>
                <a:cs typeface="Arial" pitchFamily="34" charset="0"/>
              </a:rPr>
              <a:t>Sources </a:t>
            </a:r>
            <a:r>
              <a:rPr lang="en-US" altLang="ko-KR" sz="1400" b="1" dirty="0" err="1" smtClean="0">
                <a:solidFill>
                  <a:schemeClr val="bg1"/>
                </a:solidFill>
                <a:cs typeface="Arial" pitchFamily="34" charset="0"/>
              </a:rPr>
              <a:t>informatives</a:t>
            </a:r>
            <a:r>
              <a:rPr lang="en-US" altLang="ko-KR" sz="1400" b="1" dirty="0" smtClean="0">
                <a:solidFill>
                  <a:schemeClr val="bg1"/>
                </a:solidFill>
                <a:cs typeface="Arial" pitchFamily="34" charset="0"/>
              </a:rPr>
              <a:t> et </a:t>
            </a:r>
            <a:r>
              <a:rPr lang="en-US" altLang="ko-KR" sz="1400" b="1" dirty="0" err="1" smtClean="0">
                <a:solidFill>
                  <a:schemeClr val="bg1"/>
                </a:solidFill>
                <a:cs typeface="Arial" pitchFamily="34" charset="0"/>
              </a:rPr>
              <a:t>référents</a:t>
            </a:r>
            <a:r>
              <a:rPr lang="en-US" altLang="ko-KR" sz="1400" b="1" dirty="0" smtClean="0">
                <a:solidFill>
                  <a:schemeClr val="bg1"/>
                </a:solidFill>
                <a:cs typeface="Arial" pitchFamily="34" charset="0"/>
              </a:rPr>
              <a:t> </a:t>
            </a:r>
            <a:r>
              <a:rPr lang="en-US" altLang="ko-KR" sz="1400" b="1" dirty="0" err="1" smtClean="0">
                <a:solidFill>
                  <a:schemeClr val="bg1"/>
                </a:solidFill>
                <a:cs typeface="Arial" pitchFamily="34" charset="0"/>
              </a:rPr>
              <a:t>fonctionnels</a:t>
            </a:r>
            <a:endParaRPr lang="ko-KR" altLang="en-US" sz="1400" b="1" dirty="0">
              <a:solidFill>
                <a:schemeClr val="bg1"/>
              </a:solidFill>
              <a:cs typeface="Arial" pitchFamily="34" charset="0"/>
            </a:endParaRPr>
          </a:p>
        </p:txBody>
      </p:sp>
      <p:sp>
        <p:nvSpPr>
          <p:cNvPr id="6" name="TextBox 5">
            <a:extLst>
              <a:ext uri="{FF2B5EF4-FFF2-40B4-BE49-F238E27FC236}">
                <a16:creationId xmlns="" xmlns:a16="http://schemas.microsoft.com/office/drawing/2014/main" id="{A491A392-5961-4355-B6F3-87AE4424E1F1}"/>
              </a:ext>
            </a:extLst>
          </p:cNvPr>
          <p:cNvSpPr txBox="1"/>
          <p:nvPr/>
        </p:nvSpPr>
        <p:spPr>
          <a:xfrm>
            <a:off x="6096000" y="1436513"/>
            <a:ext cx="5460274" cy="5078313"/>
          </a:xfrm>
          <a:prstGeom prst="rect">
            <a:avLst/>
          </a:prstGeom>
          <a:solidFill>
            <a:schemeClr val="accent2">
              <a:lumMod val="20000"/>
              <a:lumOff val="80000"/>
              <a:alpha val="70000"/>
            </a:schemeClr>
          </a:solidFill>
          <a:ln>
            <a:solidFill>
              <a:schemeClr val="accent3">
                <a:lumMod val="10000"/>
                <a:lumOff val="90000"/>
              </a:schemeClr>
            </a:solidFill>
          </a:ln>
        </p:spPr>
        <p:txBody>
          <a:bodyPr wrap="square" rtlCol="0">
            <a:spAutoFit/>
          </a:bodyPr>
          <a:lstStyle/>
          <a:p>
            <a:endParaRPr lang="fr-BE" altLang="ko-KR" sz="1200" dirty="0" smtClean="0">
              <a:solidFill>
                <a:schemeClr val="bg1"/>
              </a:solidFill>
              <a:cs typeface="Arial" pitchFamily="34" charset="0"/>
              <a:hlinkClick r:id="rId2"/>
            </a:endParaRPr>
          </a:p>
          <a:p>
            <a:r>
              <a:rPr lang="fr-BE" altLang="ko-KR" sz="1200" b="1" dirty="0" smtClean="0">
                <a:solidFill>
                  <a:schemeClr val="bg1"/>
                </a:solidFill>
                <a:cs typeface="Arial" pitchFamily="34" charset="0"/>
                <a:hlinkClick r:id="rId2"/>
              </a:rPr>
              <a:t>https</a:t>
            </a:r>
            <a:r>
              <a:rPr lang="fr-BE" altLang="ko-KR" sz="1200" b="1" dirty="0">
                <a:solidFill>
                  <a:schemeClr val="bg1"/>
                </a:solidFill>
                <a:cs typeface="Arial" pitchFamily="34" charset="0"/>
                <a:hlinkClick r:id="rId2"/>
              </a:rPr>
              <a:t>://</a:t>
            </a:r>
            <a:r>
              <a:rPr lang="fr-BE" altLang="ko-KR" sz="1200" b="1" dirty="0" smtClean="0">
                <a:solidFill>
                  <a:schemeClr val="bg1"/>
                </a:solidFill>
                <a:cs typeface="Arial" pitchFamily="34" charset="0"/>
                <a:hlinkClick r:id="rId2"/>
              </a:rPr>
              <a:t>logiciel-crm.be/pages/definition-logiciel-crm.html</a:t>
            </a:r>
            <a:endParaRPr lang="fr-BE" altLang="ko-KR" sz="1200" b="1" dirty="0" smtClean="0">
              <a:solidFill>
                <a:schemeClr val="bg1"/>
              </a:solidFill>
              <a:cs typeface="Arial" pitchFamily="34" charset="0"/>
            </a:endParaRPr>
          </a:p>
          <a:p>
            <a:endParaRPr lang="fr-BE" altLang="ko-KR" sz="1200" b="1" dirty="0">
              <a:solidFill>
                <a:schemeClr val="bg1"/>
              </a:solidFill>
              <a:cs typeface="Arial" pitchFamily="34" charset="0"/>
            </a:endParaRPr>
          </a:p>
          <a:p>
            <a:r>
              <a:rPr lang="fr-BE" altLang="ko-KR" sz="1200" b="1" dirty="0">
                <a:solidFill>
                  <a:schemeClr val="bg1"/>
                </a:solidFill>
                <a:cs typeface="Arial" pitchFamily="34" charset="0"/>
                <a:hlinkClick r:id="rId3"/>
              </a:rPr>
              <a:t>https://</a:t>
            </a:r>
            <a:r>
              <a:rPr lang="fr-BE" altLang="ko-KR" sz="1200" b="1" dirty="0" smtClean="0">
                <a:solidFill>
                  <a:schemeClr val="bg1"/>
                </a:solidFill>
                <a:cs typeface="Arial" pitchFamily="34" charset="0"/>
                <a:hlinkClick r:id="rId3"/>
              </a:rPr>
              <a:t>www.appvizer.fr/magazine/relation-client/customer-relationship-management-crm/qu-est-ce-qu-un-crm</a:t>
            </a:r>
            <a:endParaRPr lang="fr-BE" altLang="ko-KR" sz="1200" b="1" dirty="0" smtClean="0">
              <a:solidFill>
                <a:schemeClr val="bg1"/>
              </a:solidFill>
              <a:cs typeface="Arial" pitchFamily="34" charset="0"/>
            </a:endParaRPr>
          </a:p>
          <a:p>
            <a:endParaRPr lang="fr-BE" altLang="ko-KR" sz="1200" b="1" dirty="0">
              <a:solidFill>
                <a:schemeClr val="bg1"/>
              </a:solidFill>
              <a:cs typeface="Arial" pitchFamily="34" charset="0"/>
            </a:endParaRPr>
          </a:p>
          <a:p>
            <a:r>
              <a:rPr lang="fr-BE" altLang="ko-KR" sz="1200" b="1" dirty="0">
                <a:solidFill>
                  <a:schemeClr val="bg1"/>
                </a:solidFill>
                <a:cs typeface="Arial" pitchFamily="34" charset="0"/>
                <a:hlinkClick r:id="rId4"/>
              </a:rPr>
              <a:t>https://</a:t>
            </a:r>
            <a:r>
              <a:rPr lang="fr-BE" altLang="ko-KR" sz="1200" b="1" dirty="0" smtClean="0">
                <a:solidFill>
                  <a:schemeClr val="bg1"/>
                </a:solidFill>
                <a:cs typeface="Arial" pitchFamily="34" charset="0"/>
                <a:hlinkClick r:id="rId4"/>
              </a:rPr>
              <a:t>www.appvizer.fr/recherche?ids=if463</a:t>
            </a:r>
            <a:r>
              <a:rPr lang="fr-BE" altLang="ko-KR" sz="1200" b="1" dirty="0" smtClean="0">
                <a:solidFill>
                  <a:schemeClr val="bg1"/>
                </a:solidFill>
                <a:cs typeface="Arial" pitchFamily="34" charset="0"/>
              </a:rPr>
              <a:t> </a:t>
            </a:r>
            <a:endParaRPr lang="fr-BE" altLang="ko-KR" sz="1200" b="1" dirty="0">
              <a:solidFill>
                <a:schemeClr val="bg1"/>
              </a:solidFill>
              <a:cs typeface="Arial" pitchFamily="34" charset="0"/>
            </a:endParaRPr>
          </a:p>
          <a:p>
            <a:endParaRPr lang="fr-BE" altLang="ko-KR" sz="1200" b="1" dirty="0">
              <a:solidFill>
                <a:schemeClr val="bg1"/>
              </a:solidFill>
              <a:cs typeface="Arial" pitchFamily="34" charset="0"/>
            </a:endParaRPr>
          </a:p>
          <a:p>
            <a:r>
              <a:rPr lang="fr-BE" altLang="ko-KR" sz="1200" b="1" dirty="0">
                <a:solidFill>
                  <a:schemeClr val="bg1"/>
                </a:solidFill>
                <a:cs typeface="Arial" pitchFamily="34" charset="0"/>
                <a:hlinkClick r:id="rId5"/>
              </a:rPr>
              <a:t>https://</a:t>
            </a:r>
            <a:r>
              <a:rPr lang="fr-BE" altLang="ko-KR" sz="1200" b="1" dirty="0" smtClean="0">
                <a:solidFill>
                  <a:schemeClr val="bg1"/>
                </a:solidFill>
                <a:cs typeface="Arial" pitchFamily="34" charset="0"/>
                <a:hlinkClick r:id="rId5"/>
              </a:rPr>
              <a:t>comparatif-meilleur-crm.com/comparatif-meilleur-crm.html</a:t>
            </a:r>
            <a:endParaRPr lang="fr-BE" altLang="ko-KR" sz="1200" b="1" dirty="0" smtClean="0">
              <a:solidFill>
                <a:schemeClr val="bg1"/>
              </a:solidFill>
              <a:cs typeface="Arial" pitchFamily="34" charset="0"/>
            </a:endParaRPr>
          </a:p>
          <a:p>
            <a:endParaRPr lang="fr-BE" altLang="ko-KR" sz="1200" b="1" dirty="0">
              <a:solidFill>
                <a:schemeClr val="bg1"/>
              </a:solidFill>
              <a:cs typeface="Arial" pitchFamily="34" charset="0"/>
            </a:endParaRPr>
          </a:p>
          <a:p>
            <a:r>
              <a:rPr lang="fr-BE" altLang="ko-KR" sz="1200" b="1" dirty="0">
                <a:solidFill>
                  <a:schemeClr val="bg1"/>
                </a:solidFill>
                <a:cs typeface="Arial" pitchFamily="34" charset="0"/>
                <a:hlinkClick r:id="rId6"/>
              </a:rPr>
              <a:t>https://</a:t>
            </a:r>
            <a:r>
              <a:rPr lang="fr-BE" altLang="ko-KR" sz="1200" b="1" dirty="0" smtClean="0">
                <a:solidFill>
                  <a:schemeClr val="bg1"/>
                </a:solidFill>
                <a:cs typeface="Arial" pitchFamily="34" charset="0"/>
                <a:hlinkClick r:id="rId6"/>
              </a:rPr>
              <a:t>socialcompare.com/fr/comparison/crm-online-with-erp-or-any-part-enterprise-management-or-billing-mailing-erp-1oket90u</a:t>
            </a:r>
            <a:r>
              <a:rPr lang="fr-BE" altLang="ko-KR" sz="1200" b="1" dirty="0" smtClean="0">
                <a:solidFill>
                  <a:schemeClr val="bg1"/>
                </a:solidFill>
                <a:cs typeface="Arial" pitchFamily="34" charset="0"/>
              </a:rPr>
              <a:t> </a:t>
            </a:r>
          </a:p>
          <a:p>
            <a:endParaRPr lang="fr-BE" altLang="ko-KR" sz="1200" b="1" dirty="0">
              <a:solidFill>
                <a:schemeClr val="bg1"/>
              </a:solidFill>
              <a:cs typeface="Arial" pitchFamily="34" charset="0"/>
            </a:endParaRPr>
          </a:p>
          <a:p>
            <a:r>
              <a:rPr lang="fr-BE" altLang="ko-KR" sz="1200" b="1" dirty="0" smtClean="0">
                <a:solidFill>
                  <a:schemeClr val="bg1"/>
                </a:solidFill>
                <a:cs typeface="Arial" pitchFamily="34" charset="0"/>
                <a:hlinkClick r:id="rId7"/>
              </a:rPr>
              <a:t>https</a:t>
            </a:r>
            <a:r>
              <a:rPr lang="fr-BE" altLang="ko-KR" sz="1200" b="1" dirty="0">
                <a:solidFill>
                  <a:schemeClr val="bg1"/>
                </a:solidFill>
                <a:cs typeface="Arial" pitchFamily="34" charset="0"/>
                <a:hlinkClick r:id="rId7"/>
              </a:rPr>
              <a:t>://</a:t>
            </a:r>
            <a:r>
              <a:rPr lang="fr-BE" altLang="ko-KR" sz="1200" b="1" dirty="0" smtClean="0">
                <a:solidFill>
                  <a:schemeClr val="bg1"/>
                </a:solidFill>
                <a:cs typeface="Arial" pitchFamily="34" charset="0"/>
                <a:hlinkClick r:id="rId7"/>
              </a:rPr>
              <a:t>forum.pragmaticentrepreneurs.com/t/sellsy-est-tombe-sur-la-tete-sellsy-versus-sage-online/6861</a:t>
            </a:r>
            <a:endParaRPr lang="fr-BE" altLang="ko-KR" sz="1200" b="1" dirty="0" smtClean="0">
              <a:solidFill>
                <a:schemeClr val="bg1"/>
              </a:solidFill>
              <a:cs typeface="Arial" pitchFamily="34" charset="0"/>
            </a:endParaRPr>
          </a:p>
          <a:p>
            <a:endParaRPr lang="fr-BE" altLang="ko-KR" sz="1200" b="1" dirty="0">
              <a:solidFill>
                <a:schemeClr val="bg1"/>
              </a:solidFill>
              <a:cs typeface="Arial" pitchFamily="34" charset="0"/>
            </a:endParaRPr>
          </a:p>
          <a:p>
            <a:r>
              <a:rPr lang="fr-BE" altLang="ko-KR" sz="1200" b="1" dirty="0">
                <a:solidFill>
                  <a:schemeClr val="bg1"/>
                </a:solidFill>
                <a:cs typeface="Arial" pitchFamily="34" charset="0"/>
                <a:hlinkClick r:id="rId8"/>
              </a:rPr>
              <a:t>https://www.salesforce.com/eu/?</a:t>
            </a:r>
            <a:r>
              <a:rPr lang="fr-BE" altLang="ko-KR" sz="1200" b="1" dirty="0" smtClean="0">
                <a:solidFill>
                  <a:schemeClr val="bg1"/>
                </a:solidFill>
                <a:cs typeface="Arial" pitchFamily="34" charset="0"/>
                <a:hlinkClick r:id="rId8"/>
              </a:rPr>
              <a:t>ir=1</a:t>
            </a:r>
            <a:endParaRPr lang="fr-BE" altLang="ko-KR" sz="1200" b="1" dirty="0" smtClean="0">
              <a:solidFill>
                <a:schemeClr val="bg1"/>
              </a:solidFill>
              <a:cs typeface="Arial" pitchFamily="34" charset="0"/>
            </a:endParaRPr>
          </a:p>
          <a:p>
            <a:endParaRPr lang="fr-BE" altLang="ko-KR" sz="1200" b="1" dirty="0">
              <a:solidFill>
                <a:schemeClr val="bg1"/>
              </a:solidFill>
              <a:cs typeface="Arial" pitchFamily="34" charset="0"/>
            </a:endParaRPr>
          </a:p>
          <a:p>
            <a:r>
              <a:rPr lang="fr-BE" altLang="ko-KR" sz="1200" b="1" dirty="0">
                <a:solidFill>
                  <a:schemeClr val="bg1"/>
                </a:solidFill>
                <a:cs typeface="Arial" pitchFamily="34" charset="0"/>
                <a:hlinkClick r:id="rId9"/>
              </a:rPr>
              <a:t>https://</a:t>
            </a:r>
            <a:r>
              <a:rPr lang="fr-BE" altLang="ko-KR" sz="1200" b="1" dirty="0" smtClean="0">
                <a:solidFill>
                  <a:schemeClr val="bg1"/>
                </a:solidFill>
                <a:cs typeface="Arial" pitchFamily="34" charset="0"/>
                <a:hlinkClick r:id="rId9"/>
              </a:rPr>
              <a:t>www.hubspot.com/products/crm</a:t>
            </a:r>
            <a:endParaRPr lang="fr-BE" altLang="ko-KR" sz="1200" b="1" dirty="0" smtClean="0">
              <a:solidFill>
                <a:schemeClr val="bg1"/>
              </a:solidFill>
              <a:cs typeface="Arial" pitchFamily="34" charset="0"/>
            </a:endParaRPr>
          </a:p>
          <a:p>
            <a:endParaRPr lang="fr-BE" altLang="ko-KR" sz="1200" b="1" dirty="0">
              <a:solidFill>
                <a:schemeClr val="bg1"/>
              </a:solidFill>
              <a:cs typeface="Arial" pitchFamily="34" charset="0"/>
            </a:endParaRPr>
          </a:p>
          <a:p>
            <a:r>
              <a:rPr lang="fr-BE" altLang="ko-KR" sz="1200" b="1" dirty="0">
                <a:solidFill>
                  <a:schemeClr val="bg1"/>
                </a:solidFill>
                <a:cs typeface="Arial" pitchFamily="34" charset="0"/>
                <a:hlinkClick r:id="rId10"/>
              </a:rPr>
              <a:t>https://go.sellsy.com/fr</a:t>
            </a:r>
            <a:r>
              <a:rPr lang="fr-BE" altLang="ko-KR" sz="1200" b="1" dirty="0" smtClean="0">
                <a:solidFill>
                  <a:schemeClr val="bg1"/>
                </a:solidFill>
                <a:cs typeface="Arial" pitchFamily="34" charset="0"/>
                <a:hlinkClick r:id="rId10"/>
              </a:rPr>
              <a:t>/</a:t>
            </a:r>
            <a:endParaRPr lang="fr-BE" altLang="ko-KR" sz="1200" b="1" dirty="0" smtClean="0">
              <a:solidFill>
                <a:schemeClr val="bg1"/>
              </a:solidFill>
              <a:cs typeface="Arial" pitchFamily="34" charset="0"/>
            </a:endParaRPr>
          </a:p>
          <a:p>
            <a:endParaRPr lang="fr-BE" altLang="ko-KR" sz="1200" b="1" dirty="0">
              <a:solidFill>
                <a:schemeClr val="bg1"/>
              </a:solidFill>
              <a:cs typeface="Arial" pitchFamily="34" charset="0"/>
            </a:endParaRPr>
          </a:p>
          <a:p>
            <a:r>
              <a:rPr lang="fr-BE" altLang="ko-KR" sz="1200" b="1" dirty="0">
                <a:solidFill>
                  <a:schemeClr val="bg1"/>
                </a:solidFill>
                <a:cs typeface="Arial" pitchFamily="34" charset="0"/>
                <a:hlinkClick r:id="rId11"/>
              </a:rPr>
              <a:t>https://crm-pour-pme.fr</a:t>
            </a:r>
            <a:r>
              <a:rPr lang="fr-BE" altLang="ko-KR" sz="1200" b="1" dirty="0" smtClean="0">
                <a:solidFill>
                  <a:schemeClr val="bg1"/>
                </a:solidFill>
                <a:cs typeface="Arial" pitchFamily="34" charset="0"/>
                <a:hlinkClick r:id="rId11"/>
              </a:rPr>
              <a:t>/</a:t>
            </a:r>
            <a:endParaRPr lang="fr-BE" altLang="ko-KR" sz="1200" b="1" dirty="0" smtClean="0">
              <a:solidFill>
                <a:schemeClr val="bg1"/>
              </a:solidFill>
              <a:cs typeface="Arial" pitchFamily="34" charset="0"/>
            </a:endParaRPr>
          </a:p>
          <a:p>
            <a:endParaRPr lang="fr-BE" altLang="ko-KR" sz="1200" b="1" dirty="0">
              <a:solidFill>
                <a:schemeClr val="bg1"/>
              </a:solidFill>
              <a:cs typeface="Arial" pitchFamily="34" charset="0"/>
            </a:endParaRPr>
          </a:p>
          <a:p>
            <a:r>
              <a:rPr lang="fr-BE" altLang="ko-KR" sz="1200" b="1" dirty="0">
                <a:solidFill>
                  <a:schemeClr val="bg1"/>
                </a:solidFill>
                <a:cs typeface="Arial" pitchFamily="34" charset="0"/>
                <a:hlinkClick r:id="rId12"/>
              </a:rPr>
              <a:t>https://</a:t>
            </a:r>
            <a:r>
              <a:rPr lang="fr-BE" altLang="ko-KR" sz="1200" b="1" dirty="0" smtClean="0">
                <a:solidFill>
                  <a:schemeClr val="bg1"/>
                </a:solidFill>
                <a:cs typeface="Arial" pitchFamily="34" charset="0"/>
                <a:hlinkClick r:id="rId12"/>
              </a:rPr>
              <a:t>www.myfeelback.com/fr/blog/bien-choisir-son-crm</a:t>
            </a:r>
            <a:endParaRPr lang="fr-BE" altLang="ko-KR" sz="1200" b="1" dirty="0" smtClean="0">
              <a:solidFill>
                <a:schemeClr val="bg1"/>
              </a:solidFill>
              <a:cs typeface="Arial" pitchFamily="34" charset="0"/>
            </a:endParaRPr>
          </a:p>
          <a:p>
            <a:endParaRPr lang="fr-BE" altLang="ko-KR" sz="1200" dirty="0">
              <a:solidFill>
                <a:schemeClr val="bg1"/>
              </a:solidFill>
              <a:cs typeface="Arial" pitchFamily="34" charset="0"/>
            </a:endParaRPr>
          </a:p>
          <a:p>
            <a:endParaRPr lang="ko-KR" altLang="en-US" sz="1200" dirty="0">
              <a:solidFill>
                <a:schemeClr val="bg1"/>
              </a:solidFill>
              <a:cs typeface="Arial" pitchFamily="34" charset="0"/>
            </a:endParaRPr>
          </a:p>
        </p:txBody>
      </p:sp>
    </p:spTree>
    <p:extLst>
      <p:ext uri="{BB962C8B-B14F-4D97-AF65-F5344CB8AC3E}">
        <p14:creationId xmlns:p14="http://schemas.microsoft.com/office/powerpoint/2010/main" val="562880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DF8EF26-7AD5-4E7F-95B3-9A57CF80C483}"/>
              </a:ext>
            </a:extLst>
          </p:cNvPr>
          <p:cNvSpPr txBox="1"/>
          <p:nvPr/>
        </p:nvSpPr>
        <p:spPr>
          <a:xfrm>
            <a:off x="1" y="4714489"/>
            <a:ext cx="12191999" cy="1015663"/>
          </a:xfrm>
          <a:prstGeom prst="rect">
            <a:avLst/>
          </a:prstGeom>
          <a:noFill/>
        </p:spPr>
        <p:txBody>
          <a:bodyPr wrap="square" rtlCol="0" anchor="ctr">
            <a:spAutoFit/>
          </a:bodyPr>
          <a:lstStyle/>
          <a:p>
            <a:pPr algn="ctr"/>
            <a:r>
              <a:rPr lang="en-US" altLang="ko-KR" sz="6000" dirty="0" smtClean="0">
                <a:cs typeface="Arial" pitchFamily="34" charset="0"/>
              </a:rPr>
              <a:t>Merci</a:t>
            </a:r>
            <a:endParaRPr lang="ko-KR" altLang="en-US" sz="6000" dirty="0">
              <a:cs typeface="Arial" pitchFamily="34" charset="0"/>
            </a:endParaRPr>
          </a:p>
        </p:txBody>
      </p:sp>
      <p:sp>
        <p:nvSpPr>
          <p:cNvPr id="5" name="TextBox 4">
            <a:extLst>
              <a:ext uri="{FF2B5EF4-FFF2-40B4-BE49-F238E27FC236}">
                <a16:creationId xmlns="" xmlns:a16="http://schemas.microsoft.com/office/drawing/2014/main" id="{BADEB2CA-D11F-4CA5-BC5A-6C38FF4BF392}"/>
              </a:ext>
            </a:extLst>
          </p:cNvPr>
          <p:cNvSpPr txBox="1"/>
          <p:nvPr/>
        </p:nvSpPr>
        <p:spPr>
          <a:xfrm>
            <a:off x="51" y="5653820"/>
            <a:ext cx="12191852" cy="379656"/>
          </a:xfrm>
          <a:prstGeom prst="rect">
            <a:avLst/>
          </a:prstGeom>
          <a:noFill/>
        </p:spPr>
        <p:txBody>
          <a:bodyPr wrap="square" rtlCol="0" anchor="ctr">
            <a:spAutoFit/>
          </a:bodyPr>
          <a:lstStyle/>
          <a:p>
            <a:pPr algn="ctr"/>
            <a:r>
              <a:rPr lang="en-US" altLang="ko-KR" sz="1867" dirty="0" smtClean="0">
                <a:cs typeface="Arial" pitchFamily="34" charset="0"/>
              </a:rPr>
              <a:t>Des questions ? </a:t>
            </a:r>
            <a:endParaRPr lang="ko-KR" altLang="en-US" sz="1867" dirty="0">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5A4BDA0-C270-4764-9C18-A593BCE2C965}"/>
              </a:ext>
            </a:extLst>
          </p:cNvPr>
          <p:cNvSpPr txBox="1"/>
          <p:nvPr/>
        </p:nvSpPr>
        <p:spPr>
          <a:xfrm>
            <a:off x="545886" y="605432"/>
            <a:ext cx="4661840" cy="923330"/>
          </a:xfrm>
          <a:prstGeom prst="rect">
            <a:avLst/>
          </a:prstGeom>
          <a:noFill/>
        </p:spPr>
        <p:txBody>
          <a:bodyPr wrap="square" rtlCol="0" anchor="ctr">
            <a:spAutoFit/>
          </a:bodyPr>
          <a:lstStyle/>
          <a:p>
            <a:pPr algn="r"/>
            <a:r>
              <a:rPr lang="en-US" altLang="ko-KR" sz="5400" dirty="0" smtClean="0">
                <a:cs typeface="Arial" pitchFamily="34" charset="0"/>
              </a:rPr>
              <a:t>Structure </a:t>
            </a:r>
            <a:endParaRPr lang="ko-KR" altLang="en-US" sz="5400" dirty="0">
              <a:cs typeface="Arial" pitchFamily="34" charset="0"/>
            </a:endParaRPr>
          </a:p>
        </p:txBody>
      </p:sp>
      <p:sp>
        <p:nvSpPr>
          <p:cNvPr id="5" name="TextBox 4">
            <a:extLst>
              <a:ext uri="{FF2B5EF4-FFF2-40B4-BE49-F238E27FC236}">
                <a16:creationId xmlns="" xmlns:a16="http://schemas.microsoft.com/office/drawing/2014/main" id="{855258AE-504B-4DEF-BA79-15159FE76FA8}"/>
              </a:ext>
            </a:extLst>
          </p:cNvPr>
          <p:cNvSpPr txBox="1"/>
          <p:nvPr/>
        </p:nvSpPr>
        <p:spPr>
          <a:xfrm>
            <a:off x="653320" y="2690410"/>
            <a:ext cx="4661840" cy="276999"/>
          </a:xfrm>
          <a:prstGeom prst="rect">
            <a:avLst/>
          </a:prstGeom>
          <a:noFill/>
        </p:spPr>
        <p:txBody>
          <a:bodyPr wrap="square" rtlCol="0">
            <a:spAutoFit/>
          </a:bodyPr>
          <a:lstStyle/>
          <a:p>
            <a:pPr algn="r"/>
            <a:r>
              <a:rPr lang="en-US" altLang="ko-KR" sz="1200" dirty="0" smtClean="0">
                <a:solidFill>
                  <a:schemeClr val="tx1">
                    <a:lumMod val="85000"/>
                    <a:lumOff val="15000"/>
                  </a:schemeClr>
                </a:solidFill>
                <a:cs typeface="Arial" pitchFamily="34" charset="0"/>
              </a:rPr>
              <a:t>Le CRM: passer </a:t>
            </a:r>
            <a:r>
              <a:rPr lang="en-US" altLang="ko-KR" sz="1200" dirty="0" err="1" smtClean="0">
                <a:solidFill>
                  <a:schemeClr val="tx1">
                    <a:lumMod val="85000"/>
                    <a:lumOff val="15000"/>
                  </a:schemeClr>
                </a:solidFill>
                <a:cs typeface="Arial" pitchFamily="34" charset="0"/>
              </a:rPr>
              <a:t>d’une</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stratégie</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produit</a:t>
            </a:r>
            <a:r>
              <a:rPr lang="en-US" altLang="ko-KR" sz="1200" dirty="0" smtClean="0">
                <a:solidFill>
                  <a:schemeClr val="tx1">
                    <a:lumMod val="85000"/>
                    <a:lumOff val="15000"/>
                  </a:schemeClr>
                </a:solidFill>
                <a:cs typeface="Arial" pitchFamily="34" charset="0"/>
              </a:rPr>
              <a:t> à </a:t>
            </a:r>
            <a:r>
              <a:rPr lang="en-US" altLang="ko-KR" sz="1200" dirty="0" err="1" smtClean="0">
                <a:solidFill>
                  <a:schemeClr val="tx1">
                    <a:lumMod val="85000"/>
                    <a:lumOff val="15000"/>
                  </a:schemeClr>
                </a:solidFill>
                <a:cs typeface="Arial" pitchFamily="34" charset="0"/>
              </a:rPr>
              <a:t>une</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stratégie</a:t>
            </a:r>
            <a:r>
              <a:rPr lang="en-US" altLang="ko-KR" sz="1200" dirty="0" smtClean="0">
                <a:solidFill>
                  <a:schemeClr val="tx1">
                    <a:lumMod val="85000"/>
                    <a:lumOff val="15000"/>
                  </a:schemeClr>
                </a:solidFill>
                <a:cs typeface="Arial" pitchFamily="34" charset="0"/>
              </a:rPr>
              <a:t> client.</a:t>
            </a:r>
            <a:endParaRPr lang="en-US" altLang="ko-KR" sz="1200" dirty="0">
              <a:solidFill>
                <a:schemeClr val="tx1">
                  <a:lumMod val="85000"/>
                  <a:lumOff val="15000"/>
                </a:schemeClr>
              </a:solidFill>
              <a:cs typeface="Arial" pitchFamily="34" charset="0"/>
            </a:endParaRPr>
          </a:p>
        </p:txBody>
      </p:sp>
      <p:sp>
        <p:nvSpPr>
          <p:cNvPr id="6" name="TextBox 5">
            <a:extLst>
              <a:ext uri="{FF2B5EF4-FFF2-40B4-BE49-F238E27FC236}">
                <a16:creationId xmlns="" xmlns:a16="http://schemas.microsoft.com/office/drawing/2014/main" id="{3244FF3C-3C21-45F4-A24E-520682D6B409}"/>
              </a:ext>
            </a:extLst>
          </p:cNvPr>
          <p:cNvSpPr txBox="1"/>
          <p:nvPr/>
        </p:nvSpPr>
        <p:spPr>
          <a:xfrm>
            <a:off x="2595844" y="2134194"/>
            <a:ext cx="1747765" cy="507831"/>
          </a:xfrm>
          <a:prstGeom prst="rect">
            <a:avLst/>
          </a:prstGeom>
          <a:noFill/>
        </p:spPr>
        <p:txBody>
          <a:bodyPr wrap="square" lIns="108000" rIns="108000" rtlCol="0">
            <a:spAutoFit/>
          </a:bodyPr>
          <a:lstStyle/>
          <a:p>
            <a:r>
              <a:rPr lang="en-US" altLang="ko-KR" sz="2700" b="1" dirty="0" err="1" smtClean="0">
                <a:solidFill>
                  <a:schemeClr val="accent1"/>
                </a:solidFill>
                <a:cs typeface="Arial" pitchFamily="34" charset="0"/>
              </a:rPr>
              <a:t>Contexte</a:t>
            </a:r>
            <a:endParaRPr lang="ko-KR" altLang="en-US" sz="2700" b="1" dirty="0">
              <a:solidFill>
                <a:schemeClr val="accent1"/>
              </a:solidFill>
              <a:cs typeface="Arial" pitchFamily="34" charset="0"/>
            </a:endParaRPr>
          </a:p>
        </p:txBody>
      </p:sp>
      <p:sp>
        <p:nvSpPr>
          <p:cNvPr id="7" name="TextBox 6">
            <a:extLst>
              <a:ext uri="{FF2B5EF4-FFF2-40B4-BE49-F238E27FC236}">
                <a16:creationId xmlns="" xmlns:a16="http://schemas.microsoft.com/office/drawing/2014/main" id="{CD4C4ACE-3F27-4618-8225-64966A7DFEEF}"/>
              </a:ext>
            </a:extLst>
          </p:cNvPr>
          <p:cNvSpPr txBox="1"/>
          <p:nvPr/>
        </p:nvSpPr>
        <p:spPr>
          <a:xfrm>
            <a:off x="4343095" y="1939498"/>
            <a:ext cx="981106" cy="777510"/>
          </a:xfrm>
          <a:prstGeom prst="rect">
            <a:avLst/>
          </a:prstGeom>
          <a:noFill/>
        </p:spPr>
        <p:txBody>
          <a:bodyPr wrap="square" lIns="108000" rIns="108000" rtlCol="0">
            <a:spAutoFit/>
          </a:bodyPr>
          <a:lstStyle/>
          <a:p>
            <a:pPr algn="ctr"/>
            <a:r>
              <a:rPr lang="en-US" altLang="ko-KR" sz="4400" b="1" dirty="0">
                <a:solidFill>
                  <a:schemeClr val="accent1"/>
                </a:solidFill>
                <a:cs typeface="Arial" pitchFamily="34" charset="0"/>
              </a:rPr>
              <a:t>01</a:t>
            </a:r>
            <a:endParaRPr lang="ko-KR" altLang="en-US" sz="4400" b="1" dirty="0">
              <a:solidFill>
                <a:schemeClr val="accent1"/>
              </a:solidFill>
              <a:cs typeface="Arial" pitchFamily="34" charset="0"/>
            </a:endParaRPr>
          </a:p>
        </p:txBody>
      </p:sp>
      <p:sp>
        <p:nvSpPr>
          <p:cNvPr id="8" name="TextBox 7">
            <a:extLst>
              <a:ext uri="{FF2B5EF4-FFF2-40B4-BE49-F238E27FC236}">
                <a16:creationId xmlns="" xmlns:a16="http://schemas.microsoft.com/office/drawing/2014/main" id="{C5DA8ED9-A409-4DBE-A96C-FF4ECF436374}"/>
              </a:ext>
            </a:extLst>
          </p:cNvPr>
          <p:cNvSpPr txBox="1"/>
          <p:nvPr/>
        </p:nvSpPr>
        <p:spPr>
          <a:xfrm>
            <a:off x="653320" y="3761410"/>
            <a:ext cx="4661840" cy="276999"/>
          </a:xfrm>
          <a:prstGeom prst="rect">
            <a:avLst/>
          </a:prstGeom>
          <a:noFill/>
        </p:spPr>
        <p:txBody>
          <a:bodyPr wrap="square" rtlCol="0">
            <a:spAutoFit/>
          </a:bodyPr>
          <a:lstStyle/>
          <a:p>
            <a:pPr algn="r"/>
            <a:r>
              <a:rPr lang="en-US" altLang="ko-KR" sz="1200" dirty="0" smtClean="0">
                <a:solidFill>
                  <a:schemeClr val="tx1">
                    <a:lumMod val="85000"/>
                    <a:lumOff val="15000"/>
                  </a:schemeClr>
                </a:solidFill>
                <a:cs typeface="Arial" pitchFamily="34" charset="0"/>
              </a:rPr>
              <a:t>Que vise-t-on avec </a:t>
            </a:r>
            <a:r>
              <a:rPr lang="en-US" altLang="ko-KR" sz="1200" dirty="0" err="1" smtClean="0">
                <a:solidFill>
                  <a:schemeClr val="tx1">
                    <a:lumMod val="85000"/>
                    <a:lumOff val="15000"/>
                  </a:schemeClr>
                </a:solidFill>
                <a:cs typeface="Arial" pitchFamily="34" charset="0"/>
              </a:rPr>
              <a:t>l’implémentation</a:t>
            </a:r>
            <a:r>
              <a:rPr lang="en-US" altLang="ko-KR" sz="1200" dirty="0" smtClean="0">
                <a:solidFill>
                  <a:schemeClr val="tx1">
                    <a:lumMod val="85000"/>
                    <a:lumOff val="15000"/>
                  </a:schemeClr>
                </a:solidFill>
                <a:cs typeface="Arial" pitchFamily="34" charset="0"/>
              </a:rPr>
              <a:t> d’un </a:t>
            </a:r>
            <a:r>
              <a:rPr lang="en-US" altLang="ko-KR" sz="1200" dirty="0" err="1" smtClean="0">
                <a:solidFill>
                  <a:schemeClr val="tx1">
                    <a:lumMod val="85000"/>
                    <a:lumOff val="15000"/>
                  </a:schemeClr>
                </a:solidFill>
                <a:cs typeface="Arial" pitchFamily="34" charset="0"/>
              </a:rPr>
              <a:t>logiciel</a:t>
            </a:r>
            <a:r>
              <a:rPr lang="en-US" altLang="ko-KR" sz="1200" dirty="0" smtClean="0">
                <a:solidFill>
                  <a:schemeClr val="tx1">
                    <a:lumMod val="85000"/>
                    <a:lumOff val="15000"/>
                  </a:schemeClr>
                </a:solidFill>
                <a:cs typeface="Arial" pitchFamily="34" charset="0"/>
              </a:rPr>
              <a:t> CRM ?</a:t>
            </a:r>
            <a:endParaRPr lang="en-US" altLang="ko-KR" sz="1200" dirty="0">
              <a:solidFill>
                <a:schemeClr val="tx1">
                  <a:lumMod val="85000"/>
                  <a:lumOff val="15000"/>
                </a:schemeClr>
              </a:solidFill>
              <a:cs typeface="Arial" pitchFamily="34" charset="0"/>
            </a:endParaRPr>
          </a:p>
        </p:txBody>
      </p:sp>
      <p:sp>
        <p:nvSpPr>
          <p:cNvPr id="9" name="TextBox 8">
            <a:extLst>
              <a:ext uri="{FF2B5EF4-FFF2-40B4-BE49-F238E27FC236}">
                <a16:creationId xmlns="" xmlns:a16="http://schemas.microsoft.com/office/drawing/2014/main" id="{AC53B904-CB74-4663-9900-63BB6CC8384D}"/>
              </a:ext>
            </a:extLst>
          </p:cNvPr>
          <p:cNvSpPr txBox="1"/>
          <p:nvPr/>
        </p:nvSpPr>
        <p:spPr>
          <a:xfrm>
            <a:off x="2595844" y="3273186"/>
            <a:ext cx="1747765" cy="507831"/>
          </a:xfrm>
          <a:prstGeom prst="rect">
            <a:avLst/>
          </a:prstGeom>
          <a:noFill/>
        </p:spPr>
        <p:txBody>
          <a:bodyPr wrap="square" lIns="108000" rIns="108000" rtlCol="0">
            <a:spAutoFit/>
          </a:bodyPr>
          <a:lstStyle/>
          <a:p>
            <a:r>
              <a:rPr lang="en-US" altLang="ko-KR" sz="2700" b="1" dirty="0" err="1" smtClean="0">
                <a:solidFill>
                  <a:schemeClr val="accent2"/>
                </a:solidFill>
                <a:cs typeface="Arial" pitchFamily="34" charset="0"/>
              </a:rPr>
              <a:t>Objectifs</a:t>
            </a:r>
            <a:endParaRPr lang="ko-KR" altLang="en-US" sz="2700" b="1" dirty="0">
              <a:solidFill>
                <a:schemeClr val="accent2"/>
              </a:solidFill>
              <a:cs typeface="Arial" pitchFamily="34" charset="0"/>
            </a:endParaRPr>
          </a:p>
        </p:txBody>
      </p:sp>
      <p:sp>
        <p:nvSpPr>
          <p:cNvPr id="10" name="TextBox 9">
            <a:extLst>
              <a:ext uri="{FF2B5EF4-FFF2-40B4-BE49-F238E27FC236}">
                <a16:creationId xmlns="" xmlns:a16="http://schemas.microsoft.com/office/drawing/2014/main" id="{40189558-D3E9-45E5-8373-2A6E17C0C54B}"/>
              </a:ext>
            </a:extLst>
          </p:cNvPr>
          <p:cNvSpPr txBox="1"/>
          <p:nvPr/>
        </p:nvSpPr>
        <p:spPr>
          <a:xfrm>
            <a:off x="4343095" y="3078490"/>
            <a:ext cx="981106" cy="777510"/>
          </a:xfrm>
          <a:prstGeom prst="rect">
            <a:avLst/>
          </a:prstGeom>
          <a:noFill/>
        </p:spPr>
        <p:txBody>
          <a:bodyPr wrap="square" lIns="108000" rIns="108000" rtlCol="0">
            <a:spAutoFit/>
          </a:bodyPr>
          <a:lstStyle/>
          <a:p>
            <a:pPr algn="ctr"/>
            <a:r>
              <a:rPr lang="en-US" altLang="ko-KR" sz="4400" b="1" dirty="0">
                <a:solidFill>
                  <a:schemeClr val="accent2"/>
                </a:solidFill>
                <a:cs typeface="Arial" pitchFamily="34" charset="0"/>
              </a:rPr>
              <a:t>02</a:t>
            </a:r>
            <a:endParaRPr lang="ko-KR" altLang="en-US" sz="4400" b="1" dirty="0">
              <a:solidFill>
                <a:schemeClr val="accent2"/>
              </a:solidFill>
              <a:cs typeface="Arial" pitchFamily="34" charset="0"/>
            </a:endParaRPr>
          </a:p>
        </p:txBody>
      </p:sp>
      <p:sp>
        <p:nvSpPr>
          <p:cNvPr id="11" name="TextBox 10">
            <a:extLst>
              <a:ext uri="{FF2B5EF4-FFF2-40B4-BE49-F238E27FC236}">
                <a16:creationId xmlns="" xmlns:a16="http://schemas.microsoft.com/office/drawing/2014/main" id="{157EE3F7-A64B-43DD-BCC1-077E0E49DD8B}"/>
              </a:ext>
            </a:extLst>
          </p:cNvPr>
          <p:cNvSpPr txBox="1"/>
          <p:nvPr/>
        </p:nvSpPr>
        <p:spPr>
          <a:xfrm>
            <a:off x="653320" y="4900402"/>
            <a:ext cx="4661840" cy="276999"/>
          </a:xfrm>
          <a:prstGeom prst="rect">
            <a:avLst/>
          </a:prstGeom>
          <a:noFill/>
        </p:spPr>
        <p:txBody>
          <a:bodyPr wrap="square" rtlCol="0">
            <a:spAutoFit/>
          </a:bodyPr>
          <a:lstStyle/>
          <a:p>
            <a:pPr algn="r"/>
            <a:r>
              <a:rPr lang="en-US" altLang="ko-KR" sz="1200" dirty="0" smtClean="0">
                <a:solidFill>
                  <a:schemeClr val="tx1">
                    <a:lumMod val="85000"/>
                    <a:lumOff val="15000"/>
                  </a:schemeClr>
                </a:solidFill>
                <a:cs typeface="Arial" pitchFamily="34" charset="0"/>
              </a:rPr>
              <a:t>Le </a:t>
            </a:r>
            <a:r>
              <a:rPr lang="en-US" altLang="ko-KR" sz="1200" dirty="0" err="1" smtClean="0">
                <a:solidFill>
                  <a:schemeClr val="tx1">
                    <a:lumMod val="85000"/>
                    <a:lumOff val="15000"/>
                  </a:schemeClr>
                </a:solidFill>
                <a:cs typeface="Arial" pitchFamily="34" charset="0"/>
              </a:rPr>
              <a:t>benshmark</a:t>
            </a:r>
            <a:r>
              <a:rPr lang="en-US" altLang="ko-KR" sz="1200" dirty="0" smtClean="0">
                <a:solidFill>
                  <a:schemeClr val="tx1">
                    <a:lumMod val="85000"/>
                    <a:lumOff val="15000"/>
                  </a:schemeClr>
                </a:solidFill>
                <a:cs typeface="Arial" pitchFamily="34" charset="0"/>
              </a:rPr>
              <a:t> des solutions CRM </a:t>
            </a:r>
            <a:r>
              <a:rPr lang="en-US" altLang="ko-KR" sz="1200" dirty="0" err="1" smtClean="0">
                <a:solidFill>
                  <a:schemeClr val="tx1">
                    <a:lumMod val="85000"/>
                    <a:lumOff val="15000"/>
                  </a:schemeClr>
                </a:solidFill>
                <a:cs typeface="Arial" pitchFamily="34" charset="0"/>
              </a:rPr>
              <a:t>pré-sélectionnées</a:t>
            </a:r>
            <a:r>
              <a:rPr lang="en-US" altLang="ko-KR" sz="1200" dirty="0" smtClean="0">
                <a:solidFill>
                  <a:schemeClr val="tx1">
                    <a:lumMod val="85000"/>
                    <a:lumOff val="15000"/>
                  </a:schemeClr>
                </a:solidFill>
                <a:ea typeface="FZShuTi" pitchFamily="2" charset="-122"/>
                <a:cs typeface="Arial" pitchFamily="34" charset="0"/>
              </a:rPr>
              <a:t>.</a:t>
            </a:r>
            <a:endParaRPr lang="en-US" altLang="ko-KR" sz="1200" dirty="0">
              <a:solidFill>
                <a:schemeClr val="tx1">
                  <a:lumMod val="85000"/>
                  <a:lumOff val="15000"/>
                </a:schemeClr>
              </a:solidFill>
              <a:cs typeface="Arial" pitchFamily="34" charset="0"/>
            </a:endParaRPr>
          </a:p>
        </p:txBody>
      </p:sp>
      <p:sp>
        <p:nvSpPr>
          <p:cNvPr id="12" name="TextBox 11">
            <a:extLst>
              <a:ext uri="{FF2B5EF4-FFF2-40B4-BE49-F238E27FC236}">
                <a16:creationId xmlns="" xmlns:a16="http://schemas.microsoft.com/office/drawing/2014/main" id="{818E633C-C5FB-4D08-A4DB-8F3E9577A72E}"/>
              </a:ext>
            </a:extLst>
          </p:cNvPr>
          <p:cNvSpPr txBox="1"/>
          <p:nvPr/>
        </p:nvSpPr>
        <p:spPr>
          <a:xfrm>
            <a:off x="1644798" y="4392571"/>
            <a:ext cx="2698812" cy="507831"/>
          </a:xfrm>
          <a:prstGeom prst="rect">
            <a:avLst/>
          </a:prstGeom>
          <a:noFill/>
        </p:spPr>
        <p:txBody>
          <a:bodyPr wrap="square" lIns="108000" rIns="108000" rtlCol="0">
            <a:spAutoFit/>
          </a:bodyPr>
          <a:lstStyle/>
          <a:p>
            <a:r>
              <a:rPr lang="en-US" altLang="ko-KR" sz="2700" b="1" dirty="0" smtClean="0">
                <a:solidFill>
                  <a:schemeClr val="accent3"/>
                </a:solidFill>
                <a:cs typeface="Arial" pitchFamily="34" charset="0"/>
              </a:rPr>
              <a:t>Solutions CRM</a:t>
            </a:r>
            <a:endParaRPr lang="ko-KR" altLang="en-US" sz="2700" b="1" dirty="0">
              <a:solidFill>
                <a:schemeClr val="accent3"/>
              </a:solidFill>
              <a:cs typeface="Arial" pitchFamily="34" charset="0"/>
            </a:endParaRPr>
          </a:p>
        </p:txBody>
      </p:sp>
      <p:sp>
        <p:nvSpPr>
          <p:cNvPr id="13" name="TextBox 12">
            <a:extLst>
              <a:ext uri="{FF2B5EF4-FFF2-40B4-BE49-F238E27FC236}">
                <a16:creationId xmlns="" xmlns:a16="http://schemas.microsoft.com/office/drawing/2014/main" id="{6115B1EE-FC1C-460C-8ED3-983AEC8275F2}"/>
              </a:ext>
            </a:extLst>
          </p:cNvPr>
          <p:cNvSpPr txBox="1"/>
          <p:nvPr/>
        </p:nvSpPr>
        <p:spPr>
          <a:xfrm>
            <a:off x="4343095" y="4217482"/>
            <a:ext cx="981106" cy="777510"/>
          </a:xfrm>
          <a:prstGeom prst="rect">
            <a:avLst/>
          </a:prstGeom>
          <a:noFill/>
        </p:spPr>
        <p:txBody>
          <a:bodyPr wrap="square" lIns="108000" rIns="108000" rtlCol="0">
            <a:spAutoFit/>
          </a:bodyPr>
          <a:lstStyle/>
          <a:p>
            <a:pPr algn="ctr"/>
            <a:r>
              <a:rPr lang="en-US" altLang="ko-KR" sz="4400" b="1" dirty="0">
                <a:solidFill>
                  <a:schemeClr val="accent3"/>
                </a:solidFill>
                <a:cs typeface="Arial" pitchFamily="34" charset="0"/>
              </a:rPr>
              <a:t>03</a:t>
            </a:r>
            <a:endParaRPr lang="ko-KR" altLang="en-US" sz="4400" b="1" dirty="0">
              <a:solidFill>
                <a:schemeClr val="accent3"/>
              </a:solidFill>
              <a:cs typeface="Arial" pitchFamily="34" charset="0"/>
            </a:endParaRPr>
          </a:p>
        </p:txBody>
      </p:sp>
      <p:sp>
        <p:nvSpPr>
          <p:cNvPr id="14" name="TextBox 13">
            <a:extLst>
              <a:ext uri="{FF2B5EF4-FFF2-40B4-BE49-F238E27FC236}">
                <a16:creationId xmlns="" xmlns:a16="http://schemas.microsoft.com/office/drawing/2014/main" id="{5C24FD95-BF77-4D75-B193-4EA8A4B69A29}"/>
              </a:ext>
            </a:extLst>
          </p:cNvPr>
          <p:cNvSpPr txBox="1"/>
          <p:nvPr/>
        </p:nvSpPr>
        <p:spPr>
          <a:xfrm>
            <a:off x="653320" y="6039394"/>
            <a:ext cx="4661840" cy="276999"/>
          </a:xfrm>
          <a:prstGeom prst="rect">
            <a:avLst/>
          </a:prstGeom>
          <a:noFill/>
        </p:spPr>
        <p:txBody>
          <a:bodyPr wrap="square" rtlCol="0">
            <a:spAutoFit/>
          </a:bodyPr>
          <a:lstStyle/>
          <a:p>
            <a:pPr algn="r"/>
            <a:r>
              <a:rPr lang="en-US" altLang="ko-KR" sz="1200" dirty="0" err="1" smtClean="0">
                <a:solidFill>
                  <a:schemeClr val="tx1">
                    <a:lumMod val="85000"/>
                    <a:lumOff val="15000"/>
                  </a:schemeClr>
                </a:solidFill>
                <a:cs typeface="Arial" pitchFamily="34" charset="0"/>
              </a:rPr>
              <a:t>Conseils</a:t>
            </a:r>
            <a:r>
              <a:rPr lang="en-US" altLang="ko-KR" sz="1200" dirty="0" smtClean="0">
                <a:solidFill>
                  <a:schemeClr val="tx1">
                    <a:lumMod val="85000"/>
                    <a:lumOff val="15000"/>
                  </a:schemeClr>
                </a:solidFill>
                <a:cs typeface="Arial" pitchFamily="34" charset="0"/>
              </a:rPr>
              <a:t>, </a:t>
            </a:r>
            <a:r>
              <a:rPr lang="en-US" altLang="ko-KR" sz="1200" dirty="0" err="1" smtClean="0">
                <a:solidFill>
                  <a:schemeClr val="tx1">
                    <a:lumMod val="85000"/>
                    <a:lumOff val="15000"/>
                  </a:schemeClr>
                </a:solidFill>
                <a:cs typeface="Arial" pitchFamily="34" charset="0"/>
              </a:rPr>
              <a:t>recommandations</a:t>
            </a:r>
            <a:r>
              <a:rPr lang="en-US" altLang="ko-KR" sz="1200" dirty="0" smtClean="0">
                <a:solidFill>
                  <a:schemeClr val="tx1">
                    <a:lumMod val="85000"/>
                    <a:lumOff val="15000"/>
                  </a:schemeClr>
                </a:solidFill>
                <a:cs typeface="Arial" pitchFamily="34" charset="0"/>
              </a:rPr>
              <a:t> et conclusion</a:t>
            </a:r>
            <a:r>
              <a:rPr lang="en-US" altLang="ko-KR" sz="1200" dirty="0" smtClean="0">
                <a:solidFill>
                  <a:schemeClr val="tx1">
                    <a:lumMod val="85000"/>
                    <a:lumOff val="15000"/>
                  </a:schemeClr>
                </a:solidFill>
                <a:ea typeface="FZShuTi" pitchFamily="2" charset="-122"/>
                <a:cs typeface="Arial" pitchFamily="34" charset="0"/>
              </a:rPr>
              <a:t>.</a:t>
            </a:r>
            <a:endParaRPr lang="en-US" altLang="ko-KR" sz="1200" dirty="0">
              <a:solidFill>
                <a:schemeClr val="tx1">
                  <a:lumMod val="85000"/>
                  <a:lumOff val="15000"/>
                </a:schemeClr>
              </a:solidFill>
              <a:cs typeface="Arial" pitchFamily="34" charset="0"/>
            </a:endParaRPr>
          </a:p>
        </p:txBody>
      </p:sp>
      <p:sp>
        <p:nvSpPr>
          <p:cNvPr id="15" name="TextBox 14">
            <a:extLst>
              <a:ext uri="{FF2B5EF4-FFF2-40B4-BE49-F238E27FC236}">
                <a16:creationId xmlns="" xmlns:a16="http://schemas.microsoft.com/office/drawing/2014/main" id="{828E1A24-BAD6-4EDF-ABEB-029F5E5FD934}"/>
              </a:ext>
            </a:extLst>
          </p:cNvPr>
          <p:cNvSpPr txBox="1"/>
          <p:nvPr/>
        </p:nvSpPr>
        <p:spPr>
          <a:xfrm>
            <a:off x="2237173" y="5551170"/>
            <a:ext cx="2106437" cy="507831"/>
          </a:xfrm>
          <a:prstGeom prst="rect">
            <a:avLst/>
          </a:prstGeom>
          <a:noFill/>
        </p:spPr>
        <p:txBody>
          <a:bodyPr wrap="square" lIns="108000" rIns="108000" rtlCol="0">
            <a:spAutoFit/>
          </a:bodyPr>
          <a:lstStyle/>
          <a:p>
            <a:r>
              <a:rPr lang="en-US" altLang="ko-KR" sz="2700" b="1" dirty="0" smtClean="0">
                <a:solidFill>
                  <a:schemeClr val="accent4"/>
                </a:solidFill>
                <a:cs typeface="Arial" pitchFamily="34" charset="0"/>
              </a:rPr>
              <a:t>Conclusion</a:t>
            </a:r>
            <a:endParaRPr lang="ko-KR" altLang="en-US" sz="2700" b="1" dirty="0">
              <a:solidFill>
                <a:schemeClr val="accent4"/>
              </a:solidFill>
              <a:cs typeface="Arial" pitchFamily="34" charset="0"/>
            </a:endParaRPr>
          </a:p>
        </p:txBody>
      </p:sp>
      <p:sp>
        <p:nvSpPr>
          <p:cNvPr id="16" name="TextBox 15">
            <a:extLst>
              <a:ext uri="{FF2B5EF4-FFF2-40B4-BE49-F238E27FC236}">
                <a16:creationId xmlns="" xmlns:a16="http://schemas.microsoft.com/office/drawing/2014/main" id="{F7DC8A90-E6E2-412C-A109-930F530FDFAE}"/>
              </a:ext>
            </a:extLst>
          </p:cNvPr>
          <p:cNvSpPr txBox="1"/>
          <p:nvPr/>
        </p:nvSpPr>
        <p:spPr>
          <a:xfrm>
            <a:off x="4343095" y="5356474"/>
            <a:ext cx="981106" cy="777510"/>
          </a:xfrm>
          <a:prstGeom prst="rect">
            <a:avLst/>
          </a:prstGeom>
          <a:noFill/>
        </p:spPr>
        <p:txBody>
          <a:bodyPr wrap="square" lIns="108000" rIns="108000" rtlCol="0">
            <a:spAutoFit/>
          </a:bodyPr>
          <a:lstStyle/>
          <a:p>
            <a:pPr algn="ctr"/>
            <a:r>
              <a:rPr lang="en-US" altLang="ko-KR" sz="4400" b="1" dirty="0">
                <a:solidFill>
                  <a:schemeClr val="accent4"/>
                </a:solidFill>
                <a:cs typeface="Arial" pitchFamily="34" charset="0"/>
              </a:rPr>
              <a:t>04</a:t>
            </a:r>
            <a:endParaRPr lang="ko-KR" altLang="en-US" sz="4400" b="1" dirty="0">
              <a:solidFill>
                <a:schemeClr val="accent4"/>
              </a:solidFill>
              <a:cs typeface="Arial" pitchFamily="34" charset="0"/>
            </a:endParaRPr>
          </a:p>
        </p:txBody>
      </p:sp>
    </p:spTree>
    <p:extLst>
      <p:ext uri="{BB962C8B-B14F-4D97-AF65-F5344CB8AC3E}">
        <p14:creationId xmlns:p14="http://schemas.microsoft.com/office/powerpoint/2010/main" val="3148822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9B85F3A-0D98-4AE5-8CED-AA4A4CF82188}"/>
              </a:ext>
            </a:extLst>
          </p:cNvPr>
          <p:cNvSpPr>
            <a:spLocks noGrp="1"/>
          </p:cNvSpPr>
          <p:nvPr>
            <p:ph type="body" sz="quarter" idx="10"/>
          </p:nvPr>
        </p:nvSpPr>
        <p:spPr/>
        <p:txBody>
          <a:bodyPr/>
          <a:lstStyle/>
          <a:p>
            <a:r>
              <a:rPr lang="en-US" dirty="0" smtClean="0"/>
              <a:t>Rappel: les forces d’un CRM</a:t>
            </a:r>
            <a:endParaRPr lang="en-US" dirty="0"/>
          </a:p>
        </p:txBody>
      </p:sp>
      <p:sp>
        <p:nvSpPr>
          <p:cNvPr id="3" name="Rectangle 2">
            <a:extLst>
              <a:ext uri="{FF2B5EF4-FFF2-40B4-BE49-F238E27FC236}">
                <a16:creationId xmlns="" xmlns:a16="http://schemas.microsoft.com/office/drawing/2014/main" id="{A877B7D8-D765-4A5B-B555-1599403E73F8}"/>
              </a:ext>
            </a:extLst>
          </p:cNvPr>
          <p:cNvSpPr/>
          <p:nvPr/>
        </p:nvSpPr>
        <p:spPr>
          <a:xfrm>
            <a:off x="9120039" y="4093588"/>
            <a:ext cx="749248" cy="749248"/>
          </a:xfrm>
          <a:prstGeom prst="rect">
            <a:avLst/>
          </a:prstGeom>
          <a:solidFill>
            <a:schemeClr val="accent5"/>
          </a:solidFill>
          <a:ln>
            <a:noFill/>
          </a:ln>
          <a:scene3d>
            <a:camera prst="obliqueTopRight"/>
            <a:lightRig rig="balanced" dir="t"/>
          </a:scene3d>
          <a:sp3d extrusionH="527050" prstMaterial="matte">
            <a:extrusionClr>
              <a:schemeClr val="accent5"/>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 name="Rectangle 3">
            <a:extLst>
              <a:ext uri="{FF2B5EF4-FFF2-40B4-BE49-F238E27FC236}">
                <a16:creationId xmlns="" xmlns:a16="http://schemas.microsoft.com/office/drawing/2014/main" id="{B2954296-53DD-4983-B807-53A553568167}"/>
              </a:ext>
            </a:extLst>
          </p:cNvPr>
          <p:cNvSpPr/>
          <p:nvPr/>
        </p:nvSpPr>
        <p:spPr>
          <a:xfrm>
            <a:off x="7344986" y="2992001"/>
            <a:ext cx="749248" cy="749248"/>
          </a:xfrm>
          <a:prstGeom prst="rect">
            <a:avLst/>
          </a:prstGeom>
          <a:solidFill>
            <a:schemeClr val="accent4"/>
          </a:solidFill>
          <a:ln>
            <a:noFill/>
          </a:ln>
          <a:scene3d>
            <a:camera prst="obliqueBottomRight">
              <a:rot lat="21299999" lon="0" rev="0"/>
            </a:camera>
            <a:lightRig rig="balanced" dir="t"/>
          </a:scene3d>
          <a:sp3d extrusionH="45720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5" name="Rectangle 4">
            <a:extLst>
              <a:ext uri="{FF2B5EF4-FFF2-40B4-BE49-F238E27FC236}">
                <a16:creationId xmlns="" xmlns:a16="http://schemas.microsoft.com/office/drawing/2014/main" id="{975F1AFD-96F3-4E4C-BA85-A30803B3DF35}"/>
              </a:ext>
            </a:extLst>
          </p:cNvPr>
          <p:cNvSpPr/>
          <p:nvPr/>
        </p:nvSpPr>
        <p:spPr>
          <a:xfrm>
            <a:off x="5569932" y="4099198"/>
            <a:ext cx="749248" cy="749248"/>
          </a:xfrm>
          <a:prstGeom prst="rect">
            <a:avLst/>
          </a:prstGeom>
          <a:solidFill>
            <a:schemeClr val="accent3"/>
          </a:solidFill>
          <a:ln>
            <a:noFill/>
          </a:ln>
          <a:scene3d>
            <a:camera prst="obliqueTopRight"/>
            <a:lightRig rig="balanced" dir="t"/>
          </a:scene3d>
          <a:sp3d extrusionH="558800" prstMaterial="matte">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6" name="Rectangle 5">
            <a:extLst>
              <a:ext uri="{FF2B5EF4-FFF2-40B4-BE49-F238E27FC236}">
                <a16:creationId xmlns="" xmlns:a16="http://schemas.microsoft.com/office/drawing/2014/main" id="{484E7464-6FAE-4311-AF64-366104A56B67}"/>
              </a:ext>
            </a:extLst>
          </p:cNvPr>
          <p:cNvSpPr/>
          <p:nvPr/>
        </p:nvSpPr>
        <p:spPr>
          <a:xfrm>
            <a:off x="2019824" y="4096393"/>
            <a:ext cx="749248" cy="749248"/>
          </a:xfrm>
          <a:prstGeom prst="rect">
            <a:avLst/>
          </a:prstGeom>
          <a:solidFill>
            <a:schemeClr val="accent1"/>
          </a:solidFill>
          <a:ln>
            <a:noFill/>
          </a:ln>
          <a:scene3d>
            <a:camera prst="obliqueTopRight"/>
            <a:lightRig rig="balanced" dir="t"/>
          </a:scene3d>
          <a:sp3d extrusionH="558800" prstMaterial="matt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7" name="Rectangle 6">
            <a:extLst>
              <a:ext uri="{FF2B5EF4-FFF2-40B4-BE49-F238E27FC236}">
                <a16:creationId xmlns="" xmlns:a16="http://schemas.microsoft.com/office/drawing/2014/main" id="{1646FD09-32BF-4C9A-AF2F-58E3F302015A}"/>
              </a:ext>
            </a:extLst>
          </p:cNvPr>
          <p:cNvSpPr/>
          <p:nvPr/>
        </p:nvSpPr>
        <p:spPr>
          <a:xfrm>
            <a:off x="3794878" y="2992001"/>
            <a:ext cx="749248" cy="749248"/>
          </a:xfrm>
          <a:prstGeom prst="rect">
            <a:avLst/>
          </a:prstGeom>
          <a:solidFill>
            <a:schemeClr val="accent2"/>
          </a:solidFill>
          <a:ln>
            <a:noFill/>
          </a:ln>
          <a:scene3d>
            <a:camera prst="obliqueBottomRight">
              <a:rot lat="21299999" lon="0" rev="0"/>
            </a:camera>
            <a:lightRig rig="balanced" dir="t"/>
          </a:scene3d>
          <a:sp3d extrusionH="45720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nvGrpSpPr>
          <p:cNvPr id="8" name="Group 7">
            <a:extLst>
              <a:ext uri="{FF2B5EF4-FFF2-40B4-BE49-F238E27FC236}">
                <a16:creationId xmlns="" xmlns:a16="http://schemas.microsoft.com/office/drawing/2014/main" id="{1D1CCF08-197B-4E8C-9073-3757D46CD27C}"/>
              </a:ext>
            </a:extLst>
          </p:cNvPr>
          <p:cNvGrpSpPr/>
          <p:nvPr/>
        </p:nvGrpSpPr>
        <p:grpSpPr>
          <a:xfrm>
            <a:off x="1186976" y="4919469"/>
            <a:ext cx="2381286" cy="1661994"/>
            <a:chOff x="3017859" y="4283314"/>
            <a:chExt cx="1890849" cy="1661994"/>
          </a:xfrm>
        </p:grpSpPr>
        <p:sp>
          <p:nvSpPr>
            <p:cNvPr id="9" name="TextBox 8">
              <a:extLst>
                <a:ext uri="{FF2B5EF4-FFF2-40B4-BE49-F238E27FC236}">
                  <a16:creationId xmlns="" xmlns:a16="http://schemas.microsoft.com/office/drawing/2014/main" id="{162C46B5-9566-42ED-B615-9C38E8E8C432}"/>
                </a:ext>
              </a:extLst>
            </p:cNvPr>
            <p:cNvSpPr txBox="1"/>
            <p:nvPr/>
          </p:nvSpPr>
          <p:spPr>
            <a:xfrm>
              <a:off x="3021856" y="4560313"/>
              <a:ext cx="1886852" cy="1384995"/>
            </a:xfrm>
            <a:prstGeom prst="rect">
              <a:avLst/>
            </a:prstGeom>
            <a:noFill/>
          </p:spPr>
          <p:txBody>
            <a:bodyPr wrap="square" rtlCol="0">
              <a:spAutoFit/>
            </a:bodyPr>
            <a:lstStyle/>
            <a:p>
              <a:pPr algn="ctr"/>
              <a:r>
                <a:rPr lang="en-US" altLang="ko-KR" sz="1200" dirty="0" err="1" smtClean="0">
                  <a:solidFill>
                    <a:schemeClr val="tx1">
                      <a:lumMod val="75000"/>
                      <a:lumOff val="25000"/>
                    </a:schemeClr>
                  </a:solidFill>
                  <a:cs typeface="Arial" pitchFamily="34" charset="0"/>
                </a:rPr>
                <a:t>Automatiser</a:t>
              </a:r>
              <a:r>
                <a:rPr lang="en-US" altLang="ko-KR" sz="1200" dirty="0" smtClean="0">
                  <a:solidFill>
                    <a:schemeClr val="tx1">
                      <a:lumMod val="75000"/>
                      <a:lumOff val="25000"/>
                    </a:schemeClr>
                  </a:solidFill>
                  <a:cs typeface="Arial" pitchFamily="34" charset="0"/>
                </a:rPr>
                <a:t> au maximum </a:t>
              </a:r>
              <a:r>
                <a:rPr lang="en-US" altLang="ko-KR" sz="1200" dirty="0" err="1" smtClean="0">
                  <a:solidFill>
                    <a:schemeClr val="tx1">
                      <a:lumMod val="75000"/>
                      <a:lumOff val="25000"/>
                    </a:schemeClr>
                  </a:solidFill>
                  <a:cs typeface="Arial" pitchFamily="34" charset="0"/>
                </a:rPr>
                <a:t>nos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processus</a:t>
              </a:r>
              <a:r>
                <a:rPr lang="en-US" altLang="ko-KR" sz="1200" dirty="0" smtClean="0">
                  <a:solidFill>
                    <a:schemeClr val="tx1">
                      <a:lumMod val="75000"/>
                      <a:lumOff val="25000"/>
                    </a:schemeClr>
                  </a:solidFill>
                  <a:cs typeface="Arial" pitchFamily="34" charset="0"/>
                </a:rPr>
                <a:t> de travail </a:t>
              </a:r>
              <a:r>
                <a:rPr lang="en-US" altLang="ko-KR" sz="1200" dirty="0" err="1" smtClean="0">
                  <a:solidFill>
                    <a:schemeClr val="tx1">
                      <a:lumMod val="75000"/>
                      <a:lumOff val="25000"/>
                    </a:schemeClr>
                  </a:solidFill>
                  <a:cs typeface="Arial" pitchFamily="34" charset="0"/>
                </a:rPr>
                <a:t>afin</a:t>
              </a:r>
              <a:r>
                <a:rPr lang="en-US" altLang="ko-KR" sz="1200" dirty="0" smtClean="0">
                  <a:solidFill>
                    <a:schemeClr val="tx1">
                      <a:lumMod val="75000"/>
                      <a:lumOff val="25000"/>
                    </a:schemeClr>
                  </a:solidFill>
                  <a:cs typeface="Arial" pitchFamily="34" charset="0"/>
                </a:rPr>
                <a:t> de les </a:t>
              </a:r>
              <a:r>
                <a:rPr lang="en-US" altLang="ko-KR" sz="1200" dirty="0" err="1" smtClean="0">
                  <a:solidFill>
                    <a:schemeClr val="tx1">
                      <a:lumMod val="75000"/>
                      <a:lumOff val="25000"/>
                    </a:schemeClr>
                  </a:solidFill>
                  <a:cs typeface="Arial" pitchFamily="34" charset="0"/>
                </a:rPr>
                <a:t>standardiser</a:t>
              </a:r>
              <a:r>
                <a:rPr lang="en-US" altLang="ko-KR" sz="1200" dirty="0" smtClean="0">
                  <a:solidFill>
                    <a:schemeClr val="tx1">
                      <a:lumMod val="75000"/>
                      <a:lumOff val="25000"/>
                    </a:schemeClr>
                  </a:solidFill>
                  <a:cs typeface="Arial" pitchFamily="34" charset="0"/>
                </a:rPr>
                <a:t> et </a:t>
              </a:r>
              <a:r>
                <a:rPr lang="en-US" altLang="ko-KR" sz="1200" dirty="0" err="1" smtClean="0">
                  <a:solidFill>
                    <a:schemeClr val="tx1">
                      <a:lumMod val="75000"/>
                      <a:lumOff val="25000"/>
                    </a:schemeClr>
                  </a:solidFill>
                  <a:cs typeface="Arial" pitchFamily="34" charset="0"/>
                </a:rPr>
                <a:t>donc</a:t>
              </a:r>
              <a:r>
                <a:rPr lang="en-US" altLang="ko-KR" sz="1200" dirty="0" smtClean="0">
                  <a:solidFill>
                    <a:schemeClr val="tx1">
                      <a:lumMod val="75000"/>
                      <a:lumOff val="25000"/>
                    </a:schemeClr>
                  </a:solidFill>
                  <a:cs typeface="Arial" pitchFamily="34" charset="0"/>
                </a:rPr>
                <a:t> de </a:t>
              </a:r>
              <a:r>
                <a:rPr lang="en-US" altLang="ko-KR" sz="1200" dirty="0" err="1" smtClean="0">
                  <a:solidFill>
                    <a:schemeClr val="tx1">
                      <a:lumMod val="75000"/>
                      <a:lumOff val="25000"/>
                    </a:schemeClr>
                  </a:solidFill>
                  <a:cs typeface="Arial" pitchFamily="34" charset="0"/>
                </a:rPr>
                <a:t>diminuer</a:t>
              </a:r>
              <a:r>
                <a:rPr lang="en-US" altLang="ko-KR" sz="1200" dirty="0" smtClean="0">
                  <a:solidFill>
                    <a:schemeClr val="tx1">
                      <a:lumMod val="75000"/>
                      <a:lumOff val="25000"/>
                    </a:schemeClr>
                  </a:solidFill>
                  <a:cs typeface="Arial" pitchFamily="34" charset="0"/>
                </a:rPr>
                <a:t> les retards et les </a:t>
              </a:r>
              <a:r>
                <a:rPr lang="en-US" altLang="ko-KR" sz="1200" dirty="0" err="1" smtClean="0">
                  <a:solidFill>
                    <a:schemeClr val="tx1">
                      <a:lumMod val="75000"/>
                      <a:lumOff val="25000"/>
                    </a:schemeClr>
                  </a:solidFill>
                  <a:cs typeface="Arial" pitchFamily="34" charset="0"/>
                </a:rPr>
                <a:t>risques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d’errer</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ainsi</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qu’augmenter</a:t>
              </a:r>
              <a:r>
                <a:rPr lang="en-US" altLang="ko-KR" sz="1200" dirty="0" smtClean="0">
                  <a:solidFill>
                    <a:schemeClr val="tx1">
                      <a:lumMod val="75000"/>
                      <a:lumOff val="25000"/>
                    </a:schemeClr>
                  </a:solidFill>
                  <a:cs typeface="Arial" pitchFamily="34" charset="0"/>
                </a:rPr>
                <a:t> la </a:t>
              </a:r>
              <a:r>
                <a:rPr lang="en-US" altLang="ko-KR" sz="1200" dirty="0" err="1" smtClean="0">
                  <a:solidFill>
                    <a:schemeClr val="tx1">
                      <a:lumMod val="75000"/>
                      <a:lumOff val="25000"/>
                    </a:schemeClr>
                  </a:solidFill>
                  <a:cs typeface="Arial" pitchFamily="34" charset="0"/>
                </a:rPr>
                <a:t>qualité</a:t>
              </a:r>
              <a:r>
                <a:rPr lang="en-US" altLang="ko-KR" sz="1200" dirty="0" smtClean="0">
                  <a:solidFill>
                    <a:schemeClr val="tx1">
                      <a:lumMod val="75000"/>
                      <a:lumOff val="25000"/>
                    </a:schemeClr>
                  </a:solidFill>
                  <a:cs typeface="Arial" pitchFamily="34" charset="0"/>
                </a:rPr>
                <a:t> de </a:t>
              </a:r>
              <a:r>
                <a:rPr lang="en-US" altLang="ko-KR" sz="1200" dirty="0" err="1" smtClean="0">
                  <a:solidFill>
                    <a:schemeClr val="tx1">
                      <a:lumMod val="75000"/>
                      <a:lumOff val="25000"/>
                    </a:schemeClr>
                  </a:solidFill>
                  <a:cs typeface="Arial" pitchFamily="34" charset="0"/>
                </a:rPr>
                <a:t>notre</a:t>
              </a:r>
              <a:r>
                <a:rPr lang="en-US" altLang="ko-KR" sz="1200" dirty="0" smtClean="0">
                  <a:solidFill>
                    <a:schemeClr val="tx1">
                      <a:lumMod val="75000"/>
                      <a:lumOff val="25000"/>
                    </a:schemeClr>
                  </a:solidFill>
                  <a:cs typeface="Arial" pitchFamily="34" charset="0"/>
                </a:rPr>
                <a:t> travail.</a:t>
              </a:r>
              <a:endParaRPr lang="ko-KR" altLang="en-US" sz="1200" dirty="0">
                <a:solidFill>
                  <a:schemeClr val="tx1">
                    <a:lumMod val="75000"/>
                    <a:lumOff val="25000"/>
                  </a:schemeClr>
                </a:solidFill>
                <a:cs typeface="Arial" pitchFamily="34" charset="0"/>
              </a:endParaRPr>
            </a:p>
          </p:txBody>
        </p:sp>
        <p:sp>
          <p:nvSpPr>
            <p:cNvPr id="10" name="TextBox 9">
              <a:extLst>
                <a:ext uri="{FF2B5EF4-FFF2-40B4-BE49-F238E27FC236}">
                  <a16:creationId xmlns="" xmlns:a16="http://schemas.microsoft.com/office/drawing/2014/main" id="{9BA1A5E1-4F83-4597-B6E4-2686A4E8F143}"/>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err="1" smtClean="0">
                  <a:solidFill>
                    <a:schemeClr val="tx1">
                      <a:lumMod val="75000"/>
                      <a:lumOff val="25000"/>
                    </a:schemeClr>
                  </a:solidFill>
                  <a:cs typeface="Arial" pitchFamily="34" charset="0"/>
                </a:rPr>
                <a:t>Automatisation</a:t>
              </a:r>
              <a:endParaRPr lang="ko-KR" altLang="en-US" sz="1200" b="1" dirty="0">
                <a:solidFill>
                  <a:schemeClr val="tx1">
                    <a:lumMod val="75000"/>
                    <a:lumOff val="25000"/>
                  </a:schemeClr>
                </a:solidFill>
                <a:cs typeface="Arial" pitchFamily="34" charset="0"/>
              </a:endParaRPr>
            </a:p>
          </p:txBody>
        </p:sp>
      </p:grpSp>
      <p:grpSp>
        <p:nvGrpSpPr>
          <p:cNvPr id="11" name="Group 10">
            <a:extLst>
              <a:ext uri="{FF2B5EF4-FFF2-40B4-BE49-F238E27FC236}">
                <a16:creationId xmlns="" xmlns:a16="http://schemas.microsoft.com/office/drawing/2014/main" id="{3E4B3D3D-0B69-4E7C-8F45-E97E9E8FABAA}"/>
              </a:ext>
            </a:extLst>
          </p:cNvPr>
          <p:cNvGrpSpPr/>
          <p:nvPr/>
        </p:nvGrpSpPr>
        <p:grpSpPr>
          <a:xfrm>
            <a:off x="8304020" y="4919469"/>
            <a:ext cx="2381286" cy="1107996"/>
            <a:chOff x="3017859" y="4283314"/>
            <a:chExt cx="1890849" cy="1107996"/>
          </a:xfrm>
        </p:grpSpPr>
        <p:sp>
          <p:nvSpPr>
            <p:cNvPr id="12" name="TextBox 11">
              <a:extLst>
                <a:ext uri="{FF2B5EF4-FFF2-40B4-BE49-F238E27FC236}">
                  <a16:creationId xmlns="" xmlns:a16="http://schemas.microsoft.com/office/drawing/2014/main" id="{E731B672-E1A5-4702-838E-572423DE4844}"/>
                </a:ext>
              </a:extLst>
            </p:cNvPr>
            <p:cNvSpPr txBox="1"/>
            <p:nvPr/>
          </p:nvSpPr>
          <p:spPr>
            <a:xfrm>
              <a:off x="3021856" y="4560313"/>
              <a:ext cx="1886852" cy="830997"/>
            </a:xfrm>
            <a:prstGeom prst="rect">
              <a:avLst/>
            </a:prstGeom>
            <a:noFill/>
          </p:spPr>
          <p:txBody>
            <a:bodyPr wrap="square" rtlCol="0">
              <a:spAutoFit/>
            </a:bodyPr>
            <a:lstStyle/>
            <a:p>
              <a:pPr algn="ctr"/>
              <a:r>
                <a:rPr lang="en-US" altLang="ko-KR" sz="1200" dirty="0" err="1" smtClean="0">
                  <a:solidFill>
                    <a:schemeClr val="tx1">
                      <a:lumMod val="75000"/>
                      <a:lumOff val="25000"/>
                    </a:schemeClr>
                  </a:solidFill>
                  <a:cs typeface="Arial" pitchFamily="34" charset="0"/>
                </a:rPr>
                <a:t>Collaborer</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mieux</a:t>
              </a:r>
              <a:r>
                <a:rPr lang="en-US" altLang="ko-KR" sz="1200" dirty="0" smtClean="0">
                  <a:solidFill>
                    <a:schemeClr val="tx1">
                      <a:lumMod val="75000"/>
                      <a:lumOff val="25000"/>
                    </a:schemeClr>
                  </a:solidFill>
                  <a:cs typeface="Arial" pitchFamily="34" charset="0"/>
                </a:rPr>
                <a:t> et plus, pour </a:t>
              </a:r>
              <a:r>
                <a:rPr lang="en-US" altLang="ko-KR" sz="1200" dirty="0" err="1" smtClean="0">
                  <a:solidFill>
                    <a:schemeClr val="tx1">
                      <a:lumMod val="75000"/>
                      <a:lumOff val="25000"/>
                    </a:schemeClr>
                  </a:solidFill>
                  <a:cs typeface="Arial" pitchFamily="34" charset="0"/>
                </a:rPr>
                <a:t>mieux</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partager</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nos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compétences</a:t>
              </a:r>
              <a:r>
                <a:rPr lang="en-US" altLang="ko-KR" sz="1200" dirty="0" smtClean="0">
                  <a:solidFill>
                    <a:schemeClr val="tx1">
                      <a:lumMod val="75000"/>
                      <a:lumOff val="25000"/>
                    </a:schemeClr>
                  </a:solidFill>
                  <a:cs typeface="Arial" pitchFamily="34" charset="0"/>
                </a:rPr>
                <a:t> et </a:t>
              </a:r>
              <a:r>
                <a:rPr lang="en-US" altLang="ko-KR" sz="1200" dirty="0" err="1" smtClean="0">
                  <a:solidFill>
                    <a:schemeClr val="tx1">
                      <a:lumMod val="75000"/>
                      <a:lumOff val="25000"/>
                    </a:schemeClr>
                  </a:solidFill>
                  <a:cs typeface="Arial" pitchFamily="34" charset="0"/>
                </a:rPr>
                <a:t>supprimer</a:t>
              </a:r>
              <a:r>
                <a:rPr lang="en-US" altLang="ko-KR" sz="1200" dirty="0">
                  <a:solidFill>
                    <a:schemeClr val="tx1">
                      <a:lumMod val="75000"/>
                      <a:lumOff val="25000"/>
                    </a:schemeClr>
                  </a:solidFill>
                  <a:cs typeface="Arial" pitchFamily="34" charset="0"/>
                </a:rPr>
                <a:t> la double </a:t>
              </a:r>
              <a:r>
                <a:rPr lang="en-US" altLang="ko-KR" sz="1200" dirty="0" err="1">
                  <a:solidFill>
                    <a:schemeClr val="tx1">
                      <a:lumMod val="75000"/>
                      <a:lumOff val="25000"/>
                    </a:schemeClr>
                  </a:solidFill>
                  <a:cs typeface="Arial" pitchFamily="34" charset="0"/>
                </a:rPr>
                <a:t>saisie</a:t>
              </a:r>
              <a:r>
                <a:rPr lang="en-US" altLang="ko-KR" sz="1200" dirty="0">
                  <a:solidFill>
                    <a:schemeClr val="tx1">
                      <a:lumMod val="75000"/>
                      <a:lumOff val="25000"/>
                    </a:schemeClr>
                  </a:solidFill>
                  <a:cs typeface="Arial" pitchFamily="34" charset="0"/>
                </a:rPr>
                <a:t> </a:t>
              </a:r>
              <a:r>
                <a:rPr lang="en-US" altLang="ko-KR" sz="1200" dirty="0" smtClean="0">
                  <a:solidFill>
                    <a:schemeClr val="tx1">
                      <a:lumMod val="75000"/>
                      <a:lumOff val="25000"/>
                    </a:schemeClr>
                  </a:solidFill>
                  <a:cs typeface="Arial" pitchFamily="34" charset="0"/>
                </a:rPr>
                <a:t>et le </a:t>
              </a:r>
              <a:r>
                <a:rPr lang="en-US" altLang="ko-KR" sz="1200" dirty="0">
                  <a:solidFill>
                    <a:schemeClr val="tx1">
                      <a:lumMod val="75000"/>
                      <a:lumOff val="25000"/>
                    </a:schemeClr>
                  </a:solidFill>
                  <a:cs typeface="Arial" pitchFamily="34" charset="0"/>
                </a:rPr>
                <a:t>re-working.</a:t>
              </a:r>
              <a:endParaRPr lang="ko-KR" altLang="en-US" sz="1200" dirty="0">
                <a:solidFill>
                  <a:schemeClr val="tx1">
                    <a:lumMod val="75000"/>
                    <a:lumOff val="25000"/>
                  </a:schemeClr>
                </a:solidFill>
                <a:cs typeface="Arial" pitchFamily="34" charset="0"/>
              </a:endParaRPr>
            </a:p>
          </p:txBody>
        </p:sp>
        <p:sp>
          <p:nvSpPr>
            <p:cNvPr id="13" name="TextBox 12">
              <a:extLst>
                <a:ext uri="{FF2B5EF4-FFF2-40B4-BE49-F238E27FC236}">
                  <a16:creationId xmlns="" xmlns:a16="http://schemas.microsoft.com/office/drawing/2014/main" id="{C7C18321-91D5-4E83-AAB2-CB9E958E4387}"/>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Collaboration</a:t>
              </a:r>
              <a:endParaRPr lang="ko-KR" altLang="en-US" sz="1200" b="1" dirty="0">
                <a:solidFill>
                  <a:schemeClr val="tx1">
                    <a:lumMod val="75000"/>
                    <a:lumOff val="25000"/>
                  </a:schemeClr>
                </a:solidFill>
                <a:cs typeface="Arial" pitchFamily="34" charset="0"/>
              </a:endParaRPr>
            </a:p>
          </p:txBody>
        </p:sp>
      </p:grpSp>
      <p:grpSp>
        <p:nvGrpSpPr>
          <p:cNvPr id="14" name="Group 13">
            <a:extLst>
              <a:ext uri="{FF2B5EF4-FFF2-40B4-BE49-F238E27FC236}">
                <a16:creationId xmlns="" xmlns:a16="http://schemas.microsoft.com/office/drawing/2014/main" id="{E6B2363A-000F-48CB-BA73-885C891D0F45}"/>
              </a:ext>
            </a:extLst>
          </p:cNvPr>
          <p:cNvGrpSpPr/>
          <p:nvPr/>
        </p:nvGrpSpPr>
        <p:grpSpPr>
          <a:xfrm>
            <a:off x="4907868" y="4919469"/>
            <a:ext cx="2381286" cy="923330"/>
            <a:chOff x="3017859" y="4283314"/>
            <a:chExt cx="1890849" cy="923330"/>
          </a:xfrm>
        </p:grpSpPr>
        <p:sp>
          <p:nvSpPr>
            <p:cNvPr id="15" name="TextBox 14">
              <a:extLst>
                <a:ext uri="{FF2B5EF4-FFF2-40B4-BE49-F238E27FC236}">
                  <a16:creationId xmlns="" xmlns:a16="http://schemas.microsoft.com/office/drawing/2014/main" id="{6A467C9D-6EB8-43EC-B346-1EFECF40C408}"/>
                </a:ext>
              </a:extLst>
            </p:cNvPr>
            <p:cNvSpPr txBox="1"/>
            <p:nvPr/>
          </p:nvSpPr>
          <p:spPr>
            <a:xfrm>
              <a:off x="3021856" y="4560313"/>
              <a:ext cx="1886852" cy="646331"/>
            </a:xfrm>
            <a:prstGeom prst="rect">
              <a:avLst/>
            </a:prstGeom>
            <a:noFill/>
          </p:spPr>
          <p:txBody>
            <a:bodyPr wrap="square" rtlCol="0">
              <a:spAutoFit/>
            </a:bodyPr>
            <a:lstStyle/>
            <a:p>
              <a:pPr algn="ctr"/>
              <a:r>
                <a:rPr lang="en-US" altLang="ko-KR" sz="1200" dirty="0" err="1" smtClean="0">
                  <a:solidFill>
                    <a:schemeClr val="tx1">
                      <a:lumMod val="75000"/>
                      <a:lumOff val="25000"/>
                    </a:schemeClr>
                  </a:solidFill>
                  <a:cs typeface="Arial" pitchFamily="34" charset="0"/>
                </a:rPr>
                <a:t>Améliorer</a:t>
              </a:r>
              <a:r>
                <a:rPr lang="en-US" altLang="ko-KR" sz="1200" dirty="0" smtClean="0">
                  <a:solidFill>
                    <a:schemeClr val="tx1">
                      <a:lumMod val="75000"/>
                      <a:lumOff val="25000"/>
                    </a:schemeClr>
                  </a:solidFill>
                  <a:cs typeface="Arial" pitchFamily="34" charset="0"/>
                </a:rPr>
                <a:t> le </a:t>
              </a:r>
              <a:r>
                <a:rPr lang="en-US" altLang="ko-KR" sz="1200" dirty="0" err="1" smtClean="0">
                  <a:solidFill>
                    <a:schemeClr val="tx1">
                      <a:lumMod val="75000"/>
                      <a:lumOff val="25000"/>
                    </a:schemeClr>
                  </a:solidFill>
                  <a:cs typeface="Arial" pitchFamily="34" charset="0"/>
                </a:rPr>
                <a:t>suivi</a:t>
              </a:r>
              <a:r>
                <a:rPr lang="en-US" altLang="ko-KR" sz="1200" dirty="0" smtClean="0">
                  <a:solidFill>
                    <a:schemeClr val="tx1">
                      <a:lumMod val="75000"/>
                      <a:lumOff val="25000"/>
                    </a:schemeClr>
                  </a:solidFill>
                  <a:cs typeface="Arial" pitchFamily="34" charset="0"/>
                </a:rPr>
                <a:t> des dossiers, </a:t>
              </a:r>
              <a:r>
                <a:rPr lang="en-US" altLang="ko-KR" sz="1200" dirty="0" err="1" smtClean="0">
                  <a:solidFill>
                    <a:schemeClr val="tx1">
                      <a:lumMod val="75000"/>
                      <a:lumOff val="25000"/>
                    </a:schemeClr>
                  </a:solidFill>
                  <a:cs typeface="Arial" pitchFamily="34" charset="0"/>
                </a:rPr>
                <a:t>profesionnaliser</a:t>
              </a:r>
              <a:r>
                <a:rPr lang="en-US" altLang="ko-KR" sz="1200" dirty="0" smtClean="0">
                  <a:solidFill>
                    <a:schemeClr val="tx1">
                      <a:lumMod val="75000"/>
                      <a:lumOff val="25000"/>
                    </a:schemeClr>
                  </a:solidFill>
                  <a:cs typeface="Arial" pitchFamily="34" charset="0"/>
                </a:rPr>
                <a:t> au </a:t>
              </a:r>
              <a:r>
                <a:rPr lang="en-US" altLang="ko-KR" sz="1200" dirty="0" err="1" smtClean="0">
                  <a:solidFill>
                    <a:schemeClr val="tx1">
                      <a:lumMod val="75000"/>
                      <a:lumOff val="25000"/>
                    </a:schemeClr>
                  </a:solidFill>
                  <a:cs typeface="Arial" pitchFamily="34" charset="0"/>
                </a:rPr>
                <a:t>maxium</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nos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relances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fidéliser</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nos</a:t>
              </a:r>
              <a:r>
                <a:rPr lang="en-US" altLang="ko-KR" sz="1200" dirty="0" smtClean="0">
                  <a:solidFill>
                    <a:schemeClr val="tx1">
                      <a:lumMod val="75000"/>
                      <a:lumOff val="25000"/>
                    </a:schemeClr>
                  </a:solidFill>
                  <a:cs typeface="Arial" pitchFamily="34" charset="0"/>
                </a:rPr>
                <a:t> clients.</a:t>
              </a:r>
              <a:endParaRPr lang="ko-KR" altLang="en-US" sz="1200" dirty="0">
                <a:solidFill>
                  <a:schemeClr val="tx1">
                    <a:lumMod val="75000"/>
                    <a:lumOff val="25000"/>
                  </a:schemeClr>
                </a:solidFill>
                <a:cs typeface="Arial" pitchFamily="34" charset="0"/>
              </a:endParaRPr>
            </a:p>
          </p:txBody>
        </p:sp>
        <p:sp>
          <p:nvSpPr>
            <p:cNvPr id="16" name="TextBox 15">
              <a:extLst>
                <a:ext uri="{FF2B5EF4-FFF2-40B4-BE49-F238E27FC236}">
                  <a16:creationId xmlns="" xmlns:a16="http://schemas.microsoft.com/office/drawing/2014/main" id="{FA563111-B830-4678-8F3E-6B87DF37F6AF}"/>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err="1" smtClean="0">
                  <a:solidFill>
                    <a:schemeClr val="tx1">
                      <a:lumMod val="75000"/>
                      <a:lumOff val="25000"/>
                    </a:schemeClr>
                  </a:solidFill>
                  <a:cs typeface="Arial" pitchFamily="34" charset="0"/>
                </a:rPr>
                <a:t>Gestion</a:t>
              </a:r>
              <a:r>
                <a:rPr lang="en-US" altLang="ko-KR" sz="1200" b="1" dirty="0" smtClean="0">
                  <a:solidFill>
                    <a:schemeClr val="tx1">
                      <a:lumMod val="75000"/>
                      <a:lumOff val="25000"/>
                    </a:schemeClr>
                  </a:solidFill>
                  <a:cs typeface="Arial" pitchFamily="34" charset="0"/>
                </a:rPr>
                <a:t> des affaires</a:t>
              </a:r>
              <a:endParaRPr lang="ko-KR" altLang="en-US" sz="1200" b="1" dirty="0">
                <a:solidFill>
                  <a:schemeClr val="tx1">
                    <a:lumMod val="75000"/>
                    <a:lumOff val="25000"/>
                  </a:schemeClr>
                </a:solidFill>
                <a:cs typeface="Arial" pitchFamily="34" charset="0"/>
              </a:endParaRPr>
            </a:p>
          </p:txBody>
        </p:sp>
      </p:grpSp>
      <p:grpSp>
        <p:nvGrpSpPr>
          <p:cNvPr id="17" name="Group 16">
            <a:extLst>
              <a:ext uri="{FF2B5EF4-FFF2-40B4-BE49-F238E27FC236}">
                <a16:creationId xmlns="" xmlns:a16="http://schemas.microsoft.com/office/drawing/2014/main" id="{D5383FD9-A5FD-48F4-80D1-8DC7E1C50874}"/>
              </a:ext>
            </a:extLst>
          </p:cNvPr>
          <p:cNvGrpSpPr/>
          <p:nvPr/>
        </p:nvGrpSpPr>
        <p:grpSpPr>
          <a:xfrm>
            <a:off x="3095292" y="2094352"/>
            <a:ext cx="2381286" cy="738664"/>
            <a:chOff x="3017859" y="4283314"/>
            <a:chExt cx="1890849" cy="738664"/>
          </a:xfrm>
        </p:grpSpPr>
        <p:sp>
          <p:nvSpPr>
            <p:cNvPr id="18" name="TextBox 17">
              <a:extLst>
                <a:ext uri="{FF2B5EF4-FFF2-40B4-BE49-F238E27FC236}">
                  <a16:creationId xmlns="" xmlns:a16="http://schemas.microsoft.com/office/drawing/2014/main" id="{8F0BD9A2-4E82-43EB-97A6-CF301B62019C}"/>
                </a:ext>
              </a:extLst>
            </p:cNvPr>
            <p:cNvSpPr txBox="1"/>
            <p:nvPr/>
          </p:nvSpPr>
          <p:spPr>
            <a:xfrm>
              <a:off x="3021856" y="4560313"/>
              <a:ext cx="1886852" cy="461665"/>
            </a:xfrm>
            <a:prstGeom prst="rect">
              <a:avLst/>
            </a:prstGeom>
            <a:noFill/>
          </p:spPr>
          <p:txBody>
            <a:bodyPr wrap="square" rtlCol="0">
              <a:spAutoFit/>
            </a:bodyPr>
            <a:lstStyle/>
            <a:p>
              <a:pPr algn="ctr"/>
              <a:r>
                <a:rPr lang="en-US" altLang="ko-KR" sz="1200" dirty="0" err="1" smtClean="0">
                  <a:solidFill>
                    <a:schemeClr val="tx1">
                      <a:lumMod val="75000"/>
                      <a:lumOff val="25000"/>
                    </a:schemeClr>
                  </a:solidFill>
                  <a:cs typeface="Arial" pitchFamily="34" charset="0"/>
                </a:rPr>
                <a:t>Mieux</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planifier</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mieux</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piloter</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mieux</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anticiper</a:t>
              </a:r>
              <a:r>
                <a:rPr lang="en-US" altLang="ko-KR" sz="1200" dirty="0" smtClean="0">
                  <a:solidFill>
                    <a:schemeClr val="tx1">
                      <a:lumMod val="75000"/>
                      <a:lumOff val="25000"/>
                    </a:schemeClr>
                  </a:solidFill>
                  <a:cs typeface="Arial" pitchFamily="34" charset="0"/>
                </a:rPr>
                <a:t> les retards.</a:t>
              </a:r>
              <a:endParaRPr lang="ko-KR" altLang="en-US" sz="1200" dirty="0">
                <a:solidFill>
                  <a:schemeClr val="tx1">
                    <a:lumMod val="75000"/>
                    <a:lumOff val="25000"/>
                  </a:schemeClr>
                </a:solidFill>
                <a:cs typeface="Arial" pitchFamily="34" charset="0"/>
              </a:endParaRPr>
            </a:p>
          </p:txBody>
        </p:sp>
        <p:sp>
          <p:nvSpPr>
            <p:cNvPr id="19" name="TextBox 18">
              <a:extLst>
                <a:ext uri="{FF2B5EF4-FFF2-40B4-BE49-F238E27FC236}">
                  <a16:creationId xmlns="" xmlns:a16="http://schemas.microsoft.com/office/drawing/2014/main" id="{D26C0A89-8815-46FA-B61C-E13A6303EAE7}"/>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Gain de temps</a:t>
              </a:r>
              <a:endParaRPr lang="ko-KR" altLang="en-US" sz="1200" b="1" dirty="0">
                <a:solidFill>
                  <a:schemeClr val="tx1">
                    <a:lumMod val="75000"/>
                    <a:lumOff val="25000"/>
                  </a:schemeClr>
                </a:solidFill>
                <a:cs typeface="Arial" pitchFamily="34" charset="0"/>
              </a:endParaRPr>
            </a:p>
          </p:txBody>
        </p:sp>
      </p:grpSp>
      <p:grpSp>
        <p:nvGrpSpPr>
          <p:cNvPr id="20" name="Group 19">
            <a:extLst>
              <a:ext uri="{FF2B5EF4-FFF2-40B4-BE49-F238E27FC236}">
                <a16:creationId xmlns="" xmlns:a16="http://schemas.microsoft.com/office/drawing/2014/main" id="{15A25AD0-280C-4A49-BF56-59D37436BE7E}"/>
              </a:ext>
            </a:extLst>
          </p:cNvPr>
          <p:cNvGrpSpPr/>
          <p:nvPr/>
        </p:nvGrpSpPr>
        <p:grpSpPr>
          <a:xfrm>
            <a:off x="6719823" y="2094352"/>
            <a:ext cx="2381286" cy="738664"/>
            <a:chOff x="3017859" y="4283314"/>
            <a:chExt cx="1890849" cy="738664"/>
          </a:xfrm>
        </p:grpSpPr>
        <p:sp>
          <p:nvSpPr>
            <p:cNvPr id="21" name="TextBox 20">
              <a:extLst>
                <a:ext uri="{FF2B5EF4-FFF2-40B4-BE49-F238E27FC236}">
                  <a16:creationId xmlns="" xmlns:a16="http://schemas.microsoft.com/office/drawing/2014/main" id="{AF84AA85-9888-4F0C-BC04-097F7DDA0500}"/>
                </a:ext>
              </a:extLst>
            </p:cNvPr>
            <p:cNvSpPr txBox="1"/>
            <p:nvPr/>
          </p:nvSpPr>
          <p:spPr>
            <a:xfrm>
              <a:off x="3021856" y="4560313"/>
              <a:ext cx="1886852" cy="461665"/>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Tableaux de pilotage, Reporting et </a:t>
              </a:r>
              <a:r>
                <a:rPr lang="en-US" altLang="ko-KR" sz="1200" dirty="0" err="1" smtClean="0">
                  <a:solidFill>
                    <a:schemeClr val="tx1">
                      <a:lumMod val="75000"/>
                      <a:lumOff val="25000"/>
                    </a:schemeClr>
                  </a:solidFill>
                  <a:cs typeface="Arial" pitchFamily="34" charset="0"/>
                </a:rPr>
                <a:t>suivis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en</a:t>
              </a:r>
              <a:r>
                <a:rPr lang="en-US" altLang="ko-KR" sz="1200" dirty="0" smtClean="0">
                  <a:solidFill>
                    <a:schemeClr val="tx1">
                      <a:lumMod val="75000"/>
                      <a:lumOff val="25000"/>
                    </a:schemeClr>
                  </a:solidFill>
                  <a:cs typeface="Arial" pitchFamily="34" charset="0"/>
                </a:rPr>
                <a:t> temps </a:t>
              </a:r>
              <a:r>
                <a:rPr lang="en-US" altLang="ko-KR" sz="1200" dirty="0" err="1" smtClean="0">
                  <a:solidFill>
                    <a:schemeClr val="tx1">
                      <a:lumMod val="75000"/>
                      <a:lumOff val="25000"/>
                    </a:schemeClr>
                  </a:solidFill>
                  <a:cs typeface="Arial" pitchFamily="34" charset="0"/>
                </a:rPr>
                <a:t>réel</a:t>
              </a:r>
              <a:r>
                <a:rPr lang="en-US"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22" name="TextBox 21">
              <a:extLst>
                <a:ext uri="{FF2B5EF4-FFF2-40B4-BE49-F238E27FC236}">
                  <a16:creationId xmlns="" xmlns:a16="http://schemas.microsoft.com/office/drawing/2014/main" id="{49E353F1-5DC5-444F-80DF-D28BF6D26AC6}"/>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err="1" smtClean="0">
                  <a:solidFill>
                    <a:schemeClr val="tx1">
                      <a:lumMod val="75000"/>
                      <a:lumOff val="25000"/>
                    </a:schemeClr>
                  </a:solidFill>
                  <a:cs typeface="Arial" pitchFamily="34" charset="0"/>
                </a:rPr>
                <a:t>Photographie</a:t>
              </a:r>
              <a:r>
                <a:rPr lang="en-US" altLang="ko-KR" sz="1200" b="1" dirty="0" smtClean="0">
                  <a:solidFill>
                    <a:schemeClr val="tx1">
                      <a:lumMod val="75000"/>
                      <a:lumOff val="25000"/>
                    </a:schemeClr>
                  </a:solidFill>
                  <a:cs typeface="Arial" pitchFamily="34" charset="0"/>
                </a:rPr>
                <a:t> à </a:t>
              </a:r>
              <a:r>
                <a:rPr lang="en-US" altLang="ko-KR" sz="1200" b="1" dirty="0" err="1" smtClean="0">
                  <a:solidFill>
                    <a:schemeClr val="tx1">
                      <a:lumMod val="75000"/>
                      <a:lumOff val="25000"/>
                    </a:schemeClr>
                  </a:solidFill>
                  <a:cs typeface="Arial" pitchFamily="34" charset="0"/>
                </a:rPr>
                <a:t>l’instant</a:t>
              </a:r>
              <a:r>
                <a:rPr lang="en-US" altLang="ko-KR" sz="1200" b="1" dirty="0" smtClean="0">
                  <a:solidFill>
                    <a:schemeClr val="tx1">
                      <a:lumMod val="75000"/>
                      <a:lumOff val="25000"/>
                    </a:schemeClr>
                  </a:solidFill>
                  <a:cs typeface="Arial" pitchFamily="34" charset="0"/>
                </a:rPr>
                <a:t> “T”</a:t>
              </a:r>
              <a:endParaRPr lang="ko-KR" altLang="en-US" sz="1200" b="1" dirty="0">
                <a:solidFill>
                  <a:schemeClr val="tx1">
                    <a:lumMod val="75000"/>
                    <a:lumOff val="25000"/>
                  </a:schemeClr>
                </a:solidFill>
                <a:cs typeface="Arial" pitchFamily="34" charset="0"/>
              </a:endParaRPr>
            </a:p>
          </p:txBody>
        </p:sp>
      </p:grpSp>
      <p:sp>
        <p:nvSpPr>
          <p:cNvPr id="23" name="Oval 21">
            <a:extLst>
              <a:ext uri="{FF2B5EF4-FFF2-40B4-BE49-F238E27FC236}">
                <a16:creationId xmlns="" xmlns:a16="http://schemas.microsoft.com/office/drawing/2014/main" id="{CAF889E8-53B5-4B34-A77A-CEACBFE54186}"/>
              </a:ext>
            </a:extLst>
          </p:cNvPr>
          <p:cNvSpPr/>
          <p:nvPr/>
        </p:nvSpPr>
        <p:spPr>
          <a:xfrm rot="20700000">
            <a:off x="2184963" y="4277896"/>
            <a:ext cx="424009" cy="371614"/>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24" name="Isosceles Triangle 41">
            <a:extLst>
              <a:ext uri="{FF2B5EF4-FFF2-40B4-BE49-F238E27FC236}">
                <a16:creationId xmlns="" xmlns:a16="http://schemas.microsoft.com/office/drawing/2014/main" id="{662E8E2D-0FEE-479D-AE5A-D6B8AE3A30CD}"/>
              </a:ext>
            </a:extLst>
          </p:cNvPr>
          <p:cNvSpPr/>
          <p:nvPr/>
        </p:nvSpPr>
        <p:spPr>
          <a:xfrm>
            <a:off x="4026343" y="3185920"/>
            <a:ext cx="259592" cy="372887"/>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25" name="Rounded Rectangle 29">
            <a:extLst>
              <a:ext uri="{FF2B5EF4-FFF2-40B4-BE49-F238E27FC236}">
                <a16:creationId xmlns="" xmlns:a16="http://schemas.microsoft.com/office/drawing/2014/main" id="{A7FCC6DF-8FDD-417E-8A4E-A9FE35B71BE5}"/>
              </a:ext>
            </a:extLst>
          </p:cNvPr>
          <p:cNvSpPr/>
          <p:nvPr/>
        </p:nvSpPr>
        <p:spPr>
          <a:xfrm>
            <a:off x="5780222" y="4285878"/>
            <a:ext cx="388726" cy="354774"/>
          </a:xfrm>
          <a:custGeom>
            <a:avLst/>
            <a:gdLst/>
            <a:ahLst/>
            <a:cxnLst/>
            <a:rect l="l" t="t" r="r" b="b"/>
            <a:pathLst>
              <a:path w="3912285" h="3570584">
                <a:moveTo>
                  <a:pt x="1735286" y="1923802"/>
                </a:moveTo>
                <a:cubicBezTo>
                  <a:pt x="1696807" y="1923802"/>
                  <a:pt x="1665614" y="1954995"/>
                  <a:pt x="1665614" y="1993474"/>
                </a:cubicBezTo>
                <a:lnTo>
                  <a:pt x="1665614" y="2272151"/>
                </a:lnTo>
                <a:cubicBezTo>
                  <a:pt x="1665614" y="2310630"/>
                  <a:pt x="1696807" y="2341823"/>
                  <a:pt x="1735286" y="2341823"/>
                </a:cubicBezTo>
                <a:lnTo>
                  <a:pt x="2120746" y="2341823"/>
                </a:lnTo>
                <a:cubicBezTo>
                  <a:pt x="2159225" y="2341823"/>
                  <a:pt x="2190418" y="2310630"/>
                  <a:pt x="2190418" y="2272151"/>
                </a:cubicBezTo>
                <a:lnTo>
                  <a:pt x="2190418" y="1993474"/>
                </a:lnTo>
                <a:cubicBezTo>
                  <a:pt x="2190418" y="1954995"/>
                  <a:pt x="2159225" y="1923802"/>
                  <a:pt x="2120746" y="1923802"/>
                </a:cubicBezTo>
                <a:close/>
                <a:moveTo>
                  <a:pt x="1562868" y="288032"/>
                </a:moveTo>
                <a:cubicBezTo>
                  <a:pt x="1509767" y="288032"/>
                  <a:pt x="1466720" y="331079"/>
                  <a:pt x="1466720" y="384180"/>
                </a:cubicBezTo>
                <a:lnTo>
                  <a:pt x="1466720" y="665962"/>
                </a:lnTo>
                <a:lnTo>
                  <a:pt x="2398596" y="665962"/>
                </a:lnTo>
                <a:lnTo>
                  <a:pt x="2398596" y="384180"/>
                </a:lnTo>
                <a:cubicBezTo>
                  <a:pt x="2398596" y="331079"/>
                  <a:pt x="2355549" y="288032"/>
                  <a:pt x="2302448" y="288032"/>
                </a:cubicBezTo>
                <a:close/>
                <a:moveTo>
                  <a:pt x="1328618" y="0"/>
                </a:moveTo>
                <a:lnTo>
                  <a:pt x="2528746" y="0"/>
                </a:lnTo>
                <a:cubicBezTo>
                  <a:pt x="2614913" y="0"/>
                  <a:pt x="2684766" y="69853"/>
                  <a:pt x="2684766" y="156020"/>
                </a:cubicBezTo>
                <a:lnTo>
                  <a:pt x="2684766" y="665962"/>
                </a:lnTo>
                <a:lnTo>
                  <a:pt x="3428172" y="665962"/>
                </a:lnTo>
                <a:cubicBezTo>
                  <a:pt x="3695540" y="665962"/>
                  <a:pt x="3912285" y="882707"/>
                  <a:pt x="3912285" y="1150075"/>
                </a:cubicBezTo>
                <a:lnTo>
                  <a:pt x="3912285" y="2061141"/>
                </a:lnTo>
                <a:lnTo>
                  <a:pt x="2398595" y="2061141"/>
                </a:lnTo>
                <a:lnTo>
                  <a:pt x="2398595" y="2204482"/>
                </a:lnTo>
                <a:lnTo>
                  <a:pt x="3912285" y="2204482"/>
                </a:lnTo>
                <a:lnTo>
                  <a:pt x="3912285" y="3086471"/>
                </a:lnTo>
                <a:cubicBezTo>
                  <a:pt x="3912285" y="3353839"/>
                  <a:pt x="3695540" y="3570584"/>
                  <a:pt x="3428172" y="3570584"/>
                </a:cubicBezTo>
                <a:lnTo>
                  <a:pt x="484113" y="3570584"/>
                </a:lnTo>
                <a:cubicBezTo>
                  <a:pt x="216745" y="3570584"/>
                  <a:pt x="0" y="3353839"/>
                  <a:pt x="0" y="3086471"/>
                </a:cubicBezTo>
                <a:lnTo>
                  <a:pt x="0" y="2204482"/>
                </a:lnTo>
                <a:lnTo>
                  <a:pt x="1495037" y="2204482"/>
                </a:lnTo>
                <a:lnTo>
                  <a:pt x="1495037" y="2061141"/>
                </a:lnTo>
                <a:lnTo>
                  <a:pt x="0" y="2061141"/>
                </a:lnTo>
                <a:lnTo>
                  <a:pt x="0" y="1150075"/>
                </a:lnTo>
                <a:cubicBezTo>
                  <a:pt x="0" y="882707"/>
                  <a:pt x="216745" y="665962"/>
                  <a:pt x="484113" y="665962"/>
                </a:cubicBezTo>
                <a:lnTo>
                  <a:pt x="1172598" y="665962"/>
                </a:lnTo>
                <a:lnTo>
                  <a:pt x="1172598" y="156020"/>
                </a:lnTo>
                <a:cubicBezTo>
                  <a:pt x="1172598" y="69853"/>
                  <a:pt x="1242451" y="0"/>
                  <a:pt x="13286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26" name="Rounded Rectangle 24">
            <a:extLst>
              <a:ext uri="{FF2B5EF4-FFF2-40B4-BE49-F238E27FC236}">
                <a16:creationId xmlns="" xmlns:a16="http://schemas.microsoft.com/office/drawing/2014/main" id="{A38F3F05-D8BD-40A8-8F27-23862BE66F21}"/>
              </a:ext>
            </a:extLst>
          </p:cNvPr>
          <p:cNvSpPr/>
          <p:nvPr/>
        </p:nvSpPr>
        <p:spPr>
          <a:xfrm>
            <a:off x="7535044" y="3227122"/>
            <a:ext cx="375422" cy="290481"/>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27" name="Donut 15">
            <a:extLst>
              <a:ext uri="{FF2B5EF4-FFF2-40B4-BE49-F238E27FC236}">
                <a16:creationId xmlns="" xmlns:a16="http://schemas.microsoft.com/office/drawing/2014/main" id="{33A96503-CA82-48B6-A520-146133617B59}"/>
              </a:ext>
            </a:extLst>
          </p:cNvPr>
          <p:cNvSpPr/>
          <p:nvPr/>
        </p:nvSpPr>
        <p:spPr>
          <a:xfrm>
            <a:off x="9302201" y="4281244"/>
            <a:ext cx="376557" cy="373936"/>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33" name="Rectangle 32">
            <a:extLst>
              <a:ext uri="{FF2B5EF4-FFF2-40B4-BE49-F238E27FC236}">
                <a16:creationId xmlns="" xmlns:a16="http://schemas.microsoft.com/office/drawing/2014/main" id="{DF8559C0-0FFF-45E1-A546-DDEFEEFB1D59}"/>
              </a:ext>
            </a:extLst>
          </p:cNvPr>
          <p:cNvSpPr/>
          <p:nvPr/>
        </p:nvSpPr>
        <p:spPr>
          <a:xfrm>
            <a:off x="891611" y="3872893"/>
            <a:ext cx="1995464" cy="1117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4" name="Rectangle 33">
            <a:extLst>
              <a:ext uri="{FF2B5EF4-FFF2-40B4-BE49-F238E27FC236}">
                <a16:creationId xmlns="" xmlns:a16="http://schemas.microsoft.com/office/drawing/2014/main" id="{14D2D8FE-0FE0-4478-ACF8-0943BAA7EB88}"/>
              </a:ext>
            </a:extLst>
          </p:cNvPr>
          <p:cNvSpPr/>
          <p:nvPr/>
        </p:nvSpPr>
        <p:spPr>
          <a:xfrm>
            <a:off x="2887076" y="3872493"/>
            <a:ext cx="1748868" cy="111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5" name="Rectangle 34">
            <a:extLst>
              <a:ext uri="{FF2B5EF4-FFF2-40B4-BE49-F238E27FC236}">
                <a16:creationId xmlns="" xmlns:a16="http://schemas.microsoft.com/office/drawing/2014/main" id="{187FEB40-DA39-49C4-9464-1637D30BA56D}"/>
              </a:ext>
            </a:extLst>
          </p:cNvPr>
          <p:cNvSpPr/>
          <p:nvPr/>
        </p:nvSpPr>
        <p:spPr>
          <a:xfrm>
            <a:off x="4635944" y="3872893"/>
            <a:ext cx="1803222" cy="1117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Rectangle 35">
            <a:extLst>
              <a:ext uri="{FF2B5EF4-FFF2-40B4-BE49-F238E27FC236}">
                <a16:creationId xmlns="" xmlns:a16="http://schemas.microsoft.com/office/drawing/2014/main" id="{CEF8CB0A-259C-4E06-8736-9F5A1FC3ED7D}"/>
              </a:ext>
            </a:extLst>
          </p:cNvPr>
          <p:cNvSpPr/>
          <p:nvPr/>
        </p:nvSpPr>
        <p:spPr>
          <a:xfrm>
            <a:off x="6439167" y="3872893"/>
            <a:ext cx="1752067" cy="111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7" name="Rectangle 36">
            <a:extLst>
              <a:ext uri="{FF2B5EF4-FFF2-40B4-BE49-F238E27FC236}">
                <a16:creationId xmlns="" xmlns:a16="http://schemas.microsoft.com/office/drawing/2014/main" id="{00225696-425F-4C02-A742-42D294CF6901}"/>
              </a:ext>
            </a:extLst>
          </p:cNvPr>
          <p:cNvSpPr/>
          <p:nvPr/>
        </p:nvSpPr>
        <p:spPr>
          <a:xfrm>
            <a:off x="8191234" y="3872893"/>
            <a:ext cx="3083523" cy="1117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1BB3ACD-39D6-4B07-B165-F979837486AA}"/>
              </a:ext>
            </a:extLst>
          </p:cNvPr>
          <p:cNvSpPr>
            <a:spLocks noGrp="1"/>
          </p:cNvSpPr>
          <p:nvPr>
            <p:ph type="body" sz="quarter" idx="10"/>
          </p:nvPr>
        </p:nvSpPr>
        <p:spPr/>
        <p:txBody>
          <a:bodyPr/>
          <a:lstStyle/>
          <a:p>
            <a:r>
              <a:rPr lang="en-US" dirty="0" smtClean="0"/>
              <a:t>Qui </a:t>
            </a:r>
            <a:r>
              <a:rPr lang="en-US" dirty="0" err="1" smtClean="0"/>
              <a:t>impliquer</a:t>
            </a:r>
            <a:r>
              <a:rPr lang="en-US" dirty="0" smtClean="0"/>
              <a:t> </a:t>
            </a:r>
            <a:r>
              <a:rPr lang="en-US" dirty="0" err="1" smtClean="0"/>
              <a:t>dans</a:t>
            </a:r>
            <a:r>
              <a:rPr lang="en-US" dirty="0" smtClean="0"/>
              <a:t> le </a:t>
            </a:r>
            <a:r>
              <a:rPr lang="en-US" dirty="0" err="1" smtClean="0"/>
              <a:t>projet</a:t>
            </a:r>
            <a:r>
              <a:rPr lang="en-US" dirty="0" smtClean="0"/>
              <a:t> CRM ?</a:t>
            </a:r>
            <a:endParaRPr lang="en-US" dirty="0"/>
          </a:p>
        </p:txBody>
      </p:sp>
      <p:sp>
        <p:nvSpPr>
          <p:cNvPr id="7" name="Rectangle 6">
            <a:extLst>
              <a:ext uri="{FF2B5EF4-FFF2-40B4-BE49-F238E27FC236}">
                <a16:creationId xmlns="" xmlns:a16="http://schemas.microsoft.com/office/drawing/2014/main" id="{57DE529D-8765-4392-993A-BFA804F3B558}"/>
              </a:ext>
            </a:extLst>
          </p:cNvPr>
          <p:cNvSpPr/>
          <p:nvPr/>
        </p:nvSpPr>
        <p:spPr>
          <a:xfrm>
            <a:off x="896983" y="3869568"/>
            <a:ext cx="2124000" cy="5040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 xmlns:a16="http://schemas.microsoft.com/office/drawing/2014/main" id="{9B13BF4E-D24B-4B48-B566-407BB5074D7C}"/>
              </a:ext>
            </a:extLst>
          </p:cNvPr>
          <p:cNvSpPr/>
          <p:nvPr/>
        </p:nvSpPr>
        <p:spPr>
          <a:xfrm>
            <a:off x="9156603" y="3869568"/>
            <a:ext cx="2124000" cy="50400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8">
            <a:extLst>
              <a:ext uri="{FF2B5EF4-FFF2-40B4-BE49-F238E27FC236}">
                <a16:creationId xmlns="" xmlns:a16="http://schemas.microsoft.com/office/drawing/2014/main" id="{7595E62E-CD44-455B-95C2-878EEA7C191A}"/>
              </a:ext>
            </a:extLst>
          </p:cNvPr>
          <p:cNvSpPr/>
          <p:nvPr/>
        </p:nvSpPr>
        <p:spPr>
          <a:xfrm>
            <a:off x="896983" y="4375960"/>
            <a:ext cx="2124000" cy="1512000"/>
          </a:xfrm>
          <a:custGeom>
            <a:avLst/>
            <a:gdLst>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290771 h 1584176"/>
              <a:gd name="connsiteX5" fmla="*/ 684000 w 1944000"/>
              <a:gd name="connsiteY5" fmla="*/ 1584176 h 1584176"/>
              <a:gd name="connsiteX6" fmla="*/ 0 w 1944000"/>
              <a:gd name="connsiteY6" fmla="*/ 1584176 h 1584176"/>
              <a:gd name="connsiteX7" fmla="*/ 0 w 1944000"/>
              <a:gd name="connsiteY7"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584176 h 1584176"/>
              <a:gd name="connsiteX5" fmla="*/ 0 w 1944000"/>
              <a:gd name="connsiteY5" fmla="*/ 1584176 h 1584176"/>
              <a:gd name="connsiteX6" fmla="*/ 0 w 1944000"/>
              <a:gd name="connsiteY6"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0 w 1944000"/>
              <a:gd name="connsiteY4" fmla="*/ 1584176 h 1584176"/>
              <a:gd name="connsiteX5" fmla="*/ 0 w 1944000"/>
              <a:gd name="connsiteY5" fmla="*/ 0 h 1584176"/>
              <a:gd name="connsiteX0" fmla="*/ 0 w 1944000"/>
              <a:gd name="connsiteY0" fmla="*/ 0 h 1584176"/>
              <a:gd name="connsiteX1" fmla="*/ 1944000 w 1944000"/>
              <a:gd name="connsiteY1" fmla="*/ 0 h 1584176"/>
              <a:gd name="connsiteX2" fmla="*/ 1944000 w 1944000"/>
              <a:gd name="connsiteY2" fmla="*/ 1584176 h 1584176"/>
              <a:gd name="connsiteX3" fmla="*/ 0 w 1944000"/>
              <a:gd name="connsiteY3" fmla="*/ 1584176 h 1584176"/>
              <a:gd name="connsiteX4" fmla="*/ 0 w 1944000"/>
              <a:gd name="connsiteY4" fmla="*/ 0 h 158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000" h="1584176">
                <a:moveTo>
                  <a:pt x="0" y="0"/>
                </a:moveTo>
                <a:lnTo>
                  <a:pt x="1944000" y="0"/>
                </a:lnTo>
                <a:lnTo>
                  <a:pt x="1944000" y="1584176"/>
                </a:lnTo>
                <a:lnTo>
                  <a:pt x="0" y="1584176"/>
                </a:lnTo>
                <a:lnTo>
                  <a:pt x="0"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8">
            <a:extLst>
              <a:ext uri="{FF2B5EF4-FFF2-40B4-BE49-F238E27FC236}">
                <a16:creationId xmlns="" xmlns:a16="http://schemas.microsoft.com/office/drawing/2014/main" id="{BD781572-101D-4074-B40F-A81C262EFB0A}"/>
              </a:ext>
            </a:extLst>
          </p:cNvPr>
          <p:cNvSpPr/>
          <p:nvPr/>
        </p:nvSpPr>
        <p:spPr>
          <a:xfrm>
            <a:off x="9156603" y="4375960"/>
            <a:ext cx="2124000" cy="1512000"/>
          </a:xfrm>
          <a:custGeom>
            <a:avLst/>
            <a:gdLst>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290771 h 1584176"/>
              <a:gd name="connsiteX5" fmla="*/ 684000 w 1944000"/>
              <a:gd name="connsiteY5" fmla="*/ 1584176 h 1584176"/>
              <a:gd name="connsiteX6" fmla="*/ 0 w 1944000"/>
              <a:gd name="connsiteY6" fmla="*/ 1584176 h 1584176"/>
              <a:gd name="connsiteX7" fmla="*/ 0 w 1944000"/>
              <a:gd name="connsiteY7"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584176 h 1584176"/>
              <a:gd name="connsiteX5" fmla="*/ 0 w 1944000"/>
              <a:gd name="connsiteY5" fmla="*/ 1584176 h 1584176"/>
              <a:gd name="connsiteX6" fmla="*/ 0 w 1944000"/>
              <a:gd name="connsiteY6" fmla="*/ 0 h 1584176"/>
              <a:gd name="connsiteX0" fmla="*/ 0 w 1944000"/>
              <a:gd name="connsiteY0" fmla="*/ 0 h 1584176"/>
              <a:gd name="connsiteX1" fmla="*/ 1944000 w 1944000"/>
              <a:gd name="connsiteY1" fmla="*/ 0 h 1584176"/>
              <a:gd name="connsiteX2" fmla="*/ 1944000 w 1944000"/>
              <a:gd name="connsiteY2" fmla="*/ 1584176 h 1584176"/>
              <a:gd name="connsiteX3" fmla="*/ 684000 w 1944000"/>
              <a:gd name="connsiteY3" fmla="*/ 1584176 h 1584176"/>
              <a:gd name="connsiteX4" fmla="*/ 0 w 1944000"/>
              <a:gd name="connsiteY4" fmla="*/ 1584176 h 1584176"/>
              <a:gd name="connsiteX5" fmla="*/ 0 w 1944000"/>
              <a:gd name="connsiteY5" fmla="*/ 0 h 1584176"/>
              <a:gd name="connsiteX0" fmla="*/ 0 w 1944000"/>
              <a:gd name="connsiteY0" fmla="*/ 0 h 1584176"/>
              <a:gd name="connsiteX1" fmla="*/ 1944000 w 1944000"/>
              <a:gd name="connsiteY1" fmla="*/ 0 h 1584176"/>
              <a:gd name="connsiteX2" fmla="*/ 1944000 w 1944000"/>
              <a:gd name="connsiteY2" fmla="*/ 1584176 h 1584176"/>
              <a:gd name="connsiteX3" fmla="*/ 0 w 1944000"/>
              <a:gd name="connsiteY3" fmla="*/ 1584176 h 1584176"/>
              <a:gd name="connsiteX4" fmla="*/ 0 w 1944000"/>
              <a:gd name="connsiteY4" fmla="*/ 0 h 158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000" h="1584176">
                <a:moveTo>
                  <a:pt x="0" y="0"/>
                </a:moveTo>
                <a:lnTo>
                  <a:pt x="1944000" y="0"/>
                </a:lnTo>
                <a:lnTo>
                  <a:pt x="1944000" y="1584176"/>
                </a:lnTo>
                <a:lnTo>
                  <a:pt x="0" y="1584176"/>
                </a:lnTo>
                <a:lnTo>
                  <a:pt x="0"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5" name="Rectangle 14">
            <a:extLst>
              <a:ext uri="{FF2B5EF4-FFF2-40B4-BE49-F238E27FC236}">
                <a16:creationId xmlns="" xmlns:a16="http://schemas.microsoft.com/office/drawing/2014/main" id="{01474EAB-F2A4-4DF3-AE63-84503535C0A9}"/>
              </a:ext>
            </a:extLst>
          </p:cNvPr>
          <p:cNvSpPr/>
          <p:nvPr/>
        </p:nvSpPr>
        <p:spPr>
          <a:xfrm>
            <a:off x="1706983" y="5614477"/>
            <a:ext cx="504000" cy="5040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17">
            <a:extLst>
              <a:ext uri="{FF2B5EF4-FFF2-40B4-BE49-F238E27FC236}">
                <a16:creationId xmlns="" xmlns:a16="http://schemas.microsoft.com/office/drawing/2014/main" id="{D2E125C9-4822-43ED-81B6-AF919C300230}"/>
              </a:ext>
            </a:extLst>
          </p:cNvPr>
          <p:cNvSpPr/>
          <p:nvPr/>
        </p:nvSpPr>
        <p:spPr>
          <a:xfrm>
            <a:off x="9966603" y="5614477"/>
            <a:ext cx="504000" cy="50400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Text Placeholder 18">
            <a:extLst>
              <a:ext uri="{FF2B5EF4-FFF2-40B4-BE49-F238E27FC236}">
                <a16:creationId xmlns="" xmlns:a16="http://schemas.microsoft.com/office/drawing/2014/main" id="{A14B1CCC-F9FA-42D9-84FF-B2D9C106A86B}"/>
              </a:ext>
            </a:extLst>
          </p:cNvPr>
          <p:cNvSpPr txBox="1">
            <a:spLocks/>
          </p:cNvSpPr>
          <p:nvPr/>
        </p:nvSpPr>
        <p:spPr>
          <a:xfrm>
            <a:off x="1130983" y="4425145"/>
            <a:ext cx="1656000" cy="31630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smtClean="0">
                <a:solidFill>
                  <a:schemeClr val="tx1">
                    <a:lumMod val="75000"/>
                    <a:lumOff val="25000"/>
                  </a:schemeClr>
                </a:solidFill>
              </a:rPr>
              <a:t>CEO</a:t>
            </a:r>
            <a:endParaRPr lang="en-US" altLang="ko-KR" sz="1400" b="1" dirty="0">
              <a:solidFill>
                <a:schemeClr val="tx1">
                  <a:lumMod val="75000"/>
                  <a:lumOff val="25000"/>
                </a:schemeClr>
              </a:solidFill>
            </a:endParaRPr>
          </a:p>
        </p:txBody>
      </p:sp>
      <p:sp>
        <p:nvSpPr>
          <p:cNvPr id="20" name="TextBox 19">
            <a:extLst>
              <a:ext uri="{FF2B5EF4-FFF2-40B4-BE49-F238E27FC236}">
                <a16:creationId xmlns="" xmlns:a16="http://schemas.microsoft.com/office/drawing/2014/main" id="{E27802F7-AE28-48F0-8E34-37723DDD88EA}"/>
              </a:ext>
            </a:extLst>
          </p:cNvPr>
          <p:cNvSpPr txBox="1"/>
          <p:nvPr/>
        </p:nvSpPr>
        <p:spPr>
          <a:xfrm>
            <a:off x="1130983" y="4741448"/>
            <a:ext cx="1656000" cy="830997"/>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Le tableaux de </a:t>
            </a:r>
            <a:r>
              <a:rPr lang="en-US" altLang="ko-KR" sz="1200" dirty="0" err="1" smtClean="0">
                <a:solidFill>
                  <a:schemeClr val="tx1">
                    <a:lumMod val="75000"/>
                    <a:lumOff val="25000"/>
                  </a:schemeClr>
                </a:solidFill>
                <a:cs typeface="Arial" pitchFamily="34" charset="0"/>
              </a:rPr>
              <a:t>bord</a:t>
            </a:r>
            <a:r>
              <a:rPr lang="en-US" altLang="ko-KR" sz="1200" dirty="0" smtClean="0">
                <a:solidFill>
                  <a:schemeClr val="tx1">
                    <a:lumMod val="75000"/>
                    <a:lumOff val="25000"/>
                  </a:schemeClr>
                </a:solidFill>
                <a:cs typeface="Arial" pitchFamily="34" charset="0"/>
              </a:rPr>
              <a:t> de pilotage </a:t>
            </a:r>
            <a:r>
              <a:rPr lang="en-US" altLang="ko-KR" sz="1200" dirty="0" err="1" smtClean="0">
                <a:solidFill>
                  <a:schemeClr val="tx1">
                    <a:lumMod val="75000"/>
                    <a:lumOff val="25000"/>
                  </a:schemeClr>
                </a:solidFill>
                <a:cs typeface="Arial" pitchFamily="34" charset="0"/>
              </a:rPr>
              <a:t>sont</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essentiels</a:t>
            </a:r>
            <a:r>
              <a:rPr lang="en-US" altLang="ko-KR" sz="1200" dirty="0">
                <a:solidFill>
                  <a:schemeClr val="tx1">
                    <a:lumMod val="75000"/>
                    <a:lumOff val="25000"/>
                  </a:schemeClr>
                </a:solidFill>
                <a:cs typeface="Arial" pitchFamily="34" charset="0"/>
              </a:rPr>
              <a:t> </a:t>
            </a:r>
            <a:r>
              <a:rPr lang="en-US" altLang="ko-KR" sz="1200" dirty="0" smtClean="0">
                <a:solidFill>
                  <a:schemeClr val="tx1">
                    <a:lumMod val="75000"/>
                    <a:lumOff val="25000"/>
                  </a:schemeClr>
                </a:solidFill>
                <a:cs typeface="Arial" pitchFamily="34" charset="0"/>
              </a:rPr>
              <a:t>pour </a:t>
            </a:r>
            <a:r>
              <a:rPr lang="en-US" altLang="ko-KR" sz="1200" dirty="0" err="1" smtClean="0">
                <a:solidFill>
                  <a:schemeClr val="tx1">
                    <a:lumMod val="75000"/>
                    <a:lumOff val="25000"/>
                  </a:schemeClr>
                </a:solidFill>
                <a:cs typeface="Arial" pitchFamily="34" charset="0"/>
              </a:rPr>
              <a:t>ses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besoins</a:t>
            </a:r>
            <a:r>
              <a:rPr lang="en-US"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21" name="Text Placeholder 17">
            <a:extLst>
              <a:ext uri="{FF2B5EF4-FFF2-40B4-BE49-F238E27FC236}">
                <a16:creationId xmlns="" xmlns:a16="http://schemas.microsoft.com/office/drawing/2014/main" id="{D77F5AC8-0F70-40D5-88B5-D881D5956102}"/>
              </a:ext>
            </a:extLst>
          </p:cNvPr>
          <p:cNvSpPr txBox="1">
            <a:spLocks/>
          </p:cNvSpPr>
          <p:nvPr/>
        </p:nvSpPr>
        <p:spPr>
          <a:xfrm>
            <a:off x="1130983" y="3977734"/>
            <a:ext cx="1656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smtClean="0">
                <a:solidFill>
                  <a:schemeClr val="bg1"/>
                </a:solidFill>
                <a:cs typeface="Arial" pitchFamily="34" charset="0"/>
              </a:rPr>
              <a:t>NOM</a:t>
            </a:r>
            <a:endParaRPr lang="en-US" sz="1800" b="1" dirty="0">
              <a:solidFill>
                <a:schemeClr val="bg1"/>
              </a:solidFill>
              <a:cs typeface="Arial" pitchFamily="34" charset="0"/>
            </a:endParaRPr>
          </a:p>
        </p:txBody>
      </p:sp>
      <p:sp>
        <p:nvSpPr>
          <p:cNvPr id="28" name="Text Placeholder 18">
            <a:extLst>
              <a:ext uri="{FF2B5EF4-FFF2-40B4-BE49-F238E27FC236}">
                <a16:creationId xmlns="" xmlns:a16="http://schemas.microsoft.com/office/drawing/2014/main" id="{B987D2C7-EFFC-42B8-B468-1E531E8D4C08}"/>
              </a:ext>
            </a:extLst>
          </p:cNvPr>
          <p:cNvSpPr txBox="1">
            <a:spLocks/>
          </p:cNvSpPr>
          <p:nvPr/>
        </p:nvSpPr>
        <p:spPr>
          <a:xfrm>
            <a:off x="9390603" y="4425145"/>
            <a:ext cx="1656000" cy="31630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smtClean="0">
                <a:solidFill>
                  <a:schemeClr val="tx1">
                    <a:lumMod val="75000"/>
                    <a:lumOff val="25000"/>
                  </a:schemeClr>
                </a:solidFill>
              </a:rPr>
              <a:t>XYZ</a:t>
            </a:r>
            <a:endParaRPr lang="en-US" altLang="ko-KR" sz="1400" b="1" dirty="0">
              <a:solidFill>
                <a:schemeClr val="tx1">
                  <a:lumMod val="75000"/>
                  <a:lumOff val="25000"/>
                </a:schemeClr>
              </a:solidFill>
            </a:endParaRPr>
          </a:p>
        </p:txBody>
      </p:sp>
      <p:sp>
        <p:nvSpPr>
          <p:cNvPr id="29" name="TextBox 28">
            <a:extLst>
              <a:ext uri="{FF2B5EF4-FFF2-40B4-BE49-F238E27FC236}">
                <a16:creationId xmlns="" xmlns:a16="http://schemas.microsoft.com/office/drawing/2014/main" id="{368242AF-6E54-4310-B122-29F755F711D6}"/>
              </a:ext>
            </a:extLst>
          </p:cNvPr>
          <p:cNvSpPr txBox="1"/>
          <p:nvPr/>
        </p:nvSpPr>
        <p:spPr>
          <a:xfrm>
            <a:off x="9390603" y="4741448"/>
            <a:ext cx="1656000" cy="276999"/>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ABDCD….</a:t>
            </a:r>
            <a:endParaRPr lang="ko-KR" altLang="en-US" sz="1200" dirty="0">
              <a:solidFill>
                <a:schemeClr val="tx1">
                  <a:lumMod val="75000"/>
                  <a:lumOff val="25000"/>
                </a:schemeClr>
              </a:solidFill>
              <a:cs typeface="Arial" pitchFamily="34" charset="0"/>
            </a:endParaRPr>
          </a:p>
        </p:txBody>
      </p:sp>
      <p:sp>
        <p:nvSpPr>
          <p:cNvPr id="30" name="Text Placeholder 17">
            <a:extLst>
              <a:ext uri="{FF2B5EF4-FFF2-40B4-BE49-F238E27FC236}">
                <a16:creationId xmlns="" xmlns:a16="http://schemas.microsoft.com/office/drawing/2014/main" id="{9DC07CDE-FB69-4E03-AB64-F7E4CFAF0BE1}"/>
              </a:ext>
            </a:extLst>
          </p:cNvPr>
          <p:cNvSpPr txBox="1">
            <a:spLocks/>
          </p:cNvSpPr>
          <p:nvPr/>
        </p:nvSpPr>
        <p:spPr>
          <a:xfrm>
            <a:off x="9390603" y="3977734"/>
            <a:ext cx="1656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NOM</a:t>
            </a:r>
          </a:p>
        </p:txBody>
      </p:sp>
      <p:grpSp>
        <p:nvGrpSpPr>
          <p:cNvPr id="36" name="Group 35">
            <a:extLst>
              <a:ext uri="{FF2B5EF4-FFF2-40B4-BE49-F238E27FC236}">
                <a16:creationId xmlns="" xmlns:a16="http://schemas.microsoft.com/office/drawing/2014/main" id="{A9DB2D06-8FB7-42B4-BB4D-96F89C510B97}"/>
              </a:ext>
            </a:extLst>
          </p:cNvPr>
          <p:cNvGrpSpPr/>
          <p:nvPr/>
        </p:nvGrpSpPr>
        <p:grpSpPr>
          <a:xfrm>
            <a:off x="6417812" y="3864440"/>
            <a:ext cx="2124000" cy="2248909"/>
            <a:chOff x="3650190" y="3869568"/>
            <a:chExt cx="2124000" cy="2248909"/>
          </a:xfrm>
        </p:grpSpPr>
        <p:sp>
          <p:nvSpPr>
            <p:cNvPr id="8" name="Rectangle 7">
              <a:extLst>
                <a:ext uri="{FF2B5EF4-FFF2-40B4-BE49-F238E27FC236}">
                  <a16:creationId xmlns="" xmlns:a16="http://schemas.microsoft.com/office/drawing/2014/main" id="{01CA8114-48BE-491F-A6D8-D30F38A44BA1}"/>
                </a:ext>
              </a:extLst>
            </p:cNvPr>
            <p:cNvSpPr/>
            <p:nvPr/>
          </p:nvSpPr>
          <p:spPr>
            <a:xfrm>
              <a:off x="3650190" y="3869568"/>
              <a:ext cx="2124000" cy="504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8">
              <a:extLst>
                <a:ext uri="{FF2B5EF4-FFF2-40B4-BE49-F238E27FC236}">
                  <a16:creationId xmlns="" xmlns:a16="http://schemas.microsoft.com/office/drawing/2014/main" id="{C563FEB6-E915-4550-86AD-570B3C6D6F66}"/>
                </a:ext>
              </a:extLst>
            </p:cNvPr>
            <p:cNvSpPr/>
            <p:nvPr/>
          </p:nvSpPr>
          <p:spPr>
            <a:xfrm>
              <a:off x="3650190" y="4375960"/>
              <a:ext cx="2124000" cy="1512000"/>
            </a:xfrm>
            <a:custGeom>
              <a:avLst/>
              <a:gdLst>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290771 h 1584176"/>
                <a:gd name="connsiteX5" fmla="*/ 684000 w 1944000"/>
                <a:gd name="connsiteY5" fmla="*/ 1584176 h 1584176"/>
                <a:gd name="connsiteX6" fmla="*/ 0 w 1944000"/>
                <a:gd name="connsiteY6" fmla="*/ 1584176 h 1584176"/>
                <a:gd name="connsiteX7" fmla="*/ 0 w 1944000"/>
                <a:gd name="connsiteY7"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584176 h 1584176"/>
                <a:gd name="connsiteX5" fmla="*/ 0 w 1944000"/>
                <a:gd name="connsiteY5" fmla="*/ 1584176 h 1584176"/>
                <a:gd name="connsiteX6" fmla="*/ 0 w 1944000"/>
                <a:gd name="connsiteY6"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0 w 1944000"/>
                <a:gd name="connsiteY4" fmla="*/ 1584176 h 1584176"/>
                <a:gd name="connsiteX5" fmla="*/ 0 w 1944000"/>
                <a:gd name="connsiteY5" fmla="*/ 0 h 1584176"/>
                <a:gd name="connsiteX0" fmla="*/ 0 w 1944000"/>
                <a:gd name="connsiteY0" fmla="*/ 0 h 1584176"/>
                <a:gd name="connsiteX1" fmla="*/ 1944000 w 1944000"/>
                <a:gd name="connsiteY1" fmla="*/ 0 h 1584176"/>
                <a:gd name="connsiteX2" fmla="*/ 1944000 w 1944000"/>
                <a:gd name="connsiteY2" fmla="*/ 1584176 h 1584176"/>
                <a:gd name="connsiteX3" fmla="*/ 0 w 1944000"/>
                <a:gd name="connsiteY3" fmla="*/ 1584176 h 1584176"/>
                <a:gd name="connsiteX4" fmla="*/ 0 w 1944000"/>
                <a:gd name="connsiteY4" fmla="*/ 0 h 158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000" h="1584176">
                  <a:moveTo>
                    <a:pt x="0" y="0"/>
                  </a:moveTo>
                  <a:lnTo>
                    <a:pt x="1944000" y="0"/>
                  </a:lnTo>
                  <a:lnTo>
                    <a:pt x="1944000" y="1584176"/>
                  </a:lnTo>
                  <a:lnTo>
                    <a:pt x="0" y="1584176"/>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15">
              <a:extLst>
                <a:ext uri="{FF2B5EF4-FFF2-40B4-BE49-F238E27FC236}">
                  <a16:creationId xmlns="" xmlns:a16="http://schemas.microsoft.com/office/drawing/2014/main" id="{C18366F5-5533-460E-B17E-DDB4D00E2B70}"/>
                </a:ext>
              </a:extLst>
            </p:cNvPr>
            <p:cNvSpPr/>
            <p:nvPr/>
          </p:nvSpPr>
          <p:spPr>
            <a:xfrm>
              <a:off x="4460190" y="5614477"/>
              <a:ext cx="504000" cy="504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2" name="Text Placeholder 18">
              <a:extLst>
                <a:ext uri="{FF2B5EF4-FFF2-40B4-BE49-F238E27FC236}">
                  <a16:creationId xmlns="" xmlns:a16="http://schemas.microsoft.com/office/drawing/2014/main" id="{E40E90B1-464C-4F3D-815B-47A6BED1B2F6}"/>
                </a:ext>
              </a:extLst>
            </p:cNvPr>
            <p:cNvSpPr txBox="1">
              <a:spLocks/>
            </p:cNvSpPr>
            <p:nvPr/>
          </p:nvSpPr>
          <p:spPr>
            <a:xfrm>
              <a:off x="3884190" y="4425145"/>
              <a:ext cx="1656000" cy="31630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smtClean="0">
                  <a:solidFill>
                    <a:schemeClr val="tx1">
                      <a:lumMod val="75000"/>
                      <a:lumOff val="25000"/>
                    </a:schemeClr>
                  </a:solidFill>
                </a:rPr>
                <a:t>Marketing</a:t>
              </a:r>
              <a:endParaRPr lang="en-US" altLang="ko-KR" sz="1400" b="1" dirty="0">
                <a:solidFill>
                  <a:schemeClr val="tx1">
                    <a:lumMod val="75000"/>
                    <a:lumOff val="25000"/>
                  </a:schemeClr>
                </a:solidFill>
              </a:endParaRPr>
            </a:p>
          </p:txBody>
        </p:sp>
        <p:sp>
          <p:nvSpPr>
            <p:cNvPr id="23" name="TextBox 22">
              <a:extLst>
                <a:ext uri="{FF2B5EF4-FFF2-40B4-BE49-F238E27FC236}">
                  <a16:creationId xmlns="" xmlns:a16="http://schemas.microsoft.com/office/drawing/2014/main" id="{664A4275-F7D3-4A49-A827-9B31AC43915A}"/>
                </a:ext>
              </a:extLst>
            </p:cNvPr>
            <p:cNvSpPr txBox="1"/>
            <p:nvPr/>
          </p:nvSpPr>
          <p:spPr>
            <a:xfrm>
              <a:off x="3884190" y="4741448"/>
              <a:ext cx="1656000" cy="830997"/>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Newsletter, SMS, targeting et </a:t>
              </a:r>
              <a:r>
                <a:rPr lang="en-US" altLang="ko-KR" sz="1200" dirty="0" err="1" smtClean="0">
                  <a:solidFill>
                    <a:schemeClr val="tx1">
                      <a:lumMod val="75000"/>
                      <a:lumOff val="25000"/>
                    </a:schemeClr>
                  </a:solidFill>
                  <a:cs typeface="Arial" pitchFamily="34" charset="0"/>
                </a:rPr>
                <a:t>formulaires</a:t>
              </a:r>
              <a:r>
                <a:rPr lang="en-US" altLang="ko-KR" sz="1200" dirty="0" smtClean="0">
                  <a:solidFill>
                    <a:schemeClr val="tx1">
                      <a:lumMod val="75000"/>
                      <a:lumOff val="25000"/>
                    </a:schemeClr>
                  </a:solidFill>
                  <a:cs typeface="Arial" pitchFamily="34" charset="0"/>
                </a:rPr>
                <a:t> web </a:t>
              </a:r>
              <a:r>
                <a:rPr lang="en-US" altLang="ko-KR" sz="1200" dirty="0" err="1" smtClean="0">
                  <a:solidFill>
                    <a:schemeClr val="tx1">
                      <a:lumMod val="75000"/>
                      <a:lumOff val="25000"/>
                    </a:schemeClr>
                  </a:solidFill>
                  <a:cs typeface="Arial" pitchFamily="34" charset="0"/>
                </a:rPr>
                <a:t>sont</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ses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outils</a:t>
              </a: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4" name="Text Placeholder 17">
              <a:extLst>
                <a:ext uri="{FF2B5EF4-FFF2-40B4-BE49-F238E27FC236}">
                  <a16:creationId xmlns="" xmlns:a16="http://schemas.microsoft.com/office/drawing/2014/main" id="{8E78FC80-1367-4BCC-BBFB-3663FB049A65}"/>
                </a:ext>
              </a:extLst>
            </p:cNvPr>
            <p:cNvSpPr txBox="1">
              <a:spLocks/>
            </p:cNvSpPr>
            <p:nvPr/>
          </p:nvSpPr>
          <p:spPr>
            <a:xfrm>
              <a:off x="3884190" y="3977734"/>
              <a:ext cx="1656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NOM</a:t>
              </a:r>
            </a:p>
          </p:txBody>
        </p:sp>
        <p:sp>
          <p:nvSpPr>
            <p:cNvPr id="31" name="Rectangle 16">
              <a:extLst>
                <a:ext uri="{FF2B5EF4-FFF2-40B4-BE49-F238E27FC236}">
                  <a16:creationId xmlns="" xmlns:a16="http://schemas.microsoft.com/office/drawing/2014/main" id="{47EBAF57-DD05-438D-92D0-5C3B593D8159}"/>
                </a:ext>
              </a:extLst>
            </p:cNvPr>
            <p:cNvSpPr/>
            <p:nvPr/>
          </p:nvSpPr>
          <p:spPr>
            <a:xfrm rot="2700000">
              <a:off x="4589646" y="5665704"/>
              <a:ext cx="245088" cy="43939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2" name="Rectangle 9">
            <a:extLst>
              <a:ext uri="{FF2B5EF4-FFF2-40B4-BE49-F238E27FC236}">
                <a16:creationId xmlns="" xmlns:a16="http://schemas.microsoft.com/office/drawing/2014/main" id="{57D43709-CDC4-4B6F-92CC-0AD77622D31F}"/>
              </a:ext>
            </a:extLst>
          </p:cNvPr>
          <p:cNvSpPr/>
          <p:nvPr/>
        </p:nvSpPr>
        <p:spPr>
          <a:xfrm>
            <a:off x="1786490" y="5720193"/>
            <a:ext cx="331913" cy="31070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Rounded Rectangle 5">
            <a:extLst>
              <a:ext uri="{FF2B5EF4-FFF2-40B4-BE49-F238E27FC236}">
                <a16:creationId xmlns="" xmlns:a16="http://schemas.microsoft.com/office/drawing/2014/main" id="{71CFBEEA-5AE6-4AEC-98DD-95E7801FCB5F}"/>
              </a:ext>
            </a:extLst>
          </p:cNvPr>
          <p:cNvSpPr/>
          <p:nvPr/>
        </p:nvSpPr>
        <p:spPr>
          <a:xfrm flipH="1">
            <a:off x="10057701" y="5746603"/>
            <a:ext cx="344621" cy="284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5" name="Group 34">
            <a:extLst>
              <a:ext uri="{FF2B5EF4-FFF2-40B4-BE49-F238E27FC236}">
                <a16:creationId xmlns="" xmlns:a16="http://schemas.microsoft.com/office/drawing/2014/main" id="{1B527A57-2695-44C4-AF99-C11D6A4BFABB}"/>
              </a:ext>
            </a:extLst>
          </p:cNvPr>
          <p:cNvGrpSpPr/>
          <p:nvPr/>
        </p:nvGrpSpPr>
        <p:grpSpPr>
          <a:xfrm>
            <a:off x="3651393" y="3873368"/>
            <a:ext cx="2124000" cy="2248909"/>
            <a:chOff x="6403397" y="3869568"/>
            <a:chExt cx="2124000" cy="2248909"/>
          </a:xfrm>
        </p:grpSpPr>
        <p:sp>
          <p:nvSpPr>
            <p:cNvPr id="9" name="Rectangle 8">
              <a:extLst>
                <a:ext uri="{FF2B5EF4-FFF2-40B4-BE49-F238E27FC236}">
                  <a16:creationId xmlns="" xmlns:a16="http://schemas.microsoft.com/office/drawing/2014/main" id="{20DB2EE5-3DE7-4127-9452-2BECA0A5DDA3}"/>
                </a:ext>
              </a:extLst>
            </p:cNvPr>
            <p:cNvSpPr/>
            <p:nvPr/>
          </p:nvSpPr>
          <p:spPr>
            <a:xfrm>
              <a:off x="6403397" y="3869568"/>
              <a:ext cx="2124000" cy="50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Rectangle 8">
              <a:extLst>
                <a:ext uri="{FF2B5EF4-FFF2-40B4-BE49-F238E27FC236}">
                  <a16:creationId xmlns="" xmlns:a16="http://schemas.microsoft.com/office/drawing/2014/main" id="{92EDA621-3C16-42AB-8191-9DD45F3333E6}"/>
                </a:ext>
              </a:extLst>
            </p:cNvPr>
            <p:cNvSpPr/>
            <p:nvPr/>
          </p:nvSpPr>
          <p:spPr>
            <a:xfrm>
              <a:off x="6403397" y="4375960"/>
              <a:ext cx="2124000" cy="1512000"/>
            </a:xfrm>
            <a:custGeom>
              <a:avLst/>
              <a:gdLst>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290771 h 1584176"/>
                <a:gd name="connsiteX5" fmla="*/ 684000 w 1944000"/>
                <a:gd name="connsiteY5" fmla="*/ 1584176 h 1584176"/>
                <a:gd name="connsiteX6" fmla="*/ 0 w 1944000"/>
                <a:gd name="connsiteY6" fmla="*/ 1584176 h 1584176"/>
                <a:gd name="connsiteX7" fmla="*/ 0 w 1944000"/>
                <a:gd name="connsiteY7"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584176 h 1584176"/>
                <a:gd name="connsiteX5" fmla="*/ 0 w 1944000"/>
                <a:gd name="connsiteY5" fmla="*/ 1584176 h 1584176"/>
                <a:gd name="connsiteX6" fmla="*/ 0 w 1944000"/>
                <a:gd name="connsiteY6"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0 w 1944000"/>
                <a:gd name="connsiteY4" fmla="*/ 1584176 h 1584176"/>
                <a:gd name="connsiteX5" fmla="*/ 0 w 1944000"/>
                <a:gd name="connsiteY5" fmla="*/ 0 h 1584176"/>
                <a:gd name="connsiteX0" fmla="*/ 0 w 1944000"/>
                <a:gd name="connsiteY0" fmla="*/ 0 h 1584176"/>
                <a:gd name="connsiteX1" fmla="*/ 1944000 w 1944000"/>
                <a:gd name="connsiteY1" fmla="*/ 0 h 1584176"/>
                <a:gd name="connsiteX2" fmla="*/ 1944000 w 1944000"/>
                <a:gd name="connsiteY2" fmla="*/ 1584176 h 1584176"/>
                <a:gd name="connsiteX3" fmla="*/ 0 w 1944000"/>
                <a:gd name="connsiteY3" fmla="*/ 1584176 h 1584176"/>
                <a:gd name="connsiteX4" fmla="*/ 0 w 1944000"/>
                <a:gd name="connsiteY4" fmla="*/ 0 h 158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000" h="1584176">
                  <a:moveTo>
                    <a:pt x="0" y="0"/>
                  </a:moveTo>
                  <a:lnTo>
                    <a:pt x="1944000" y="0"/>
                  </a:lnTo>
                  <a:lnTo>
                    <a:pt x="1944000" y="1584176"/>
                  </a:lnTo>
                  <a:lnTo>
                    <a:pt x="0" y="158417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Rectangle 16">
              <a:extLst>
                <a:ext uri="{FF2B5EF4-FFF2-40B4-BE49-F238E27FC236}">
                  <a16:creationId xmlns="" xmlns:a16="http://schemas.microsoft.com/office/drawing/2014/main" id="{160FC5F2-E31C-4082-9283-F1D59ECC8775}"/>
                </a:ext>
              </a:extLst>
            </p:cNvPr>
            <p:cNvSpPr/>
            <p:nvPr/>
          </p:nvSpPr>
          <p:spPr>
            <a:xfrm>
              <a:off x="7213397" y="5614477"/>
              <a:ext cx="504000" cy="50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5" name="Text Placeholder 18">
              <a:extLst>
                <a:ext uri="{FF2B5EF4-FFF2-40B4-BE49-F238E27FC236}">
                  <a16:creationId xmlns="" xmlns:a16="http://schemas.microsoft.com/office/drawing/2014/main" id="{69672CF9-2D57-402C-82C5-71955A446FC3}"/>
                </a:ext>
              </a:extLst>
            </p:cNvPr>
            <p:cNvSpPr txBox="1">
              <a:spLocks/>
            </p:cNvSpPr>
            <p:nvPr/>
          </p:nvSpPr>
          <p:spPr>
            <a:xfrm>
              <a:off x="6637397" y="4425145"/>
              <a:ext cx="1656000" cy="31630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smtClean="0">
                  <a:solidFill>
                    <a:schemeClr val="tx1">
                      <a:lumMod val="75000"/>
                      <a:lumOff val="25000"/>
                    </a:schemeClr>
                  </a:solidFill>
                  <a:cs typeface="Arial" pitchFamily="34" charset="0"/>
                </a:rPr>
                <a:t>Commercial</a:t>
              </a:r>
              <a:endParaRPr lang="en-US" sz="1400" b="1" dirty="0">
                <a:solidFill>
                  <a:schemeClr val="tx1">
                    <a:lumMod val="75000"/>
                    <a:lumOff val="25000"/>
                  </a:schemeClr>
                </a:solidFill>
                <a:cs typeface="Arial" pitchFamily="34" charset="0"/>
              </a:endParaRPr>
            </a:p>
          </p:txBody>
        </p:sp>
        <p:sp>
          <p:nvSpPr>
            <p:cNvPr id="26" name="TextBox 25">
              <a:extLst>
                <a:ext uri="{FF2B5EF4-FFF2-40B4-BE49-F238E27FC236}">
                  <a16:creationId xmlns="" xmlns:a16="http://schemas.microsoft.com/office/drawing/2014/main" id="{309CB2C3-9F00-4646-9F29-D5D0C57B0985}"/>
                </a:ext>
              </a:extLst>
            </p:cNvPr>
            <p:cNvSpPr txBox="1"/>
            <p:nvPr/>
          </p:nvSpPr>
          <p:spPr>
            <a:xfrm>
              <a:off x="6637397" y="4741448"/>
              <a:ext cx="1656000" cy="830997"/>
            </a:xfrm>
            <a:prstGeom prst="rect">
              <a:avLst/>
            </a:prstGeom>
            <a:noFill/>
          </p:spPr>
          <p:txBody>
            <a:bodyPr wrap="square" rtlCol="0">
              <a:spAutoFit/>
            </a:bodyPr>
            <a:lstStyle/>
            <a:p>
              <a:pPr algn="ctr"/>
              <a:r>
                <a:rPr lang="en-US" altLang="ko-KR" sz="1200" dirty="0" err="1" smtClean="0">
                  <a:solidFill>
                    <a:schemeClr val="tx1">
                      <a:lumMod val="75000"/>
                      <a:lumOff val="25000"/>
                    </a:schemeClr>
                  </a:solidFill>
                  <a:cs typeface="Arial" pitchFamily="34" charset="0"/>
                </a:rPr>
                <a:t>L’automatisation</a:t>
              </a:r>
              <a:r>
                <a:rPr lang="en-US" altLang="ko-KR" sz="1200" dirty="0" smtClean="0">
                  <a:solidFill>
                    <a:schemeClr val="tx1">
                      <a:lumMod val="75000"/>
                      <a:lumOff val="25000"/>
                    </a:schemeClr>
                  </a:solidFill>
                  <a:cs typeface="Arial" pitchFamily="34" charset="0"/>
                </a:rPr>
                <a:t>, le </a:t>
              </a:r>
              <a:r>
                <a:rPr lang="en-US" altLang="ko-KR" sz="1200" dirty="0" err="1" smtClean="0">
                  <a:solidFill>
                    <a:schemeClr val="tx1">
                      <a:lumMod val="75000"/>
                      <a:lumOff val="25000"/>
                    </a:schemeClr>
                  </a:solidFill>
                  <a:cs typeface="Arial" pitchFamily="34" charset="0"/>
                </a:rPr>
                <a:t>suivi</a:t>
              </a:r>
              <a:r>
                <a:rPr lang="en-US" altLang="ko-KR" sz="1200" dirty="0" smtClean="0">
                  <a:solidFill>
                    <a:schemeClr val="tx1">
                      <a:lumMod val="75000"/>
                      <a:lumOff val="25000"/>
                    </a:schemeClr>
                  </a:solidFill>
                  <a:cs typeface="Arial" pitchFamily="34" charset="0"/>
                </a:rPr>
                <a:t> et la </a:t>
              </a:r>
              <a:r>
                <a:rPr lang="en-US" altLang="ko-KR" sz="1200" dirty="0" err="1" smtClean="0">
                  <a:solidFill>
                    <a:schemeClr val="tx1">
                      <a:lumMod val="75000"/>
                      <a:lumOff val="25000"/>
                    </a:schemeClr>
                  </a:solidFill>
                  <a:cs typeface="Arial" pitchFamily="34" charset="0"/>
                </a:rPr>
                <a:t>politique</a:t>
              </a:r>
              <a:r>
                <a:rPr lang="en-US" altLang="ko-KR" sz="1200" dirty="0" smtClean="0">
                  <a:solidFill>
                    <a:schemeClr val="tx1">
                      <a:lumMod val="75000"/>
                      <a:lumOff val="25000"/>
                    </a:schemeClr>
                  </a:solidFill>
                  <a:cs typeface="Arial" pitchFamily="34" charset="0"/>
                </a:rPr>
                <a:t> de </a:t>
              </a:r>
              <a:r>
                <a:rPr lang="en-US" altLang="ko-KR" sz="1200" dirty="0" err="1" smtClean="0">
                  <a:solidFill>
                    <a:schemeClr val="tx1">
                      <a:lumMod val="75000"/>
                      <a:lumOff val="25000"/>
                    </a:schemeClr>
                  </a:solidFill>
                  <a:cs typeface="Arial" pitchFamily="34" charset="0"/>
                </a:rPr>
                <a:t>fidélisation</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sont</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centraux</a:t>
              </a:r>
              <a:r>
                <a:rPr lang="en-US"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27" name="Text Placeholder 17">
              <a:extLst>
                <a:ext uri="{FF2B5EF4-FFF2-40B4-BE49-F238E27FC236}">
                  <a16:creationId xmlns="" xmlns:a16="http://schemas.microsoft.com/office/drawing/2014/main" id="{A38F06B0-56B8-4A55-99A0-BFBCBAB12DFA}"/>
                </a:ext>
              </a:extLst>
            </p:cNvPr>
            <p:cNvSpPr txBox="1">
              <a:spLocks/>
            </p:cNvSpPr>
            <p:nvPr/>
          </p:nvSpPr>
          <p:spPr>
            <a:xfrm>
              <a:off x="6637397" y="3977734"/>
              <a:ext cx="1656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NOM</a:t>
              </a:r>
            </a:p>
          </p:txBody>
        </p:sp>
        <p:sp>
          <p:nvSpPr>
            <p:cNvPr id="34" name="Teardrop 1">
              <a:extLst>
                <a:ext uri="{FF2B5EF4-FFF2-40B4-BE49-F238E27FC236}">
                  <a16:creationId xmlns="" xmlns:a16="http://schemas.microsoft.com/office/drawing/2014/main" id="{E7024E6F-2373-45C4-93F3-C1002DC9184B}"/>
                </a:ext>
              </a:extLst>
            </p:cNvPr>
            <p:cNvSpPr/>
            <p:nvPr/>
          </p:nvSpPr>
          <p:spPr>
            <a:xfrm rot="18805991">
              <a:off x="7278324" y="5675908"/>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4" name="Picture Placeholder 3">
            <a:extLst>
              <a:ext uri="{FF2B5EF4-FFF2-40B4-BE49-F238E27FC236}">
                <a16:creationId xmlns="" xmlns:a16="http://schemas.microsoft.com/office/drawing/2014/main" id="{F35AA45E-4F57-499A-8675-0B743B4E234E}"/>
              </a:ext>
            </a:extLst>
          </p:cNvPr>
          <p:cNvSpPr>
            <a:spLocks noGrp="1"/>
          </p:cNvSpPr>
          <p:nvPr>
            <p:ph type="pic" idx="18"/>
          </p:nvPr>
        </p:nvSpPr>
        <p:spPr/>
      </p:sp>
      <p:sp>
        <p:nvSpPr>
          <p:cNvPr id="6" name="Picture Placeholder 5">
            <a:extLst>
              <a:ext uri="{FF2B5EF4-FFF2-40B4-BE49-F238E27FC236}">
                <a16:creationId xmlns="" xmlns:a16="http://schemas.microsoft.com/office/drawing/2014/main" id="{50D5B16B-18DF-4318-A34B-C45E72C88312}"/>
              </a:ext>
            </a:extLst>
          </p:cNvPr>
          <p:cNvSpPr>
            <a:spLocks noGrp="1"/>
          </p:cNvSpPr>
          <p:nvPr>
            <p:ph type="pic" idx="15"/>
          </p:nvPr>
        </p:nvSpPr>
        <p:spPr/>
      </p:sp>
      <p:sp>
        <p:nvSpPr>
          <p:cNvPr id="39" name="Picture Placeholder 38">
            <a:extLst>
              <a:ext uri="{FF2B5EF4-FFF2-40B4-BE49-F238E27FC236}">
                <a16:creationId xmlns="" xmlns:a16="http://schemas.microsoft.com/office/drawing/2014/main" id="{00B2251A-71CF-4FD4-8BC5-C0E49D33C2E7}"/>
              </a:ext>
            </a:extLst>
          </p:cNvPr>
          <p:cNvSpPr>
            <a:spLocks noGrp="1"/>
          </p:cNvSpPr>
          <p:nvPr>
            <p:ph type="pic" idx="16"/>
          </p:nvPr>
        </p:nvSpPr>
        <p:spPr/>
      </p:sp>
      <p:sp>
        <p:nvSpPr>
          <p:cNvPr id="43" name="Picture Placeholder 42">
            <a:extLst>
              <a:ext uri="{FF2B5EF4-FFF2-40B4-BE49-F238E27FC236}">
                <a16:creationId xmlns="" xmlns:a16="http://schemas.microsoft.com/office/drawing/2014/main" id="{221EC759-667D-4F52-AB67-4580E86E3853}"/>
              </a:ext>
            </a:extLst>
          </p:cNvPr>
          <p:cNvSpPr>
            <a:spLocks noGrp="1"/>
          </p:cNvSpPr>
          <p:nvPr>
            <p:ph type="pic" idx="17"/>
          </p:nvPr>
        </p:nvSpPr>
        <p:spPr/>
      </p:sp>
    </p:spTree>
    <p:extLst>
      <p:ext uri="{BB962C8B-B14F-4D97-AF65-F5344CB8AC3E}">
        <p14:creationId xmlns:p14="http://schemas.microsoft.com/office/powerpoint/2010/main" val="141078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dirty="0" smtClean="0"/>
              <a:t>Les </a:t>
            </a:r>
            <a:r>
              <a:rPr lang="en-US" dirty="0" err="1" smtClean="0"/>
              <a:t>processus</a:t>
            </a:r>
            <a:r>
              <a:rPr lang="en-US" dirty="0" smtClean="0"/>
              <a:t> à </a:t>
            </a:r>
            <a:r>
              <a:rPr lang="en-US" dirty="0" err="1" smtClean="0"/>
              <a:t>intégrer</a:t>
            </a:r>
            <a:endParaRPr lang="en-US" dirty="0"/>
          </a:p>
        </p:txBody>
      </p:sp>
      <p:grpSp>
        <p:nvGrpSpPr>
          <p:cNvPr id="3" name="Group 2">
            <a:extLst>
              <a:ext uri="{FF2B5EF4-FFF2-40B4-BE49-F238E27FC236}">
                <a16:creationId xmlns="" xmlns:a16="http://schemas.microsoft.com/office/drawing/2014/main" id="{5085ABCA-37AA-4321-8C6E-BE98195EC576}"/>
              </a:ext>
            </a:extLst>
          </p:cNvPr>
          <p:cNvGrpSpPr/>
          <p:nvPr/>
        </p:nvGrpSpPr>
        <p:grpSpPr>
          <a:xfrm>
            <a:off x="7372515" y="5410390"/>
            <a:ext cx="4062015" cy="738664"/>
            <a:chOff x="3017859" y="4283314"/>
            <a:chExt cx="2579765" cy="738663"/>
          </a:xfrm>
        </p:grpSpPr>
        <p:sp>
          <p:nvSpPr>
            <p:cNvPr id="4" name="TextBox 3">
              <a:extLst>
                <a:ext uri="{FF2B5EF4-FFF2-40B4-BE49-F238E27FC236}">
                  <a16:creationId xmlns="" xmlns:a16="http://schemas.microsoft.com/office/drawing/2014/main" id="{15408513-3C1D-44C9-A3E5-EB326BA8735D}"/>
                </a:ext>
              </a:extLst>
            </p:cNvPr>
            <p:cNvSpPr txBox="1"/>
            <p:nvPr/>
          </p:nvSpPr>
          <p:spPr>
            <a:xfrm>
              <a:off x="3021855" y="4560313"/>
              <a:ext cx="2575769" cy="461664"/>
            </a:xfrm>
            <a:prstGeom prst="rect">
              <a:avLst/>
            </a:prstGeom>
            <a:noFill/>
          </p:spPr>
          <p:txBody>
            <a:bodyPr wrap="square" rtlCol="0">
              <a:spAutoFit/>
            </a:bodyPr>
            <a:lstStyle/>
            <a:p>
              <a:r>
                <a:rPr lang="en-US" altLang="ko-KR" sz="1200" dirty="0" err="1" smtClean="0">
                  <a:solidFill>
                    <a:schemeClr val="tx1">
                      <a:lumMod val="75000"/>
                      <a:lumOff val="25000"/>
                    </a:schemeClr>
                  </a:solidFill>
                  <a:cs typeface="Arial" pitchFamily="34" charset="0"/>
                </a:rPr>
                <a:t>Connexion</a:t>
              </a:r>
              <a:r>
                <a:rPr lang="en-US" altLang="ko-KR" sz="1200" dirty="0" smtClean="0">
                  <a:solidFill>
                    <a:schemeClr val="tx1">
                      <a:lumMod val="75000"/>
                      <a:lumOff val="25000"/>
                    </a:schemeClr>
                  </a:solidFill>
                  <a:cs typeface="Arial" pitchFamily="34" charset="0"/>
                </a:rPr>
                <a:t> avec </a:t>
              </a:r>
              <a:r>
                <a:rPr lang="en-US" altLang="ko-KR" sz="1200" dirty="0" err="1" smtClean="0">
                  <a:solidFill>
                    <a:schemeClr val="tx1">
                      <a:lumMod val="75000"/>
                      <a:lumOff val="25000"/>
                    </a:schemeClr>
                  </a:solidFill>
                  <a:cs typeface="Arial" pitchFamily="34" charset="0"/>
                </a:rPr>
                <a:t>notre</a:t>
              </a:r>
              <a:r>
                <a:rPr lang="en-US" altLang="ko-KR" sz="1200" dirty="0" smtClean="0">
                  <a:solidFill>
                    <a:schemeClr val="tx1">
                      <a:lumMod val="75000"/>
                      <a:lumOff val="25000"/>
                    </a:schemeClr>
                  </a:solidFill>
                  <a:cs typeface="Arial" pitchFamily="34" charset="0"/>
                </a:rPr>
                <a:t> site web, la </a:t>
              </a:r>
              <a:r>
                <a:rPr lang="en-US" altLang="ko-KR" sz="1200" dirty="0" err="1" smtClean="0">
                  <a:solidFill>
                    <a:schemeClr val="tx1">
                      <a:lumMod val="75000"/>
                      <a:lumOff val="25000"/>
                    </a:schemeClr>
                  </a:solidFill>
                  <a:cs typeface="Arial" pitchFamily="34" charset="0"/>
                </a:rPr>
                <a:t>téléphonie</a:t>
              </a:r>
              <a:r>
                <a:rPr lang="en-US" altLang="ko-KR" sz="1200" dirty="0" smtClean="0">
                  <a:solidFill>
                    <a:schemeClr val="tx1">
                      <a:lumMod val="75000"/>
                      <a:lumOff val="25000"/>
                    </a:schemeClr>
                  </a:solidFill>
                  <a:cs typeface="Arial" pitchFamily="34" charset="0"/>
                </a:rPr>
                <a:t>, les e-mails, les </a:t>
              </a:r>
              <a:r>
                <a:rPr lang="en-US" altLang="ko-KR" sz="1200" dirty="0" err="1" smtClean="0">
                  <a:solidFill>
                    <a:schemeClr val="tx1">
                      <a:lumMod val="75000"/>
                      <a:lumOff val="25000"/>
                    </a:schemeClr>
                  </a:solidFill>
                  <a:cs typeface="Arial" pitchFamily="34" charset="0"/>
                </a:rPr>
                <a:t>courriers</a:t>
              </a:r>
              <a:r>
                <a:rPr lang="en-US" altLang="ko-KR" sz="1200" dirty="0" smtClean="0">
                  <a:solidFill>
                    <a:schemeClr val="tx1">
                      <a:lumMod val="75000"/>
                      <a:lumOff val="25000"/>
                    </a:schemeClr>
                  </a:solidFill>
                  <a:cs typeface="Arial" pitchFamily="34" charset="0"/>
                </a:rPr>
                <a:t> papiers, </a:t>
              </a:r>
              <a:r>
                <a:rPr lang="en-US" altLang="ko-KR" sz="1200" dirty="0" err="1" smtClean="0">
                  <a:solidFill>
                    <a:schemeClr val="tx1">
                      <a:lumMod val="75000"/>
                      <a:lumOff val="25000"/>
                    </a:schemeClr>
                  </a:solidFill>
                  <a:cs typeface="Arial" pitchFamily="34" charset="0"/>
                </a:rPr>
                <a:t>Linkedin</a:t>
              </a:r>
              <a:r>
                <a:rPr lang="en-US" altLang="ko-KR" sz="1200" dirty="0" smtClean="0">
                  <a:solidFill>
                    <a:schemeClr val="tx1">
                      <a:lumMod val="75000"/>
                      <a:lumOff val="25000"/>
                    </a:schemeClr>
                  </a:solidFill>
                  <a:cs typeface="Arial" pitchFamily="34" charset="0"/>
                </a:rPr>
                <a:t> et </a:t>
              </a:r>
              <a:r>
                <a:rPr lang="en-US" altLang="ko-KR" sz="1200" dirty="0" err="1" smtClean="0">
                  <a:solidFill>
                    <a:schemeClr val="tx1">
                      <a:lumMod val="75000"/>
                      <a:lumOff val="25000"/>
                    </a:schemeClr>
                  </a:solidFill>
                  <a:cs typeface="Arial" pitchFamily="34" charset="0"/>
                </a:rPr>
                <a:t>Corporama</a:t>
              </a:r>
              <a:r>
                <a:rPr lang="en-US" altLang="ko-KR" sz="1200" dirty="0" smtClean="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sp>
          <p:nvSpPr>
            <p:cNvPr id="5" name="TextBox 4">
              <a:extLst>
                <a:ext uri="{FF2B5EF4-FFF2-40B4-BE49-F238E27FC236}">
                  <a16:creationId xmlns="" xmlns:a16="http://schemas.microsoft.com/office/drawing/2014/main" id="{498BD7A6-F133-430B-B574-13E13EE393E6}"/>
                </a:ext>
              </a:extLst>
            </p:cNvPr>
            <p:cNvSpPr txBox="1"/>
            <p:nvPr/>
          </p:nvSpPr>
          <p:spPr>
            <a:xfrm>
              <a:off x="3017859" y="4283314"/>
              <a:ext cx="2553872" cy="276999"/>
            </a:xfrm>
            <a:prstGeom prst="rect">
              <a:avLst/>
            </a:prstGeom>
            <a:noFill/>
          </p:spPr>
          <p:txBody>
            <a:bodyPr wrap="square" rtlCol="0">
              <a:spAutoFit/>
            </a:bodyPr>
            <a:lstStyle/>
            <a:p>
              <a:r>
                <a:rPr lang="en-US" altLang="ko-KR" sz="1200" b="1" dirty="0" err="1" smtClean="0">
                  <a:solidFill>
                    <a:schemeClr val="tx1">
                      <a:lumMod val="65000"/>
                      <a:lumOff val="35000"/>
                    </a:schemeClr>
                  </a:solidFill>
                  <a:cs typeface="Arial" pitchFamily="34" charset="0"/>
                </a:rPr>
                <a:t>Gestion</a:t>
              </a:r>
              <a:r>
                <a:rPr lang="en-US" altLang="ko-KR" sz="1200" b="1" dirty="0" smtClean="0">
                  <a:solidFill>
                    <a:schemeClr val="tx1">
                      <a:lumMod val="65000"/>
                      <a:lumOff val="35000"/>
                    </a:schemeClr>
                  </a:solidFill>
                  <a:cs typeface="Arial" pitchFamily="34" charset="0"/>
                </a:rPr>
                <a:t> des </a:t>
              </a:r>
              <a:r>
                <a:rPr lang="en-US" altLang="ko-KR" sz="1200" b="1" dirty="0" err="1" smtClean="0">
                  <a:solidFill>
                    <a:schemeClr val="tx1">
                      <a:lumMod val="65000"/>
                      <a:lumOff val="35000"/>
                    </a:schemeClr>
                  </a:solidFill>
                  <a:cs typeface="Arial" pitchFamily="34" charset="0"/>
                </a:rPr>
                <a:t>connexions</a:t>
              </a:r>
              <a:r>
                <a:rPr lang="en-US" altLang="ko-KR" sz="1200" b="1" dirty="0" smtClean="0">
                  <a:solidFill>
                    <a:schemeClr val="tx1">
                      <a:lumMod val="65000"/>
                      <a:lumOff val="35000"/>
                    </a:schemeClr>
                  </a:solidFill>
                  <a:cs typeface="Arial" pitchFamily="34" charset="0"/>
                </a:rPr>
                <a:t> avec </a:t>
              </a:r>
              <a:r>
                <a:rPr lang="en-US" altLang="ko-KR" sz="1200" b="1" dirty="0" err="1" smtClean="0">
                  <a:solidFill>
                    <a:schemeClr val="tx1">
                      <a:lumMod val="65000"/>
                      <a:lumOff val="35000"/>
                    </a:schemeClr>
                  </a:solidFill>
                  <a:cs typeface="Arial" pitchFamily="34" charset="0"/>
                </a:rPr>
                <a:t>l’extérieur</a:t>
              </a:r>
              <a:endParaRPr lang="ko-KR" altLang="en-US" sz="1200" b="1" dirty="0">
                <a:solidFill>
                  <a:schemeClr val="tx1">
                    <a:lumMod val="65000"/>
                    <a:lumOff val="35000"/>
                  </a:schemeClr>
                </a:solidFill>
                <a:cs typeface="Arial" pitchFamily="34" charset="0"/>
              </a:endParaRPr>
            </a:p>
          </p:txBody>
        </p:sp>
      </p:grpSp>
      <p:grpSp>
        <p:nvGrpSpPr>
          <p:cNvPr id="6" name="Group 5">
            <a:extLst>
              <a:ext uri="{FF2B5EF4-FFF2-40B4-BE49-F238E27FC236}">
                <a16:creationId xmlns="" xmlns:a16="http://schemas.microsoft.com/office/drawing/2014/main" id="{8E3E2609-FB7F-4B12-A633-6C324BF6A267}"/>
              </a:ext>
            </a:extLst>
          </p:cNvPr>
          <p:cNvGrpSpPr/>
          <p:nvPr/>
        </p:nvGrpSpPr>
        <p:grpSpPr>
          <a:xfrm>
            <a:off x="7372515" y="1701805"/>
            <a:ext cx="4062015" cy="553999"/>
            <a:chOff x="3017859" y="4283314"/>
            <a:chExt cx="2579765" cy="553998"/>
          </a:xfrm>
        </p:grpSpPr>
        <p:sp>
          <p:nvSpPr>
            <p:cNvPr id="7" name="TextBox 6">
              <a:extLst>
                <a:ext uri="{FF2B5EF4-FFF2-40B4-BE49-F238E27FC236}">
                  <a16:creationId xmlns="" xmlns:a16="http://schemas.microsoft.com/office/drawing/2014/main" id="{D598B93A-C183-4B5F-B75B-FB88B6ECAB7C}"/>
                </a:ext>
              </a:extLst>
            </p:cNvPr>
            <p:cNvSpPr txBox="1"/>
            <p:nvPr/>
          </p:nvSpPr>
          <p:spPr>
            <a:xfrm>
              <a:off x="3021855" y="4560313"/>
              <a:ext cx="2575769" cy="276999"/>
            </a:xfrm>
            <a:prstGeom prst="rect">
              <a:avLst/>
            </a:prstGeom>
            <a:noFill/>
          </p:spPr>
          <p:txBody>
            <a:bodyPr wrap="square" rtlCol="0">
              <a:spAutoFit/>
            </a:bodyPr>
            <a:lstStyle/>
            <a:p>
              <a:r>
                <a:rPr lang="en-US" altLang="ko-KR" sz="1200" dirty="0" err="1" smtClean="0">
                  <a:solidFill>
                    <a:schemeClr val="tx1">
                      <a:lumMod val="75000"/>
                      <a:lumOff val="25000"/>
                    </a:schemeClr>
                  </a:solidFill>
                  <a:cs typeface="Arial" pitchFamily="34" charset="0"/>
                </a:rPr>
                <a:t>Planification</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délégation</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gestion</a:t>
              </a:r>
              <a:r>
                <a:rPr lang="en-US" altLang="ko-KR" sz="1200" dirty="0" smtClean="0">
                  <a:solidFill>
                    <a:schemeClr val="tx1">
                      <a:lumMod val="75000"/>
                      <a:lumOff val="25000"/>
                    </a:schemeClr>
                  </a:solidFill>
                  <a:cs typeface="Arial" pitchFamily="34" charset="0"/>
                </a:rPr>
                <a:t> et reporting. </a:t>
              </a:r>
              <a:endParaRPr lang="en-US" altLang="ko-KR" sz="1200" dirty="0">
                <a:solidFill>
                  <a:schemeClr val="tx1">
                    <a:lumMod val="75000"/>
                    <a:lumOff val="25000"/>
                  </a:schemeClr>
                </a:solidFill>
                <a:cs typeface="Arial" pitchFamily="34" charset="0"/>
              </a:endParaRPr>
            </a:p>
          </p:txBody>
        </p:sp>
        <p:sp>
          <p:nvSpPr>
            <p:cNvPr id="8" name="TextBox 7">
              <a:extLst>
                <a:ext uri="{FF2B5EF4-FFF2-40B4-BE49-F238E27FC236}">
                  <a16:creationId xmlns="" xmlns:a16="http://schemas.microsoft.com/office/drawing/2014/main" id="{A43997AA-366C-4002-B0FD-967BCBDAA30B}"/>
                </a:ext>
              </a:extLst>
            </p:cNvPr>
            <p:cNvSpPr txBox="1"/>
            <p:nvPr/>
          </p:nvSpPr>
          <p:spPr>
            <a:xfrm>
              <a:off x="3017859" y="4283314"/>
              <a:ext cx="2553872" cy="276999"/>
            </a:xfrm>
            <a:prstGeom prst="rect">
              <a:avLst/>
            </a:prstGeom>
            <a:noFill/>
          </p:spPr>
          <p:txBody>
            <a:bodyPr wrap="square" rtlCol="0">
              <a:spAutoFit/>
            </a:bodyPr>
            <a:lstStyle/>
            <a:p>
              <a:r>
                <a:rPr lang="en-US" altLang="ko-KR" sz="1200" b="1" dirty="0" err="1" smtClean="0">
                  <a:solidFill>
                    <a:schemeClr val="tx1">
                      <a:lumMod val="65000"/>
                      <a:lumOff val="35000"/>
                    </a:schemeClr>
                  </a:solidFill>
                  <a:cs typeface="Arial" pitchFamily="34" charset="0"/>
                </a:rPr>
                <a:t>Gestion</a:t>
              </a:r>
              <a:r>
                <a:rPr lang="en-US" altLang="ko-KR" sz="1200" b="1" dirty="0" smtClean="0">
                  <a:solidFill>
                    <a:schemeClr val="tx1">
                      <a:lumMod val="65000"/>
                      <a:lumOff val="35000"/>
                    </a:schemeClr>
                  </a:solidFill>
                  <a:cs typeface="Arial" pitchFamily="34" charset="0"/>
                </a:rPr>
                <a:t> du temps</a:t>
              </a:r>
              <a:endParaRPr lang="ko-KR" altLang="en-US" sz="1200" b="1" dirty="0">
                <a:solidFill>
                  <a:schemeClr val="tx1">
                    <a:lumMod val="65000"/>
                    <a:lumOff val="35000"/>
                  </a:schemeClr>
                </a:solidFill>
                <a:cs typeface="Arial" pitchFamily="34" charset="0"/>
              </a:endParaRPr>
            </a:p>
          </p:txBody>
        </p:sp>
      </p:grpSp>
      <p:grpSp>
        <p:nvGrpSpPr>
          <p:cNvPr id="9" name="Group 8">
            <a:extLst>
              <a:ext uri="{FF2B5EF4-FFF2-40B4-BE49-F238E27FC236}">
                <a16:creationId xmlns="" xmlns:a16="http://schemas.microsoft.com/office/drawing/2014/main" id="{2BD5B14C-3F38-4F1D-BC5E-C69AE1B9CC5C}"/>
              </a:ext>
            </a:extLst>
          </p:cNvPr>
          <p:cNvGrpSpPr/>
          <p:nvPr/>
        </p:nvGrpSpPr>
        <p:grpSpPr>
          <a:xfrm>
            <a:off x="7372515" y="2628952"/>
            <a:ext cx="4062015" cy="553999"/>
            <a:chOff x="3017859" y="4283314"/>
            <a:chExt cx="2579765" cy="553998"/>
          </a:xfrm>
        </p:grpSpPr>
        <p:sp>
          <p:nvSpPr>
            <p:cNvPr id="10" name="TextBox 9">
              <a:extLst>
                <a:ext uri="{FF2B5EF4-FFF2-40B4-BE49-F238E27FC236}">
                  <a16:creationId xmlns="" xmlns:a16="http://schemas.microsoft.com/office/drawing/2014/main" id="{CF433DAF-70F1-4136-928E-044C6FF8095A}"/>
                </a:ext>
              </a:extLst>
            </p:cNvPr>
            <p:cNvSpPr txBox="1"/>
            <p:nvPr/>
          </p:nvSpPr>
          <p:spPr>
            <a:xfrm>
              <a:off x="3021855" y="4560313"/>
              <a:ext cx="2575769" cy="276999"/>
            </a:xfrm>
            <a:prstGeom prst="rect">
              <a:avLst/>
            </a:prstGeom>
            <a:noFill/>
          </p:spPr>
          <p:txBody>
            <a:bodyPr wrap="square" rtlCol="0">
              <a:spAutoFit/>
            </a:bodyPr>
            <a:lstStyle/>
            <a:p>
              <a:r>
                <a:rPr lang="en-US" altLang="ko-KR" sz="1200" dirty="0" err="1" smtClean="0">
                  <a:solidFill>
                    <a:schemeClr val="tx1">
                      <a:lumMod val="75000"/>
                      <a:lumOff val="25000"/>
                    </a:schemeClr>
                  </a:solidFill>
                  <a:cs typeface="Arial" pitchFamily="34" charset="0"/>
                </a:rPr>
                <a:t>Objectifs</a:t>
              </a:r>
              <a:r>
                <a:rPr lang="en-US" altLang="ko-KR" sz="1200" dirty="0" smtClean="0">
                  <a:solidFill>
                    <a:schemeClr val="tx1">
                      <a:lumMod val="75000"/>
                      <a:lumOff val="25000"/>
                    </a:schemeClr>
                  </a:solidFill>
                  <a:cs typeface="Arial" pitchFamily="34" charset="0"/>
                </a:rPr>
                <a:t> de </a:t>
              </a:r>
              <a:r>
                <a:rPr lang="en-US" altLang="ko-KR" sz="1200" dirty="0" err="1" smtClean="0">
                  <a:solidFill>
                    <a:schemeClr val="tx1">
                      <a:lumMod val="75000"/>
                      <a:lumOff val="25000"/>
                    </a:schemeClr>
                  </a:solidFill>
                  <a:cs typeface="Arial" pitchFamily="34" charset="0"/>
                </a:rPr>
                <a:t>vente</a:t>
              </a:r>
              <a:r>
                <a:rPr lang="en-US" altLang="ko-KR" sz="1200" dirty="0" smtClean="0">
                  <a:solidFill>
                    <a:schemeClr val="tx1">
                      <a:lumMod val="75000"/>
                      <a:lumOff val="25000"/>
                    </a:schemeClr>
                  </a:solidFill>
                  <a:cs typeface="Arial" pitchFamily="34" charset="0"/>
                </a:rPr>
                <a:t>, de </a:t>
              </a:r>
              <a:r>
                <a:rPr lang="en-US" altLang="ko-KR" sz="1200" dirty="0" err="1" smtClean="0">
                  <a:solidFill>
                    <a:schemeClr val="tx1">
                      <a:lumMod val="75000"/>
                      <a:lumOff val="25000"/>
                    </a:schemeClr>
                  </a:solidFill>
                  <a:cs typeface="Arial" pitchFamily="34" charset="0"/>
                </a:rPr>
                <a:t>paiement</a:t>
              </a:r>
              <a:r>
                <a:rPr lang="en-US" altLang="ko-KR" sz="1200" dirty="0" smtClean="0">
                  <a:solidFill>
                    <a:schemeClr val="tx1">
                      <a:lumMod val="75000"/>
                      <a:lumOff val="25000"/>
                    </a:schemeClr>
                  </a:solidFill>
                  <a:cs typeface="Arial" pitchFamily="34" charset="0"/>
                </a:rPr>
                <a:t>, de </a:t>
              </a:r>
              <a:r>
                <a:rPr lang="en-US" altLang="ko-KR" sz="1200" dirty="0" err="1" smtClean="0">
                  <a:solidFill>
                    <a:schemeClr val="tx1">
                      <a:lumMod val="75000"/>
                      <a:lumOff val="25000"/>
                    </a:schemeClr>
                  </a:solidFill>
                  <a:cs typeface="Arial" pitchFamily="34" charset="0"/>
                </a:rPr>
                <a:t>qualité</a:t>
              </a:r>
              <a:r>
                <a:rPr lang="en-US" altLang="ko-KR" sz="1200" dirty="0" smtClean="0">
                  <a:solidFill>
                    <a:schemeClr val="tx1">
                      <a:lumMod val="75000"/>
                      <a:lumOff val="25000"/>
                    </a:schemeClr>
                  </a:solidFill>
                  <a:cs typeface="Arial" pitchFamily="34" charset="0"/>
                </a:rPr>
                <a:t> SAV, etc. </a:t>
              </a:r>
              <a:endParaRPr lang="en-US" altLang="ko-KR" sz="1200" dirty="0">
                <a:solidFill>
                  <a:schemeClr val="tx1">
                    <a:lumMod val="75000"/>
                    <a:lumOff val="25000"/>
                  </a:schemeClr>
                </a:solidFill>
                <a:cs typeface="Arial" pitchFamily="34" charset="0"/>
              </a:endParaRPr>
            </a:p>
          </p:txBody>
        </p:sp>
        <p:sp>
          <p:nvSpPr>
            <p:cNvPr id="11" name="TextBox 10">
              <a:extLst>
                <a:ext uri="{FF2B5EF4-FFF2-40B4-BE49-F238E27FC236}">
                  <a16:creationId xmlns="" xmlns:a16="http://schemas.microsoft.com/office/drawing/2014/main" id="{806F8D38-7FD5-4BE0-A721-AC08C2DD8477}"/>
                </a:ext>
              </a:extLst>
            </p:cNvPr>
            <p:cNvSpPr txBox="1"/>
            <p:nvPr/>
          </p:nvSpPr>
          <p:spPr>
            <a:xfrm>
              <a:off x="3017859" y="4283314"/>
              <a:ext cx="2553872" cy="276999"/>
            </a:xfrm>
            <a:prstGeom prst="rect">
              <a:avLst/>
            </a:prstGeom>
            <a:noFill/>
          </p:spPr>
          <p:txBody>
            <a:bodyPr wrap="square" rtlCol="0">
              <a:spAutoFit/>
            </a:bodyPr>
            <a:lstStyle/>
            <a:p>
              <a:r>
                <a:rPr lang="en-US" altLang="ko-KR" sz="1200" b="1" dirty="0" err="1" smtClean="0">
                  <a:solidFill>
                    <a:schemeClr val="tx1">
                      <a:lumMod val="65000"/>
                      <a:lumOff val="35000"/>
                    </a:schemeClr>
                  </a:solidFill>
                  <a:cs typeface="Arial" pitchFamily="34" charset="0"/>
                </a:rPr>
                <a:t>Gestion</a:t>
              </a:r>
              <a:r>
                <a:rPr lang="en-US" altLang="ko-KR" sz="1200" b="1" dirty="0" smtClean="0">
                  <a:solidFill>
                    <a:schemeClr val="tx1">
                      <a:lumMod val="65000"/>
                      <a:lumOff val="35000"/>
                    </a:schemeClr>
                  </a:solidFill>
                  <a:cs typeface="Arial" pitchFamily="34" charset="0"/>
                </a:rPr>
                <a:t> des </a:t>
              </a:r>
              <a:r>
                <a:rPr lang="en-US" altLang="ko-KR" sz="1200" b="1" dirty="0" err="1" smtClean="0">
                  <a:solidFill>
                    <a:schemeClr val="tx1">
                      <a:lumMod val="65000"/>
                      <a:lumOff val="35000"/>
                    </a:schemeClr>
                  </a:solidFill>
                  <a:cs typeface="Arial" pitchFamily="34" charset="0"/>
                </a:rPr>
                <a:t>objectifs</a:t>
              </a:r>
              <a:r>
                <a:rPr lang="en-US" altLang="ko-KR" sz="1200" b="1" dirty="0" smtClean="0">
                  <a:solidFill>
                    <a:schemeClr val="tx1">
                      <a:lumMod val="65000"/>
                      <a:lumOff val="35000"/>
                    </a:schemeClr>
                  </a:solidFill>
                  <a:cs typeface="Arial" pitchFamily="34" charset="0"/>
                </a:rPr>
                <a:t> </a:t>
              </a:r>
              <a:endParaRPr lang="ko-KR" altLang="en-US" sz="1200" b="1" dirty="0">
                <a:solidFill>
                  <a:schemeClr val="tx1">
                    <a:lumMod val="65000"/>
                    <a:lumOff val="35000"/>
                  </a:schemeClr>
                </a:solidFill>
                <a:cs typeface="Arial" pitchFamily="34" charset="0"/>
              </a:endParaRPr>
            </a:p>
          </p:txBody>
        </p:sp>
      </p:grpSp>
      <p:grpSp>
        <p:nvGrpSpPr>
          <p:cNvPr id="12" name="Group 11">
            <a:extLst>
              <a:ext uri="{FF2B5EF4-FFF2-40B4-BE49-F238E27FC236}">
                <a16:creationId xmlns="" xmlns:a16="http://schemas.microsoft.com/office/drawing/2014/main" id="{5C4804BB-0AC7-4E62-9CBD-B1322545A321}"/>
              </a:ext>
            </a:extLst>
          </p:cNvPr>
          <p:cNvGrpSpPr/>
          <p:nvPr/>
        </p:nvGrpSpPr>
        <p:grpSpPr>
          <a:xfrm>
            <a:off x="7372515" y="3556096"/>
            <a:ext cx="4062015" cy="738664"/>
            <a:chOff x="3017859" y="4283314"/>
            <a:chExt cx="2579765" cy="738663"/>
          </a:xfrm>
        </p:grpSpPr>
        <p:sp>
          <p:nvSpPr>
            <p:cNvPr id="13" name="TextBox 12">
              <a:extLst>
                <a:ext uri="{FF2B5EF4-FFF2-40B4-BE49-F238E27FC236}">
                  <a16:creationId xmlns="" xmlns:a16="http://schemas.microsoft.com/office/drawing/2014/main" id="{61E64338-2684-444D-85D9-0F2156D0000A}"/>
                </a:ext>
              </a:extLst>
            </p:cNvPr>
            <p:cNvSpPr txBox="1"/>
            <p:nvPr/>
          </p:nvSpPr>
          <p:spPr>
            <a:xfrm>
              <a:off x="3021855" y="4560313"/>
              <a:ext cx="2575769" cy="461664"/>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Tableaux </a:t>
              </a:r>
              <a:r>
                <a:rPr lang="en-US" altLang="ko-KR" sz="1200" dirty="0" err="1" smtClean="0">
                  <a:solidFill>
                    <a:schemeClr val="tx1">
                      <a:lumMod val="75000"/>
                      <a:lumOff val="25000"/>
                    </a:schemeClr>
                  </a:solidFill>
                  <a:cs typeface="Arial" pitchFamily="34" charset="0"/>
                </a:rPr>
                <a:t>adaptés</a:t>
              </a:r>
              <a:r>
                <a:rPr lang="en-US" altLang="ko-KR" sz="1200" dirty="0" smtClean="0">
                  <a:solidFill>
                    <a:schemeClr val="tx1">
                      <a:lumMod val="75000"/>
                      <a:lumOff val="25000"/>
                    </a:schemeClr>
                  </a:solidFill>
                  <a:cs typeface="Arial" pitchFamily="34" charset="0"/>
                </a:rPr>
                <a:t> à </a:t>
              </a:r>
              <a:r>
                <a:rPr lang="en-US" altLang="ko-KR" sz="1200" dirty="0" err="1" smtClean="0">
                  <a:solidFill>
                    <a:schemeClr val="tx1">
                      <a:lumMod val="75000"/>
                      <a:lumOff val="25000"/>
                    </a:schemeClr>
                  </a:solidFill>
                  <a:cs typeface="Arial" pitchFamily="34" charset="0"/>
                </a:rPr>
                <a:t>nos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besoins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en</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fonction</a:t>
              </a:r>
              <a:r>
                <a:rPr lang="en-US" altLang="ko-KR" sz="1200" dirty="0" smtClean="0">
                  <a:solidFill>
                    <a:schemeClr val="tx1">
                      <a:lumMod val="75000"/>
                      <a:lumOff val="25000"/>
                    </a:schemeClr>
                  </a:solidFill>
                  <a:cs typeface="Arial" pitchFamily="34" charset="0"/>
                </a:rPr>
                <a:t> de </a:t>
              </a:r>
              <a:r>
                <a:rPr lang="en-US" altLang="ko-KR" sz="1200" dirty="0" err="1" smtClean="0">
                  <a:solidFill>
                    <a:schemeClr val="tx1">
                      <a:lumMod val="75000"/>
                      <a:lumOff val="25000"/>
                    </a:schemeClr>
                  </a:solidFill>
                  <a:cs typeface="Arial" pitchFamily="34" charset="0"/>
                </a:rPr>
                <a:t>nos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compétences</a:t>
              </a:r>
              <a:r>
                <a:rPr lang="en-US" altLang="ko-KR" sz="1200" dirty="0" smtClean="0">
                  <a:solidFill>
                    <a:schemeClr val="tx1">
                      <a:lumMod val="75000"/>
                      <a:lumOff val="25000"/>
                    </a:schemeClr>
                  </a:solidFill>
                  <a:cs typeface="Arial" pitchFamily="34" charset="0"/>
                </a:rPr>
                <a:t> et </a:t>
              </a:r>
              <a:r>
                <a:rPr lang="en-US" altLang="ko-KR" sz="1200" dirty="0" err="1" smtClean="0">
                  <a:solidFill>
                    <a:schemeClr val="tx1">
                      <a:lumMod val="75000"/>
                      <a:lumOff val="25000"/>
                    </a:schemeClr>
                  </a:solidFill>
                  <a:cs typeface="Arial" pitchFamily="34" charset="0"/>
                </a:rPr>
                <a:t>responsabiltés</a:t>
              </a:r>
              <a:r>
                <a:rPr lang="en-US" altLang="ko-KR" sz="1200" dirty="0" smtClean="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sp>
          <p:nvSpPr>
            <p:cNvPr id="14" name="TextBox 13">
              <a:extLst>
                <a:ext uri="{FF2B5EF4-FFF2-40B4-BE49-F238E27FC236}">
                  <a16:creationId xmlns="" xmlns:a16="http://schemas.microsoft.com/office/drawing/2014/main" id="{49588822-45AB-4622-AF4F-570975288B57}"/>
                </a:ext>
              </a:extLst>
            </p:cNvPr>
            <p:cNvSpPr txBox="1"/>
            <p:nvPr/>
          </p:nvSpPr>
          <p:spPr>
            <a:xfrm>
              <a:off x="3017859" y="4283314"/>
              <a:ext cx="2553872" cy="276999"/>
            </a:xfrm>
            <a:prstGeom prst="rect">
              <a:avLst/>
            </a:prstGeom>
            <a:noFill/>
          </p:spPr>
          <p:txBody>
            <a:bodyPr wrap="square" rtlCol="0">
              <a:spAutoFit/>
            </a:bodyPr>
            <a:lstStyle/>
            <a:p>
              <a:r>
                <a:rPr lang="en-US" altLang="ko-KR" sz="1200" b="1" dirty="0" err="1" smtClean="0">
                  <a:solidFill>
                    <a:schemeClr val="tx1">
                      <a:lumMod val="65000"/>
                      <a:lumOff val="35000"/>
                    </a:schemeClr>
                  </a:solidFill>
                  <a:cs typeface="Arial" pitchFamily="34" charset="0"/>
                </a:rPr>
                <a:t>Gestion</a:t>
              </a:r>
              <a:r>
                <a:rPr lang="en-US" altLang="ko-KR" sz="1200" b="1" dirty="0" smtClean="0">
                  <a:solidFill>
                    <a:schemeClr val="tx1">
                      <a:lumMod val="65000"/>
                      <a:lumOff val="35000"/>
                    </a:schemeClr>
                  </a:solidFill>
                  <a:cs typeface="Arial" pitchFamily="34" charset="0"/>
                </a:rPr>
                <a:t> des tableaux de pilotage</a:t>
              </a:r>
              <a:endParaRPr lang="ko-KR" altLang="en-US" sz="1200" b="1" dirty="0">
                <a:solidFill>
                  <a:schemeClr val="tx1">
                    <a:lumMod val="65000"/>
                    <a:lumOff val="35000"/>
                  </a:schemeClr>
                </a:solidFill>
                <a:cs typeface="Arial" pitchFamily="34" charset="0"/>
              </a:endParaRPr>
            </a:p>
          </p:txBody>
        </p:sp>
      </p:grpSp>
      <p:grpSp>
        <p:nvGrpSpPr>
          <p:cNvPr id="15" name="Group 14">
            <a:extLst>
              <a:ext uri="{FF2B5EF4-FFF2-40B4-BE49-F238E27FC236}">
                <a16:creationId xmlns="" xmlns:a16="http://schemas.microsoft.com/office/drawing/2014/main" id="{57CA1505-C2A6-4CA9-A150-FB0C6EBD1E73}"/>
              </a:ext>
            </a:extLst>
          </p:cNvPr>
          <p:cNvGrpSpPr/>
          <p:nvPr/>
        </p:nvGrpSpPr>
        <p:grpSpPr>
          <a:xfrm>
            <a:off x="7372515" y="4483243"/>
            <a:ext cx="4062015" cy="738664"/>
            <a:chOff x="3017859" y="4283314"/>
            <a:chExt cx="2579765" cy="738663"/>
          </a:xfrm>
        </p:grpSpPr>
        <p:sp>
          <p:nvSpPr>
            <p:cNvPr id="16" name="TextBox 15">
              <a:extLst>
                <a:ext uri="{FF2B5EF4-FFF2-40B4-BE49-F238E27FC236}">
                  <a16:creationId xmlns="" xmlns:a16="http://schemas.microsoft.com/office/drawing/2014/main" id="{13DE5761-6CC2-4089-ABDC-C125702CADBF}"/>
                </a:ext>
              </a:extLst>
            </p:cNvPr>
            <p:cNvSpPr txBox="1"/>
            <p:nvPr/>
          </p:nvSpPr>
          <p:spPr>
            <a:xfrm>
              <a:off x="3021855" y="4560313"/>
              <a:ext cx="2575769" cy="461664"/>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Marketing, </a:t>
              </a:r>
              <a:r>
                <a:rPr lang="en-US" altLang="ko-KR" sz="1200" dirty="0" err="1" smtClean="0">
                  <a:solidFill>
                    <a:schemeClr val="tx1">
                      <a:lumMod val="75000"/>
                      <a:lumOff val="25000"/>
                    </a:schemeClr>
                  </a:solidFill>
                  <a:cs typeface="Arial" pitchFamily="34" charset="0"/>
                </a:rPr>
                <a:t>Vente</a:t>
              </a:r>
              <a:r>
                <a:rPr lang="en-US" altLang="ko-KR" sz="1200" dirty="0" smtClean="0">
                  <a:solidFill>
                    <a:schemeClr val="tx1">
                      <a:lumMod val="75000"/>
                      <a:lumOff val="25000"/>
                    </a:schemeClr>
                  </a:solidFill>
                  <a:cs typeface="Arial" pitchFamily="34" charset="0"/>
                </a:rPr>
                <a:t>, SAV, </a:t>
              </a:r>
              <a:r>
                <a:rPr lang="en-US" altLang="ko-KR" sz="1200" dirty="0" err="1" smtClean="0">
                  <a:solidFill>
                    <a:schemeClr val="tx1">
                      <a:lumMod val="75000"/>
                      <a:lumOff val="25000"/>
                    </a:schemeClr>
                  </a:solidFill>
                  <a:cs typeface="Arial" pitchFamily="34" charset="0"/>
                </a:rPr>
                <a:t>mais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aussi</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gestion</a:t>
              </a:r>
              <a:r>
                <a:rPr lang="en-US" altLang="ko-KR" sz="1200" dirty="0" smtClean="0">
                  <a:solidFill>
                    <a:schemeClr val="tx1">
                      <a:lumMod val="75000"/>
                      <a:lumOff val="25000"/>
                    </a:schemeClr>
                  </a:solidFill>
                  <a:cs typeface="Arial" pitchFamily="34" charset="0"/>
                </a:rPr>
                <a:t> de </a:t>
              </a:r>
              <a:r>
                <a:rPr lang="en-US" altLang="ko-KR" sz="1200" dirty="0" err="1" smtClean="0">
                  <a:solidFill>
                    <a:schemeClr val="tx1">
                      <a:lumMod val="75000"/>
                      <a:lumOff val="25000"/>
                    </a:schemeClr>
                  </a:solidFill>
                  <a:cs typeface="Arial" pitchFamily="34" charset="0"/>
                </a:rPr>
                <a:t>Projet</a:t>
              </a:r>
              <a:r>
                <a:rPr lang="en-US" altLang="ko-KR" sz="1200" dirty="0" smtClean="0">
                  <a:solidFill>
                    <a:schemeClr val="tx1">
                      <a:lumMod val="75000"/>
                      <a:lumOff val="25000"/>
                    </a:schemeClr>
                  </a:solidFill>
                  <a:cs typeface="Arial" pitchFamily="34" charset="0"/>
                </a:rPr>
                <a:t> interne et flux </a:t>
              </a:r>
              <a:r>
                <a:rPr lang="en-US" altLang="ko-KR" sz="1200" dirty="0" err="1" smtClean="0">
                  <a:solidFill>
                    <a:schemeClr val="tx1">
                      <a:lumMod val="75000"/>
                      <a:lumOff val="25000"/>
                    </a:schemeClr>
                  </a:solidFill>
                  <a:cs typeface="Arial" pitchFamily="34" charset="0"/>
                </a:rPr>
                <a:t>Administratif</a:t>
              </a:r>
              <a:r>
                <a:rPr lang="en-US" altLang="ko-KR" sz="1200" dirty="0" smtClean="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sp>
          <p:nvSpPr>
            <p:cNvPr id="17" name="TextBox 16">
              <a:extLst>
                <a:ext uri="{FF2B5EF4-FFF2-40B4-BE49-F238E27FC236}">
                  <a16:creationId xmlns="" xmlns:a16="http://schemas.microsoft.com/office/drawing/2014/main" id="{53C5B027-B0BD-4582-8C4E-247E8F8D8229}"/>
                </a:ext>
              </a:extLst>
            </p:cNvPr>
            <p:cNvSpPr txBox="1"/>
            <p:nvPr/>
          </p:nvSpPr>
          <p:spPr>
            <a:xfrm>
              <a:off x="3017859" y="4283314"/>
              <a:ext cx="2553872" cy="276999"/>
            </a:xfrm>
            <a:prstGeom prst="rect">
              <a:avLst/>
            </a:prstGeom>
            <a:noFill/>
          </p:spPr>
          <p:txBody>
            <a:bodyPr wrap="square" rtlCol="0">
              <a:spAutoFit/>
            </a:bodyPr>
            <a:lstStyle/>
            <a:p>
              <a:r>
                <a:rPr lang="en-US" altLang="ko-KR" sz="1200" b="1" dirty="0" err="1" smtClean="0">
                  <a:solidFill>
                    <a:schemeClr val="tx1">
                      <a:lumMod val="65000"/>
                      <a:lumOff val="35000"/>
                    </a:schemeClr>
                  </a:solidFill>
                  <a:cs typeface="Arial" pitchFamily="34" charset="0"/>
                </a:rPr>
                <a:t>Gestion</a:t>
              </a:r>
              <a:r>
                <a:rPr lang="en-US" altLang="ko-KR" sz="1200" b="1" dirty="0" smtClean="0">
                  <a:solidFill>
                    <a:schemeClr val="tx1">
                      <a:lumMod val="65000"/>
                      <a:lumOff val="35000"/>
                    </a:schemeClr>
                  </a:solidFill>
                  <a:cs typeface="Arial" pitchFamily="34" charset="0"/>
                </a:rPr>
                <a:t> des flux métiers</a:t>
              </a:r>
              <a:endParaRPr lang="ko-KR" altLang="en-US" sz="1200" b="1" dirty="0">
                <a:solidFill>
                  <a:schemeClr val="tx1">
                    <a:lumMod val="65000"/>
                    <a:lumOff val="35000"/>
                  </a:schemeClr>
                </a:solidFill>
                <a:cs typeface="Arial" pitchFamily="34" charset="0"/>
              </a:endParaRPr>
            </a:p>
          </p:txBody>
        </p:sp>
      </p:grpSp>
      <p:grpSp>
        <p:nvGrpSpPr>
          <p:cNvPr id="18" name="Group 17">
            <a:extLst>
              <a:ext uri="{FF2B5EF4-FFF2-40B4-BE49-F238E27FC236}">
                <a16:creationId xmlns="" xmlns:a16="http://schemas.microsoft.com/office/drawing/2014/main" id="{AF125DDF-54C0-44F1-9312-CC567147E6D6}"/>
              </a:ext>
            </a:extLst>
          </p:cNvPr>
          <p:cNvGrpSpPr/>
          <p:nvPr/>
        </p:nvGrpSpPr>
        <p:grpSpPr>
          <a:xfrm rot="10800000" flipH="1">
            <a:off x="610098" y="2848602"/>
            <a:ext cx="2127533" cy="2127533"/>
            <a:chOff x="6876256" y="3063517"/>
            <a:chExt cx="1944216" cy="1944216"/>
          </a:xfrm>
          <a:scene3d>
            <a:camera prst="perspectiveLeft">
              <a:rot lat="0" lon="3900000" rev="0"/>
            </a:camera>
            <a:lightRig rig="threePt" dir="t"/>
          </a:scene3d>
        </p:grpSpPr>
        <p:sp>
          <p:nvSpPr>
            <p:cNvPr id="19" name="Oval 18">
              <a:extLst>
                <a:ext uri="{FF2B5EF4-FFF2-40B4-BE49-F238E27FC236}">
                  <a16:creationId xmlns="" xmlns:a16="http://schemas.microsoft.com/office/drawing/2014/main" id="{D4F344A5-D92C-4603-A473-E966BA62A68D}"/>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Oval 19">
              <a:extLst>
                <a:ext uri="{FF2B5EF4-FFF2-40B4-BE49-F238E27FC236}">
                  <a16:creationId xmlns="" xmlns:a16="http://schemas.microsoft.com/office/drawing/2014/main" id="{C3D9F7C8-DFDE-4FE7-9999-7B888487F58A}"/>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Oval 20">
              <a:extLst>
                <a:ext uri="{FF2B5EF4-FFF2-40B4-BE49-F238E27FC236}">
                  <a16:creationId xmlns="" xmlns:a16="http://schemas.microsoft.com/office/drawing/2014/main" id="{4D964D23-0A44-4C3A-8202-130EAAE36554}"/>
                </a:ext>
              </a:extLst>
            </p:cNvPr>
            <p:cNvSpPr/>
            <p:nvPr/>
          </p:nvSpPr>
          <p:spPr>
            <a:xfrm>
              <a:off x="7487073" y="3674334"/>
              <a:ext cx="722583" cy="722583"/>
            </a:xfrm>
            <a:prstGeom prst="ellipse">
              <a:avLst/>
            </a:prstGeom>
            <a:solidFill>
              <a:schemeClr val="accent4"/>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2" name="Rectangle 21">
            <a:extLst>
              <a:ext uri="{FF2B5EF4-FFF2-40B4-BE49-F238E27FC236}">
                <a16:creationId xmlns="" xmlns:a16="http://schemas.microsoft.com/office/drawing/2014/main" id="{9F42F8BA-36EB-4CDA-9C34-2FBFA3D0D547}"/>
              </a:ext>
            </a:extLst>
          </p:cNvPr>
          <p:cNvSpPr/>
          <p:nvPr/>
        </p:nvSpPr>
        <p:spPr>
          <a:xfrm>
            <a:off x="6656598" y="4549699"/>
            <a:ext cx="594864" cy="59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Rectangle 22">
            <a:extLst>
              <a:ext uri="{FF2B5EF4-FFF2-40B4-BE49-F238E27FC236}">
                <a16:creationId xmlns="" xmlns:a16="http://schemas.microsoft.com/office/drawing/2014/main" id="{F0270141-EAEF-4DB8-BE02-068A9E67E9FC}"/>
              </a:ext>
            </a:extLst>
          </p:cNvPr>
          <p:cNvSpPr/>
          <p:nvPr/>
        </p:nvSpPr>
        <p:spPr>
          <a:xfrm>
            <a:off x="6656598" y="3626846"/>
            <a:ext cx="594864" cy="59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Rectangle 23">
            <a:extLst>
              <a:ext uri="{FF2B5EF4-FFF2-40B4-BE49-F238E27FC236}">
                <a16:creationId xmlns="" xmlns:a16="http://schemas.microsoft.com/office/drawing/2014/main" id="{B8E337CC-A763-4D05-9509-C4A9D2828580}"/>
              </a:ext>
            </a:extLst>
          </p:cNvPr>
          <p:cNvSpPr/>
          <p:nvPr/>
        </p:nvSpPr>
        <p:spPr>
          <a:xfrm>
            <a:off x="6656598" y="2703994"/>
            <a:ext cx="594864" cy="59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Parallelogram 24">
            <a:extLst>
              <a:ext uri="{FF2B5EF4-FFF2-40B4-BE49-F238E27FC236}">
                <a16:creationId xmlns="" xmlns:a16="http://schemas.microsoft.com/office/drawing/2014/main" id="{3BE05377-4603-403A-A13B-77D1DF41A42C}"/>
              </a:ext>
            </a:extLst>
          </p:cNvPr>
          <p:cNvSpPr/>
          <p:nvPr/>
        </p:nvSpPr>
        <p:spPr>
          <a:xfrm rot="10800000">
            <a:off x="3615054" y="3654339"/>
            <a:ext cx="1400486" cy="276883"/>
          </a:xfrm>
          <a:prstGeom prst="parallelogram">
            <a:avLst>
              <a:gd name="adj" fmla="val 1922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Rectangle 25">
            <a:extLst>
              <a:ext uri="{FF2B5EF4-FFF2-40B4-BE49-F238E27FC236}">
                <a16:creationId xmlns="" xmlns:a16="http://schemas.microsoft.com/office/drawing/2014/main" id="{1B20DF86-2CE8-449A-9346-3AA4C54078C2}"/>
              </a:ext>
            </a:extLst>
          </p:cNvPr>
          <p:cNvSpPr/>
          <p:nvPr/>
        </p:nvSpPr>
        <p:spPr>
          <a:xfrm>
            <a:off x="6656598" y="5472554"/>
            <a:ext cx="594864" cy="594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Rectangle 26">
            <a:extLst>
              <a:ext uri="{FF2B5EF4-FFF2-40B4-BE49-F238E27FC236}">
                <a16:creationId xmlns="" xmlns:a16="http://schemas.microsoft.com/office/drawing/2014/main" id="{9AD4AE32-2565-486C-BF53-0B038014A932}"/>
              </a:ext>
            </a:extLst>
          </p:cNvPr>
          <p:cNvSpPr/>
          <p:nvPr/>
        </p:nvSpPr>
        <p:spPr>
          <a:xfrm>
            <a:off x="6656598" y="1781141"/>
            <a:ext cx="594864" cy="594864"/>
          </a:xfrm>
          <a:prstGeom prst="rec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Down Arrow 1">
            <a:extLst>
              <a:ext uri="{FF2B5EF4-FFF2-40B4-BE49-F238E27FC236}">
                <a16:creationId xmlns="" xmlns:a16="http://schemas.microsoft.com/office/drawing/2014/main" id="{3766BDF5-EFD6-495F-B0D3-3C1954E30463}"/>
              </a:ext>
            </a:extLst>
          </p:cNvPr>
          <p:cNvSpPr/>
          <p:nvPr/>
        </p:nvSpPr>
        <p:spPr>
          <a:xfrm rot="10800000" flipH="1">
            <a:off x="6766719" y="5560009"/>
            <a:ext cx="373963" cy="419960"/>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9" name="Donut 15">
            <a:extLst>
              <a:ext uri="{FF2B5EF4-FFF2-40B4-BE49-F238E27FC236}">
                <a16:creationId xmlns="" xmlns:a16="http://schemas.microsoft.com/office/drawing/2014/main" id="{3DF46610-DACB-4655-9E27-6303C15CF9D1}"/>
              </a:ext>
            </a:extLst>
          </p:cNvPr>
          <p:cNvSpPr/>
          <p:nvPr/>
        </p:nvSpPr>
        <p:spPr>
          <a:xfrm>
            <a:off x="6781332" y="1905484"/>
            <a:ext cx="344733" cy="34618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0" name="Rectangle 1">
            <a:extLst>
              <a:ext uri="{FF2B5EF4-FFF2-40B4-BE49-F238E27FC236}">
                <a16:creationId xmlns="" xmlns:a16="http://schemas.microsoft.com/office/drawing/2014/main" id="{D883F40A-F0E2-4360-B804-5E0397A9798F}"/>
              </a:ext>
            </a:extLst>
          </p:cNvPr>
          <p:cNvSpPr>
            <a:spLocks noChangeAspect="1"/>
          </p:cNvSpPr>
          <p:nvPr/>
        </p:nvSpPr>
        <p:spPr>
          <a:xfrm>
            <a:off x="6784782" y="4645996"/>
            <a:ext cx="352355" cy="351677"/>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31" name="Rounded Rectangle 24">
            <a:extLst>
              <a:ext uri="{FF2B5EF4-FFF2-40B4-BE49-F238E27FC236}">
                <a16:creationId xmlns="" xmlns:a16="http://schemas.microsoft.com/office/drawing/2014/main" id="{77F18C11-B6DB-430E-8122-3CB9C2348FF3}"/>
              </a:ext>
            </a:extLst>
          </p:cNvPr>
          <p:cNvSpPr>
            <a:spLocks noChangeAspect="1"/>
          </p:cNvSpPr>
          <p:nvPr/>
        </p:nvSpPr>
        <p:spPr>
          <a:xfrm>
            <a:off x="6788799" y="3793801"/>
            <a:ext cx="337264" cy="260957"/>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32" name="Freeform 35">
            <a:extLst>
              <a:ext uri="{FF2B5EF4-FFF2-40B4-BE49-F238E27FC236}">
                <a16:creationId xmlns="" xmlns:a16="http://schemas.microsoft.com/office/drawing/2014/main" id="{DCC16741-899C-4C47-8E8F-45E9E56D2107}"/>
              </a:ext>
            </a:extLst>
          </p:cNvPr>
          <p:cNvSpPr>
            <a:spLocks noChangeAspect="1"/>
          </p:cNvSpPr>
          <p:nvPr/>
        </p:nvSpPr>
        <p:spPr>
          <a:xfrm rot="8580000">
            <a:off x="6788325" y="2836159"/>
            <a:ext cx="331419" cy="330536"/>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33" name="Rectangle 32">
            <a:extLst>
              <a:ext uri="{FF2B5EF4-FFF2-40B4-BE49-F238E27FC236}">
                <a16:creationId xmlns="" xmlns:a16="http://schemas.microsoft.com/office/drawing/2014/main" id="{E84459F8-5881-4DEB-8A81-B89DA92F1CB7}"/>
              </a:ext>
            </a:extLst>
          </p:cNvPr>
          <p:cNvSpPr/>
          <p:nvPr/>
        </p:nvSpPr>
        <p:spPr>
          <a:xfrm>
            <a:off x="4488662" y="3741945"/>
            <a:ext cx="966653" cy="55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33">
            <a:extLst>
              <a:ext uri="{FF2B5EF4-FFF2-40B4-BE49-F238E27FC236}">
                <a16:creationId xmlns="" xmlns:a16="http://schemas.microsoft.com/office/drawing/2014/main" id="{249C4E87-AE40-4F8D-B76D-0F3FE3C5E753}"/>
              </a:ext>
            </a:extLst>
          </p:cNvPr>
          <p:cNvSpPr/>
          <p:nvPr/>
        </p:nvSpPr>
        <p:spPr>
          <a:xfrm>
            <a:off x="4488662" y="3819197"/>
            <a:ext cx="966653" cy="55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Rectangle 34">
            <a:extLst>
              <a:ext uri="{FF2B5EF4-FFF2-40B4-BE49-F238E27FC236}">
                <a16:creationId xmlns="" xmlns:a16="http://schemas.microsoft.com/office/drawing/2014/main" id="{DCEBC72B-82D4-4B5A-9E29-9A6C7DF9679D}"/>
              </a:ext>
            </a:extLst>
          </p:cNvPr>
          <p:cNvSpPr/>
          <p:nvPr/>
        </p:nvSpPr>
        <p:spPr>
          <a:xfrm>
            <a:off x="4488662" y="3896449"/>
            <a:ext cx="966653" cy="5576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35">
            <a:extLst>
              <a:ext uri="{FF2B5EF4-FFF2-40B4-BE49-F238E27FC236}">
                <a16:creationId xmlns="" xmlns:a16="http://schemas.microsoft.com/office/drawing/2014/main" id="{8F5405A9-7AFD-4CD6-895B-4CC9E600198B}"/>
              </a:ext>
            </a:extLst>
          </p:cNvPr>
          <p:cNvSpPr/>
          <p:nvPr/>
        </p:nvSpPr>
        <p:spPr>
          <a:xfrm>
            <a:off x="4488662" y="3973701"/>
            <a:ext cx="966653" cy="5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36">
            <a:extLst>
              <a:ext uri="{FF2B5EF4-FFF2-40B4-BE49-F238E27FC236}">
                <a16:creationId xmlns="" xmlns:a16="http://schemas.microsoft.com/office/drawing/2014/main" id="{E68A8935-BBBB-4065-80B9-2A9DD8DE3D40}"/>
              </a:ext>
            </a:extLst>
          </p:cNvPr>
          <p:cNvSpPr/>
          <p:nvPr/>
        </p:nvSpPr>
        <p:spPr>
          <a:xfrm>
            <a:off x="4488662" y="4050952"/>
            <a:ext cx="966653" cy="557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8" name="Group 37">
            <a:extLst>
              <a:ext uri="{FF2B5EF4-FFF2-40B4-BE49-F238E27FC236}">
                <a16:creationId xmlns="" xmlns:a16="http://schemas.microsoft.com/office/drawing/2014/main" id="{233B169F-B6F7-48B5-B5C3-3FAAAF1B142C}"/>
              </a:ext>
            </a:extLst>
          </p:cNvPr>
          <p:cNvGrpSpPr/>
          <p:nvPr/>
        </p:nvGrpSpPr>
        <p:grpSpPr>
          <a:xfrm>
            <a:off x="1673863" y="3262299"/>
            <a:ext cx="3404656" cy="1346565"/>
            <a:chOff x="903886" y="3331350"/>
            <a:chExt cx="3297058" cy="1304009"/>
          </a:xfrm>
        </p:grpSpPr>
        <p:sp>
          <p:nvSpPr>
            <p:cNvPr id="39" name="Rectangle 34">
              <a:extLst>
                <a:ext uri="{FF2B5EF4-FFF2-40B4-BE49-F238E27FC236}">
                  <a16:creationId xmlns="" xmlns:a16="http://schemas.microsoft.com/office/drawing/2014/main" id="{61085DFF-D2A6-4757-BC9C-B6911BE3148F}"/>
                </a:ext>
              </a:extLst>
            </p:cNvPr>
            <p:cNvSpPr/>
            <p:nvPr/>
          </p:nvSpPr>
          <p:spPr>
            <a:xfrm>
              <a:off x="903886" y="3968006"/>
              <a:ext cx="704227" cy="36000"/>
            </a:xfrm>
            <a:custGeom>
              <a:avLst/>
              <a:gdLst/>
              <a:ahLst/>
              <a:cxnLst/>
              <a:rect l="l" t="t" r="r" b="b"/>
              <a:pathLst>
                <a:path w="704227" h="36000">
                  <a:moveTo>
                    <a:pt x="0" y="0"/>
                  </a:moveTo>
                  <a:lnTo>
                    <a:pt x="704227" y="0"/>
                  </a:lnTo>
                  <a:lnTo>
                    <a:pt x="704227" y="36000"/>
                  </a:lnTo>
                  <a:lnTo>
                    <a:pt x="0" y="360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0" name="Group 39">
              <a:extLst>
                <a:ext uri="{FF2B5EF4-FFF2-40B4-BE49-F238E27FC236}">
                  <a16:creationId xmlns="" xmlns:a16="http://schemas.microsoft.com/office/drawing/2014/main" id="{3C5EDA7E-EAC2-42DC-BA31-82F98D89F64F}"/>
                </a:ext>
              </a:extLst>
            </p:cNvPr>
            <p:cNvGrpSpPr/>
            <p:nvPr/>
          </p:nvGrpSpPr>
          <p:grpSpPr>
            <a:xfrm>
              <a:off x="1475656" y="3331350"/>
              <a:ext cx="2725288" cy="1304009"/>
              <a:chOff x="1475656" y="3331350"/>
              <a:chExt cx="2725288" cy="1304009"/>
            </a:xfrm>
          </p:grpSpPr>
          <p:sp>
            <p:nvSpPr>
              <p:cNvPr id="41" name="Parallelogram 40">
                <a:extLst>
                  <a:ext uri="{FF2B5EF4-FFF2-40B4-BE49-F238E27FC236}">
                    <a16:creationId xmlns="" xmlns:a16="http://schemas.microsoft.com/office/drawing/2014/main" id="{3DD0C1A1-1C2E-4ABE-8BA7-25BE1B74C75A}"/>
                  </a:ext>
                </a:extLst>
              </p:cNvPr>
              <p:cNvSpPr/>
              <p:nvPr/>
            </p:nvSpPr>
            <p:spPr>
              <a:xfrm rot="10680000" flipH="1">
                <a:off x="2793780" y="4038224"/>
                <a:ext cx="1201835" cy="597135"/>
              </a:xfrm>
              <a:prstGeom prst="parallelogram">
                <a:avLst>
                  <a:gd name="adj" fmla="val 622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Parallelogram 41">
                <a:extLst>
                  <a:ext uri="{FF2B5EF4-FFF2-40B4-BE49-F238E27FC236}">
                    <a16:creationId xmlns="" xmlns:a16="http://schemas.microsoft.com/office/drawing/2014/main" id="{FAA098A8-6698-44B6-8D31-46D25DF7D96F}"/>
                  </a:ext>
                </a:extLst>
              </p:cNvPr>
              <p:cNvSpPr/>
              <p:nvPr/>
            </p:nvSpPr>
            <p:spPr>
              <a:xfrm rot="10920000">
                <a:off x="2793780" y="3331350"/>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3" name="Group 42">
                <a:extLst>
                  <a:ext uri="{FF2B5EF4-FFF2-40B4-BE49-F238E27FC236}">
                    <a16:creationId xmlns="" xmlns:a16="http://schemas.microsoft.com/office/drawing/2014/main" id="{AFF4B2DD-ACCF-4187-A0B1-2C8698891D41}"/>
                  </a:ext>
                </a:extLst>
              </p:cNvPr>
              <p:cNvGrpSpPr/>
              <p:nvPr/>
            </p:nvGrpSpPr>
            <p:grpSpPr>
              <a:xfrm>
                <a:off x="1475656" y="3862961"/>
                <a:ext cx="2152334" cy="246090"/>
                <a:chOff x="1688158" y="3440846"/>
                <a:chExt cx="1659706" cy="379529"/>
              </a:xfrm>
            </p:grpSpPr>
            <p:sp>
              <p:nvSpPr>
                <p:cNvPr id="45" name="Trapezoid 33">
                  <a:extLst>
                    <a:ext uri="{FF2B5EF4-FFF2-40B4-BE49-F238E27FC236}">
                      <a16:creationId xmlns="" xmlns:a16="http://schemas.microsoft.com/office/drawing/2014/main" id="{8F03E05A-CFBC-4422-8C99-19A95C4DDBD0}"/>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Chord 45">
                  <a:extLst>
                    <a:ext uri="{FF2B5EF4-FFF2-40B4-BE49-F238E27FC236}">
                      <a16:creationId xmlns="" xmlns:a16="http://schemas.microsoft.com/office/drawing/2014/main" id="{4211E5DD-CA5C-4F4B-9DE5-AD3F17D00AC0}"/>
                    </a:ext>
                  </a:extLst>
                </p:cNvPr>
                <p:cNvSpPr/>
                <p:nvPr/>
              </p:nvSpPr>
              <p:spPr>
                <a:xfrm>
                  <a:off x="1688158" y="3454556"/>
                  <a:ext cx="155575" cy="352111"/>
                </a:xfrm>
                <a:prstGeom prst="chord">
                  <a:avLst>
                    <a:gd name="adj1" fmla="val 539117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Trapezoid 37">
                  <a:extLst>
                    <a:ext uri="{FF2B5EF4-FFF2-40B4-BE49-F238E27FC236}">
                      <a16:creationId xmlns="" xmlns:a16="http://schemas.microsoft.com/office/drawing/2014/main" id="{78B7AA01-3133-49A1-9E4E-2400AFB045CD}"/>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4" name="Parallelogram 43">
                <a:extLst>
                  <a:ext uri="{FF2B5EF4-FFF2-40B4-BE49-F238E27FC236}">
                    <a16:creationId xmlns="" xmlns:a16="http://schemas.microsoft.com/office/drawing/2014/main" id="{939CEFD3-3525-43BA-AE9D-63D482D72FEB}"/>
                  </a:ext>
                </a:extLst>
              </p:cNvPr>
              <p:cNvSpPr/>
              <p:nvPr/>
            </p:nvSpPr>
            <p:spPr>
              <a:xfrm rot="10800000" flipH="1">
                <a:off x="2788579" y="3979133"/>
                <a:ext cx="1412365" cy="268133"/>
              </a:xfrm>
              <a:prstGeom prst="parallelogram">
                <a:avLst>
                  <a:gd name="adj" fmla="val 2058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48" name="Freeform 47">
            <a:extLst>
              <a:ext uri="{FF2B5EF4-FFF2-40B4-BE49-F238E27FC236}">
                <a16:creationId xmlns="" xmlns:a16="http://schemas.microsoft.com/office/drawing/2014/main" id="{643D6B73-DCC6-4A78-BDBC-0C65DE1E5B09}"/>
              </a:ext>
            </a:extLst>
          </p:cNvPr>
          <p:cNvSpPr/>
          <p:nvPr/>
        </p:nvSpPr>
        <p:spPr>
          <a:xfrm>
            <a:off x="5453688" y="1781144"/>
            <a:ext cx="1204814" cy="2019981"/>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Freeform 48">
            <a:extLst>
              <a:ext uri="{FF2B5EF4-FFF2-40B4-BE49-F238E27FC236}">
                <a16:creationId xmlns="" xmlns:a16="http://schemas.microsoft.com/office/drawing/2014/main" id="{57802457-5DD1-4216-8401-316524397E6E}"/>
              </a:ext>
            </a:extLst>
          </p:cNvPr>
          <p:cNvSpPr/>
          <p:nvPr/>
        </p:nvSpPr>
        <p:spPr>
          <a:xfrm>
            <a:off x="5453785" y="2703994"/>
            <a:ext cx="1204719" cy="1171728"/>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Freeform 49">
            <a:extLst>
              <a:ext uri="{FF2B5EF4-FFF2-40B4-BE49-F238E27FC236}">
                <a16:creationId xmlns="" xmlns:a16="http://schemas.microsoft.com/office/drawing/2014/main" id="{FC68CD52-4B81-4454-BCA7-8BFFCA054C31}"/>
              </a:ext>
            </a:extLst>
          </p:cNvPr>
          <p:cNvSpPr/>
          <p:nvPr/>
        </p:nvSpPr>
        <p:spPr>
          <a:xfrm>
            <a:off x="5453727" y="3626724"/>
            <a:ext cx="1204775" cy="594533"/>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Freeform 50">
            <a:extLst>
              <a:ext uri="{FF2B5EF4-FFF2-40B4-BE49-F238E27FC236}">
                <a16:creationId xmlns="" xmlns:a16="http://schemas.microsoft.com/office/drawing/2014/main" id="{AD71E514-6F35-43AD-8232-E968ACC620EA}"/>
              </a:ext>
            </a:extLst>
          </p:cNvPr>
          <p:cNvSpPr/>
          <p:nvPr/>
        </p:nvSpPr>
        <p:spPr>
          <a:xfrm flipV="1">
            <a:off x="5455871" y="4050099"/>
            <a:ext cx="1202632" cy="201676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Freeform 51">
            <a:extLst>
              <a:ext uri="{FF2B5EF4-FFF2-40B4-BE49-F238E27FC236}">
                <a16:creationId xmlns="" xmlns:a16="http://schemas.microsoft.com/office/drawing/2014/main" id="{2CAE076D-7406-4897-B4DC-790DECC79ACC}"/>
              </a:ext>
            </a:extLst>
          </p:cNvPr>
          <p:cNvSpPr/>
          <p:nvPr/>
        </p:nvSpPr>
        <p:spPr>
          <a:xfrm flipV="1">
            <a:off x="5453785" y="3973701"/>
            <a:ext cx="1204719" cy="1174482"/>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Tree>
    <p:extLst>
      <p:ext uri="{BB962C8B-B14F-4D97-AF65-F5344CB8AC3E}">
        <p14:creationId xmlns:p14="http://schemas.microsoft.com/office/powerpoint/2010/main" val="3423133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dirty="0" smtClean="0"/>
              <a:t>Nos relations clients </a:t>
            </a:r>
            <a:r>
              <a:rPr lang="en-US" dirty="0" err="1" smtClean="0"/>
              <a:t>actuelles</a:t>
            </a:r>
            <a:endParaRPr lang="en-US" dirty="0"/>
          </a:p>
        </p:txBody>
      </p:sp>
      <p:sp>
        <p:nvSpPr>
          <p:cNvPr id="3" name="Rectangle 2">
            <a:extLst>
              <a:ext uri="{FF2B5EF4-FFF2-40B4-BE49-F238E27FC236}">
                <a16:creationId xmlns="" xmlns:a16="http://schemas.microsoft.com/office/drawing/2014/main" id="{D1326CB2-019C-4A06-92AA-C75D706041C8}"/>
              </a:ext>
            </a:extLst>
          </p:cNvPr>
          <p:cNvSpPr/>
          <p:nvPr/>
        </p:nvSpPr>
        <p:spPr>
          <a:xfrm>
            <a:off x="5455887" y="1838597"/>
            <a:ext cx="504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b="1" dirty="0"/>
          </a:p>
        </p:txBody>
      </p:sp>
      <p:sp>
        <p:nvSpPr>
          <p:cNvPr id="4" name="TextBox 3">
            <a:extLst>
              <a:ext uri="{FF2B5EF4-FFF2-40B4-BE49-F238E27FC236}">
                <a16:creationId xmlns="" xmlns:a16="http://schemas.microsoft.com/office/drawing/2014/main" id="{4A82EC54-BEA8-4460-B927-C9D0CCA502A8}"/>
              </a:ext>
            </a:extLst>
          </p:cNvPr>
          <p:cNvSpPr txBox="1"/>
          <p:nvPr/>
        </p:nvSpPr>
        <p:spPr>
          <a:xfrm>
            <a:off x="2322521" y="1767435"/>
            <a:ext cx="3043519" cy="461665"/>
          </a:xfrm>
          <a:prstGeom prst="rect">
            <a:avLst/>
          </a:prstGeom>
          <a:noFill/>
        </p:spPr>
        <p:txBody>
          <a:bodyPr wrap="square" rtlCol="0">
            <a:spAutoFit/>
          </a:bodyPr>
          <a:lstStyle/>
          <a:p>
            <a:pPr algn="r"/>
            <a:r>
              <a:rPr lang="en-US" altLang="ko-KR" sz="1200" b="1" dirty="0" smtClean="0">
                <a:solidFill>
                  <a:schemeClr val="tx1">
                    <a:lumMod val="75000"/>
                    <a:lumOff val="25000"/>
                  </a:schemeClr>
                </a:solidFill>
                <a:cs typeface="Arial" pitchFamily="34" charset="0"/>
              </a:rPr>
              <a:t>LE PLUS</a:t>
            </a:r>
            <a:r>
              <a:rPr lang="en-US" altLang="ko-KR" sz="1200" dirty="0" smtClean="0">
                <a:solidFill>
                  <a:schemeClr val="tx1">
                    <a:lumMod val="75000"/>
                    <a:lumOff val="25000"/>
                  </a:schemeClr>
                </a:solidFill>
                <a:cs typeface="Arial" pitchFamily="34" charset="0"/>
              </a:rPr>
              <a:t>: bonne perception de </a:t>
            </a:r>
            <a:r>
              <a:rPr lang="en-US" altLang="ko-KR" sz="1200" dirty="0" err="1" smtClean="0">
                <a:solidFill>
                  <a:schemeClr val="tx1">
                    <a:lumMod val="75000"/>
                    <a:lumOff val="25000"/>
                  </a:schemeClr>
                </a:solidFill>
                <a:cs typeface="Arial" pitchFamily="34" charset="0"/>
              </a:rPr>
              <a:t>notre</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entreprise</a:t>
            </a:r>
            <a:r>
              <a:rPr lang="en-US" altLang="ko-KR" sz="1200" dirty="0" smtClean="0">
                <a:solidFill>
                  <a:schemeClr val="tx1">
                    <a:lumMod val="75000"/>
                    <a:lumOff val="25000"/>
                  </a:schemeClr>
                </a:solidFill>
                <a:cs typeface="Arial" pitchFamily="34" charset="0"/>
              </a:rPr>
              <a:t> et de </a:t>
            </a:r>
            <a:r>
              <a:rPr lang="en-US" altLang="ko-KR" sz="1200" dirty="0" err="1" smtClean="0">
                <a:solidFill>
                  <a:schemeClr val="tx1">
                    <a:lumMod val="75000"/>
                    <a:lumOff val="25000"/>
                  </a:schemeClr>
                </a:solidFill>
                <a:cs typeface="Arial" pitchFamily="34" charset="0"/>
              </a:rPr>
              <a:t>nos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offres</a:t>
            </a:r>
            <a:r>
              <a:rPr lang="en-US"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endParaRPr>
          </a:p>
        </p:txBody>
      </p:sp>
      <p:sp>
        <p:nvSpPr>
          <p:cNvPr id="5" name="Rectangle 4">
            <a:extLst>
              <a:ext uri="{FF2B5EF4-FFF2-40B4-BE49-F238E27FC236}">
                <a16:creationId xmlns="" xmlns:a16="http://schemas.microsoft.com/office/drawing/2014/main" id="{3D2FC772-4720-4D62-B3BA-C9DF05242AC3}"/>
              </a:ext>
            </a:extLst>
          </p:cNvPr>
          <p:cNvSpPr/>
          <p:nvPr/>
        </p:nvSpPr>
        <p:spPr>
          <a:xfrm>
            <a:off x="6219400" y="1838597"/>
            <a:ext cx="504000"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b="1" dirty="0"/>
          </a:p>
        </p:txBody>
      </p:sp>
      <p:sp>
        <p:nvSpPr>
          <p:cNvPr id="6" name="TextBox 5">
            <a:extLst>
              <a:ext uri="{FF2B5EF4-FFF2-40B4-BE49-F238E27FC236}">
                <a16:creationId xmlns="" xmlns:a16="http://schemas.microsoft.com/office/drawing/2014/main" id="{92F762B7-9119-471E-ACD0-13ED89C167E9}"/>
              </a:ext>
            </a:extLst>
          </p:cNvPr>
          <p:cNvSpPr txBox="1"/>
          <p:nvPr/>
        </p:nvSpPr>
        <p:spPr>
          <a:xfrm>
            <a:off x="6833530" y="1767435"/>
            <a:ext cx="3043519" cy="461665"/>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A AMELIORER</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fidélisation</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rétention</a:t>
            </a:r>
            <a:r>
              <a:rPr lang="en-US" altLang="ko-KR" sz="1200" dirty="0">
                <a:solidFill>
                  <a:schemeClr val="tx1">
                    <a:lumMod val="75000"/>
                    <a:lumOff val="25000"/>
                  </a:schemeClr>
                </a:solidFill>
                <a:cs typeface="Arial" pitchFamily="34" charset="0"/>
              </a:rPr>
              <a:t> </a:t>
            </a:r>
            <a:r>
              <a:rPr lang="en-US" altLang="ko-KR" sz="1200" dirty="0" smtClean="0">
                <a:solidFill>
                  <a:schemeClr val="tx1">
                    <a:lumMod val="75000"/>
                    <a:lumOff val="25000"/>
                  </a:schemeClr>
                </a:solidFill>
                <a:cs typeface="Arial" pitchFamily="34" charset="0"/>
              </a:rPr>
              <a:t>et </a:t>
            </a:r>
            <a:r>
              <a:rPr lang="en-US" altLang="ko-KR" sz="1200" dirty="0" err="1" smtClean="0">
                <a:solidFill>
                  <a:schemeClr val="tx1">
                    <a:lumMod val="75000"/>
                    <a:lumOff val="25000"/>
                  </a:schemeClr>
                </a:solidFill>
                <a:cs typeface="Arial" pitchFamily="34" charset="0"/>
              </a:rPr>
              <a:t>politique</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d’augmentation</a:t>
            </a:r>
            <a:r>
              <a:rPr lang="en-US" altLang="ko-KR" sz="1200" dirty="0" smtClean="0">
                <a:solidFill>
                  <a:schemeClr val="tx1">
                    <a:lumMod val="75000"/>
                    <a:lumOff val="25000"/>
                  </a:schemeClr>
                </a:solidFill>
                <a:cs typeface="Arial" pitchFamily="34" charset="0"/>
              </a:rPr>
              <a:t> du panier </a:t>
            </a:r>
            <a:r>
              <a:rPr lang="en-US" altLang="ko-KR" sz="1200" dirty="0" err="1" smtClean="0">
                <a:solidFill>
                  <a:schemeClr val="tx1">
                    <a:lumMod val="75000"/>
                    <a:lumOff val="25000"/>
                  </a:schemeClr>
                </a:solidFill>
                <a:cs typeface="Arial" pitchFamily="34" charset="0"/>
              </a:rPr>
              <a:t>d’achat</a:t>
            </a:r>
            <a:r>
              <a:rPr lang="en-US"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endParaRPr>
          </a:p>
        </p:txBody>
      </p:sp>
      <p:grpSp>
        <p:nvGrpSpPr>
          <p:cNvPr id="7" name="그룹 42">
            <a:extLst>
              <a:ext uri="{FF2B5EF4-FFF2-40B4-BE49-F238E27FC236}">
                <a16:creationId xmlns="" xmlns:a16="http://schemas.microsoft.com/office/drawing/2014/main" id="{97CB015D-FB28-4BC8-B24B-E1BE0026E239}"/>
              </a:ext>
            </a:extLst>
          </p:cNvPr>
          <p:cNvGrpSpPr/>
          <p:nvPr/>
        </p:nvGrpSpPr>
        <p:grpSpPr>
          <a:xfrm>
            <a:off x="912508" y="5146903"/>
            <a:ext cx="4230407" cy="575579"/>
            <a:chOff x="2279575" y="5092585"/>
            <a:chExt cx="4230407" cy="575578"/>
          </a:xfrm>
        </p:grpSpPr>
        <p:sp>
          <p:nvSpPr>
            <p:cNvPr id="8" name="TextBox 7">
              <a:extLst>
                <a:ext uri="{FF2B5EF4-FFF2-40B4-BE49-F238E27FC236}">
                  <a16:creationId xmlns="" xmlns:a16="http://schemas.microsoft.com/office/drawing/2014/main" id="{A1A759C0-CB0F-40B7-BEB0-2964B2C8C6F5}"/>
                </a:ext>
              </a:extLst>
            </p:cNvPr>
            <p:cNvSpPr txBox="1"/>
            <p:nvPr/>
          </p:nvSpPr>
          <p:spPr>
            <a:xfrm>
              <a:off x="2279575" y="5092585"/>
              <a:ext cx="4230407" cy="307776"/>
            </a:xfrm>
            <a:prstGeom prst="rect">
              <a:avLst/>
            </a:prstGeom>
            <a:solidFill>
              <a:schemeClr val="accent1"/>
            </a:solidFill>
          </p:spPr>
          <p:txBody>
            <a:bodyPr wrap="square" rtlCol="0">
              <a:spAutoFit/>
            </a:bodyPr>
            <a:lstStyle/>
            <a:p>
              <a:pPr algn="r"/>
              <a:r>
                <a:rPr lang="en-US" altLang="ko-KR" sz="1400" b="1" dirty="0" err="1" smtClean="0">
                  <a:solidFill>
                    <a:schemeClr val="bg1"/>
                  </a:solidFill>
                  <a:cs typeface="Calibri" pitchFamily="34" charset="0"/>
                </a:rPr>
                <a:t>Nombre</a:t>
              </a:r>
              <a:r>
                <a:rPr lang="en-US" altLang="ko-KR" sz="1400" b="1" dirty="0" smtClean="0">
                  <a:solidFill>
                    <a:schemeClr val="bg1"/>
                  </a:solidFill>
                  <a:cs typeface="Calibri" pitchFamily="34" charset="0"/>
                </a:rPr>
                <a:t> de clients </a:t>
              </a:r>
              <a:r>
                <a:rPr lang="en-US" altLang="ko-KR" sz="1400" b="1" dirty="0" err="1" smtClean="0">
                  <a:solidFill>
                    <a:schemeClr val="bg1"/>
                  </a:solidFill>
                  <a:cs typeface="Calibri" pitchFamily="34" charset="0"/>
                </a:rPr>
                <a:t>actuels</a:t>
              </a:r>
              <a:endParaRPr lang="ko-KR" altLang="en-US" sz="1400" b="1" dirty="0">
                <a:solidFill>
                  <a:schemeClr val="bg1"/>
                </a:solidFill>
                <a:cs typeface="Calibri" pitchFamily="34" charset="0"/>
              </a:endParaRPr>
            </a:p>
          </p:txBody>
        </p:sp>
        <p:sp>
          <p:nvSpPr>
            <p:cNvPr id="9" name="TextBox 8">
              <a:extLst>
                <a:ext uri="{FF2B5EF4-FFF2-40B4-BE49-F238E27FC236}">
                  <a16:creationId xmlns="" xmlns:a16="http://schemas.microsoft.com/office/drawing/2014/main" id="{C51887BB-2CE7-4045-B75E-FBD3C2B2E3E1}"/>
                </a:ext>
              </a:extLst>
            </p:cNvPr>
            <p:cNvSpPr txBox="1"/>
            <p:nvPr/>
          </p:nvSpPr>
          <p:spPr>
            <a:xfrm>
              <a:off x="2279575" y="5391164"/>
              <a:ext cx="4230407" cy="276999"/>
            </a:xfrm>
            <a:prstGeom prst="rect">
              <a:avLst/>
            </a:prstGeom>
            <a:noFill/>
          </p:spPr>
          <p:txBody>
            <a:bodyPr wrap="square" rtlCol="0">
              <a:spAutoFit/>
            </a:bodyPr>
            <a:lstStyle/>
            <a:p>
              <a:pPr algn="r"/>
              <a:r>
                <a:rPr lang="en-US" altLang="ko-KR" sz="1200" dirty="0" smtClean="0">
                  <a:solidFill>
                    <a:schemeClr val="tx1">
                      <a:lumMod val="75000"/>
                      <a:lumOff val="25000"/>
                    </a:schemeClr>
                  </a:solidFill>
                </a:rPr>
                <a:t>Nous </a:t>
              </a:r>
              <a:r>
                <a:rPr lang="en-US" altLang="ko-KR" sz="1200" dirty="0" err="1" smtClean="0">
                  <a:solidFill>
                    <a:schemeClr val="tx1">
                      <a:lumMod val="75000"/>
                      <a:lumOff val="25000"/>
                    </a:schemeClr>
                  </a:solidFill>
                </a:rPr>
                <a:t>avons</a:t>
              </a:r>
              <a:r>
                <a:rPr lang="en-US" altLang="ko-KR" sz="1200" dirty="0" smtClean="0">
                  <a:solidFill>
                    <a:schemeClr val="tx1">
                      <a:lumMod val="75000"/>
                      <a:lumOff val="25000"/>
                    </a:schemeClr>
                  </a:solidFill>
                </a:rPr>
                <a:t> </a:t>
              </a:r>
              <a:r>
                <a:rPr lang="en-US" altLang="ko-KR" sz="1200" dirty="0" err="1" smtClean="0">
                  <a:solidFill>
                    <a:schemeClr val="tx1">
                      <a:lumMod val="75000"/>
                      <a:lumOff val="25000"/>
                    </a:schemeClr>
                  </a:solidFill>
                </a:rPr>
                <a:t>actuellement</a:t>
              </a:r>
              <a:r>
                <a:rPr lang="en-US" altLang="ko-KR" sz="1200" dirty="0" smtClean="0">
                  <a:solidFill>
                    <a:schemeClr val="tx1">
                      <a:lumMod val="75000"/>
                      <a:lumOff val="25000"/>
                    </a:schemeClr>
                  </a:solidFill>
                </a:rPr>
                <a:t> XX clients</a:t>
              </a:r>
              <a:r>
                <a:rPr lang="en-US"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endParaRPr>
            </a:p>
          </p:txBody>
        </p:sp>
      </p:grpSp>
      <p:grpSp>
        <p:nvGrpSpPr>
          <p:cNvPr id="10" name="그룹 41">
            <a:extLst>
              <a:ext uri="{FF2B5EF4-FFF2-40B4-BE49-F238E27FC236}">
                <a16:creationId xmlns="" xmlns:a16="http://schemas.microsoft.com/office/drawing/2014/main" id="{F28DB45F-7737-4329-8819-2C1D308498E4}"/>
              </a:ext>
            </a:extLst>
          </p:cNvPr>
          <p:cNvGrpSpPr/>
          <p:nvPr/>
        </p:nvGrpSpPr>
        <p:grpSpPr>
          <a:xfrm>
            <a:off x="7032105" y="5146903"/>
            <a:ext cx="4230407" cy="575579"/>
            <a:chOff x="7032103" y="5083387"/>
            <a:chExt cx="4230407" cy="575578"/>
          </a:xfrm>
        </p:grpSpPr>
        <p:sp>
          <p:nvSpPr>
            <p:cNvPr id="11" name="TextBox 10">
              <a:extLst>
                <a:ext uri="{FF2B5EF4-FFF2-40B4-BE49-F238E27FC236}">
                  <a16:creationId xmlns="" xmlns:a16="http://schemas.microsoft.com/office/drawing/2014/main" id="{DF8068D8-21A5-435F-9471-15083AAAD19C}"/>
                </a:ext>
              </a:extLst>
            </p:cNvPr>
            <p:cNvSpPr txBox="1"/>
            <p:nvPr/>
          </p:nvSpPr>
          <p:spPr>
            <a:xfrm>
              <a:off x="7032103" y="5083387"/>
              <a:ext cx="4230407" cy="307776"/>
            </a:xfrm>
            <a:prstGeom prst="rect">
              <a:avLst/>
            </a:prstGeom>
            <a:solidFill>
              <a:schemeClr val="accent4"/>
            </a:solidFill>
          </p:spPr>
          <p:txBody>
            <a:bodyPr wrap="square" rtlCol="0">
              <a:spAutoFit/>
            </a:bodyPr>
            <a:lstStyle/>
            <a:p>
              <a:r>
                <a:rPr lang="en-US" altLang="ko-KR" sz="1400" b="1" dirty="0" err="1" smtClean="0">
                  <a:solidFill>
                    <a:schemeClr val="bg1"/>
                  </a:solidFill>
                  <a:cs typeface="Calibri" pitchFamily="34" charset="0"/>
                </a:rPr>
                <a:t>L’année</a:t>
              </a:r>
              <a:r>
                <a:rPr lang="en-US" altLang="ko-KR" sz="1400" b="1" dirty="0" smtClean="0">
                  <a:solidFill>
                    <a:schemeClr val="bg1"/>
                  </a:solidFill>
                  <a:cs typeface="Calibri" pitchFamily="34" charset="0"/>
                </a:rPr>
                <a:t> </a:t>
              </a:r>
              <a:r>
                <a:rPr lang="en-US" altLang="ko-KR" sz="1400" b="1" dirty="0" err="1" smtClean="0">
                  <a:solidFill>
                    <a:schemeClr val="bg1"/>
                  </a:solidFill>
                  <a:cs typeface="Calibri" pitchFamily="34" charset="0"/>
                </a:rPr>
                <a:t>passée</a:t>
              </a:r>
              <a:endParaRPr lang="ko-KR" altLang="en-US" sz="1400" b="1" dirty="0">
                <a:solidFill>
                  <a:schemeClr val="bg1"/>
                </a:solidFill>
                <a:cs typeface="Calibri" pitchFamily="34" charset="0"/>
              </a:endParaRPr>
            </a:p>
          </p:txBody>
        </p:sp>
        <p:sp>
          <p:nvSpPr>
            <p:cNvPr id="12" name="TextBox 11">
              <a:extLst>
                <a:ext uri="{FF2B5EF4-FFF2-40B4-BE49-F238E27FC236}">
                  <a16:creationId xmlns="" xmlns:a16="http://schemas.microsoft.com/office/drawing/2014/main" id="{46968635-FFB8-4749-A552-EA6E1AD74A5B}"/>
                </a:ext>
              </a:extLst>
            </p:cNvPr>
            <p:cNvSpPr txBox="1"/>
            <p:nvPr/>
          </p:nvSpPr>
          <p:spPr>
            <a:xfrm>
              <a:off x="7032103" y="5381966"/>
              <a:ext cx="4230407" cy="276999"/>
            </a:xfrm>
            <a:prstGeom prst="rect">
              <a:avLst/>
            </a:prstGeom>
            <a:noFill/>
          </p:spPr>
          <p:txBody>
            <a:bodyPr wrap="square" rtlCol="0">
              <a:spAutoFit/>
            </a:bodyPr>
            <a:lstStyle/>
            <a:p>
              <a:r>
                <a:rPr lang="en-US" altLang="ko-KR" sz="1200" dirty="0" smtClean="0">
                  <a:solidFill>
                    <a:schemeClr val="tx1">
                      <a:lumMod val="75000"/>
                      <a:lumOff val="25000"/>
                    </a:schemeClr>
                  </a:solidFill>
                </a:rPr>
                <a:t>Nous </a:t>
              </a:r>
              <a:r>
                <a:rPr lang="en-US" altLang="ko-KR" sz="1200" dirty="0" err="1" smtClean="0">
                  <a:solidFill>
                    <a:schemeClr val="tx1">
                      <a:lumMod val="75000"/>
                      <a:lumOff val="25000"/>
                    </a:schemeClr>
                  </a:solidFill>
                </a:rPr>
                <a:t>avons</a:t>
              </a:r>
              <a:r>
                <a:rPr lang="en-US" altLang="ko-KR" sz="1200" dirty="0" smtClean="0">
                  <a:solidFill>
                    <a:schemeClr val="tx1">
                      <a:lumMod val="75000"/>
                      <a:lumOff val="25000"/>
                    </a:schemeClr>
                  </a:solidFill>
                </a:rPr>
                <a:t> perdu YY clients et </a:t>
              </a:r>
              <a:r>
                <a:rPr lang="en-US" altLang="ko-KR" sz="1200" dirty="0" err="1" smtClean="0">
                  <a:solidFill>
                    <a:schemeClr val="tx1">
                      <a:lumMod val="75000"/>
                      <a:lumOff val="25000"/>
                    </a:schemeClr>
                  </a:solidFill>
                </a:rPr>
                <a:t>conqui</a:t>
              </a:r>
              <a:r>
                <a:rPr lang="en-US" altLang="ko-KR" sz="1200" dirty="0" smtClean="0">
                  <a:solidFill>
                    <a:schemeClr val="tx1">
                      <a:lumMod val="75000"/>
                      <a:lumOff val="25000"/>
                    </a:schemeClr>
                  </a:solidFill>
                </a:rPr>
                <a:t> ZZ clients</a:t>
              </a:r>
              <a:r>
                <a:rPr lang="en-US"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endParaRPr>
            </a:p>
          </p:txBody>
        </p:sp>
      </p:grpSp>
      <p:sp>
        <p:nvSpPr>
          <p:cNvPr id="13" name="Oval 1">
            <a:extLst>
              <a:ext uri="{FF2B5EF4-FFF2-40B4-BE49-F238E27FC236}">
                <a16:creationId xmlns="" xmlns:a16="http://schemas.microsoft.com/office/drawing/2014/main" id="{5F6A954A-5CAD-47C0-B424-54EACADCF3EC}"/>
              </a:ext>
            </a:extLst>
          </p:cNvPr>
          <p:cNvSpPr>
            <a:spLocks noChangeAspect="1"/>
          </p:cNvSpPr>
          <p:nvPr/>
        </p:nvSpPr>
        <p:spPr>
          <a:xfrm>
            <a:off x="5545888" y="1928597"/>
            <a:ext cx="324002" cy="324000"/>
          </a:xfrm>
          <a:custGeom>
            <a:avLst/>
            <a:gdLst/>
            <a:ahLst/>
            <a:cxnLst/>
            <a:rect l="l" t="t" r="r" b="b"/>
            <a:pathLst>
              <a:path w="3848188" h="3848188">
                <a:moveTo>
                  <a:pt x="1531053" y="504131"/>
                </a:moveTo>
                <a:lnTo>
                  <a:pt x="1531053" y="1481511"/>
                </a:lnTo>
                <a:lnTo>
                  <a:pt x="553673" y="1481511"/>
                </a:lnTo>
                <a:lnTo>
                  <a:pt x="553673" y="2263055"/>
                </a:lnTo>
                <a:lnTo>
                  <a:pt x="1531053" y="2263055"/>
                </a:lnTo>
                <a:lnTo>
                  <a:pt x="1531053" y="3240435"/>
                </a:lnTo>
                <a:lnTo>
                  <a:pt x="2312597" y="3240435"/>
                </a:lnTo>
                <a:lnTo>
                  <a:pt x="2312597" y="2263055"/>
                </a:lnTo>
                <a:lnTo>
                  <a:pt x="3289977" y="2263055"/>
                </a:lnTo>
                <a:lnTo>
                  <a:pt x="3289977" y="1481511"/>
                </a:lnTo>
                <a:lnTo>
                  <a:pt x="2312597" y="1481511"/>
                </a:lnTo>
                <a:lnTo>
                  <a:pt x="2312597" y="504131"/>
                </a:lnTo>
                <a:close/>
                <a:moveTo>
                  <a:pt x="1924094" y="0"/>
                </a:moveTo>
                <a:cubicBezTo>
                  <a:pt x="2986742" y="0"/>
                  <a:pt x="3848188" y="861446"/>
                  <a:pt x="3848188" y="1924094"/>
                </a:cubicBezTo>
                <a:cubicBezTo>
                  <a:pt x="3848188" y="2986742"/>
                  <a:pt x="2986742" y="3848188"/>
                  <a:pt x="1924094" y="3848188"/>
                </a:cubicBezTo>
                <a:cubicBezTo>
                  <a:pt x="861446" y="3848188"/>
                  <a:pt x="0" y="2986742"/>
                  <a:pt x="0" y="1924094"/>
                </a:cubicBezTo>
                <a:cubicBezTo>
                  <a:pt x="0" y="861446"/>
                  <a:pt x="861446" y="0"/>
                  <a:pt x="19240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ectangle 6">
            <a:extLst>
              <a:ext uri="{FF2B5EF4-FFF2-40B4-BE49-F238E27FC236}">
                <a16:creationId xmlns="" xmlns:a16="http://schemas.microsoft.com/office/drawing/2014/main" id="{3EB11C59-EAD6-4732-B180-BC8397F43F66}"/>
              </a:ext>
            </a:extLst>
          </p:cNvPr>
          <p:cNvSpPr>
            <a:spLocks noChangeAspect="1"/>
          </p:cNvSpPr>
          <p:nvPr/>
        </p:nvSpPr>
        <p:spPr>
          <a:xfrm>
            <a:off x="6322352" y="1928597"/>
            <a:ext cx="298096" cy="324000"/>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15" name="그룹 26">
            <a:extLst>
              <a:ext uri="{FF2B5EF4-FFF2-40B4-BE49-F238E27FC236}">
                <a16:creationId xmlns="" xmlns:a16="http://schemas.microsoft.com/office/drawing/2014/main" id="{39FE4857-4807-41E5-BA1F-8F5FDA6926EB}"/>
              </a:ext>
            </a:extLst>
          </p:cNvPr>
          <p:cNvGrpSpPr/>
          <p:nvPr/>
        </p:nvGrpSpPr>
        <p:grpSpPr>
          <a:xfrm>
            <a:off x="3298943" y="2600328"/>
            <a:ext cx="5594120" cy="2433210"/>
            <a:chOff x="3457575" y="2600325"/>
            <a:chExt cx="5172075" cy="2249637"/>
          </a:xfrm>
        </p:grpSpPr>
        <p:sp>
          <p:nvSpPr>
            <p:cNvPr id="16" name="자유형: 도형 37">
              <a:extLst>
                <a:ext uri="{FF2B5EF4-FFF2-40B4-BE49-F238E27FC236}">
                  <a16:creationId xmlns="" xmlns:a16="http://schemas.microsoft.com/office/drawing/2014/main" id="{78DB684D-3677-460C-A78F-CD75881C0E0E}"/>
                </a:ext>
              </a:extLst>
            </p:cNvPr>
            <p:cNvSpPr/>
            <p:nvPr/>
          </p:nvSpPr>
          <p:spPr>
            <a:xfrm>
              <a:off x="4962008" y="4382066"/>
              <a:ext cx="353449" cy="299910"/>
            </a:xfrm>
            <a:custGeom>
              <a:avLst/>
              <a:gdLst>
                <a:gd name="connsiteX0" fmla="*/ 75974 w 331029"/>
                <a:gd name="connsiteY0" fmla="*/ 0 h 265909"/>
                <a:gd name="connsiteX1" fmla="*/ 0 w 331029"/>
                <a:gd name="connsiteY1" fmla="*/ 265909 h 265909"/>
                <a:gd name="connsiteX2" fmla="*/ 279476 w 331029"/>
                <a:gd name="connsiteY2" fmla="*/ 233349 h 265909"/>
                <a:gd name="connsiteX3" fmla="*/ 331029 w 331029"/>
                <a:gd name="connsiteY3" fmla="*/ 97681 h 265909"/>
                <a:gd name="connsiteX4" fmla="*/ 75974 w 331029"/>
                <a:gd name="connsiteY4" fmla="*/ 0 h 265909"/>
                <a:gd name="connsiteX0" fmla="*/ 75974 w 331029"/>
                <a:gd name="connsiteY0" fmla="*/ 0 h 265909"/>
                <a:gd name="connsiteX1" fmla="*/ 0 w 331029"/>
                <a:gd name="connsiteY1" fmla="*/ 265909 h 265909"/>
                <a:gd name="connsiteX2" fmla="*/ 279476 w 331029"/>
                <a:gd name="connsiteY2" fmla="*/ 233349 h 265909"/>
                <a:gd name="connsiteX3" fmla="*/ 331029 w 331029"/>
                <a:gd name="connsiteY3" fmla="*/ 97681 h 265909"/>
                <a:gd name="connsiteX4" fmla="*/ 75974 w 331029"/>
                <a:gd name="connsiteY4" fmla="*/ 0 h 265909"/>
                <a:gd name="connsiteX0" fmla="*/ 75974 w 325602"/>
                <a:gd name="connsiteY0" fmla="*/ 0 h 265909"/>
                <a:gd name="connsiteX1" fmla="*/ 0 w 325602"/>
                <a:gd name="connsiteY1" fmla="*/ 265909 h 265909"/>
                <a:gd name="connsiteX2" fmla="*/ 279476 w 325602"/>
                <a:gd name="connsiteY2" fmla="*/ 233349 h 265909"/>
                <a:gd name="connsiteX3" fmla="*/ 325602 w 325602"/>
                <a:gd name="connsiteY3" fmla="*/ 100394 h 265909"/>
                <a:gd name="connsiteX4" fmla="*/ 75974 w 325602"/>
                <a:gd name="connsiteY4" fmla="*/ 0 h 265909"/>
                <a:gd name="connsiteX0" fmla="*/ 75974 w 325602"/>
                <a:gd name="connsiteY0" fmla="*/ 0 h 265909"/>
                <a:gd name="connsiteX1" fmla="*/ 0 w 325602"/>
                <a:gd name="connsiteY1" fmla="*/ 265909 h 265909"/>
                <a:gd name="connsiteX2" fmla="*/ 279476 w 325602"/>
                <a:gd name="connsiteY2" fmla="*/ 233349 h 265909"/>
                <a:gd name="connsiteX3" fmla="*/ 325602 w 325602"/>
                <a:gd name="connsiteY3" fmla="*/ 100394 h 265909"/>
                <a:gd name="connsiteX4" fmla="*/ 75974 w 325602"/>
                <a:gd name="connsiteY4" fmla="*/ 0 h 265909"/>
                <a:gd name="connsiteX0" fmla="*/ 75974 w 325602"/>
                <a:gd name="connsiteY0" fmla="*/ 0 h 265909"/>
                <a:gd name="connsiteX1" fmla="*/ 0 w 325602"/>
                <a:gd name="connsiteY1" fmla="*/ 265909 h 265909"/>
                <a:gd name="connsiteX2" fmla="*/ 268622 w 325602"/>
                <a:gd name="connsiteY2" fmla="*/ 227923 h 265909"/>
                <a:gd name="connsiteX3" fmla="*/ 325602 w 325602"/>
                <a:gd name="connsiteY3" fmla="*/ 100394 h 265909"/>
                <a:gd name="connsiteX4" fmla="*/ 75974 w 325602"/>
                <a:gd name="connsiteY4" fmla="*/ 0 h 265909"/>
                <a:gd name="connsiteX0" fmla="*/ 75974 w 325602"/>
                <a:gd name="connsiteY0" fmla="*/ 0 h 276099"/>
                <a:gd name="connsiteX1" fmla="*/ 0 w 325602"/>
                <a:gd name="connsiteY1" fmla="*/ 265909 h 276099"/>
                <a:gd name="connsiteX2" fmla="*/ 268622 w 325602"/>
                <a:gd name="connsiteY2" fmla="*/ 227923 h 276099"/>
                <a:gd name="connsiteX3" fmla="*/ 325602 w 325602"/>
                <a:gd name="connsiteY3" fmla="*/ 100394 h 276099"/>
                <a:gd name="connsiteX4" fmla="*/ 75974 w 325602"/>
                <a:gd name="connsiteY4" fmla="*/ 0 h 276099"/>
                <a:gd name="connsiteX0" fmla="*/ 94967 w 344595"/>
                <a:gd name="connsiteY0" fmla="*/ 0 h 274039"/>
                <a:gd name="connsiteX1" fmla="*/ 0 w 344595"/>
                <a:gd name="connsiteY1" fmla="*/ 260483 h 274039"/>
                <a:gd name="connsiteX2" fmla="*/ 287615 w 344595"/>
                <a:gd name="connsiteY2" fmla="*/ 227923 h 274039"/>
                <a:gd name="connsiteX3" fmla="*/ 344595 w 344595"/>
                <a:gd name="connsiteY3" fmla="*/ 100394 h 274039"/>
                <a:gd name="connsiteX4" fmla="*/ 94967 w 344595"/>
                <a:gd name="connsiteY4" fmla="*/ 0 h 274039"/>
                <a:gd name="connsiteX0" fmla="*/ 75973 w 325601"/>
                <a:gd name="connsiteY0" fmla="*/ 0 h 274039"/>
                <a:gd name="connsiteX1" fmla="*/ 0 w 325601"/>
                <a:gd name="connsiteY1" fmla="*/ 260483 h 274039"/>
                <a:gd name="connsiteX2" fmla="*/ 268621 w 325601"/>
                <a:gd name="connsiteY2" fmla="*/ 227923 h 274039"/>
                <a:gd name="connsiteX3" fmla="*/ 325601 w 325601"/>
                <a:gd name="connsiteY3" fmla="*/ 100394 h 274039"/>
                <a:gd name="connsiteX4" fmla="*/ 75973 w 325601"/>
                <a:gd name="connsiteY4" fmla="*/ 0 h 274039"/>
                <a:gd name="connsiteX0" fmla="*/ 103821 w 353449"/>
                <a:gd name="connsiteY0" fmla="*/ 0 h 274039"/>
                <a:gd name="connsiteX1" fmla="*/ 27848 w 353449"/>
                <a:gd name="connsiteY1" fmla="*/ 260483 h 274039"/>
                <a:gd name="connsiteX2" fmla="*/ 296469 w 353449"/>
                <a:gd name="connsiteY2" fmla="*/ 227923 h 274039"/>
                <a:gd name="connsiteX3" fmla="*/ 353449 w 353449"/>
                <a:gd name="connsiteY3" fmla="*/ 100394 h 274039"/>
                <a:gd name="connsiteX4" fmla="*/ 103821 w 353449"/>
                <a:gd name="connsiteY4" fmla="*/ 0 h 274039"/>
                <a:gd name="connsiteX0" fmla="*/ 103821 w 353449"/>
                <a:gd name="connsiteY0" fmla="*/ 0 h 296567"/>
                <a:gd name="connsiteX1" fmla="*/ 27848 w 353449"/>
                <a:gd name="connsiteY1" fmla="*/ 260483 h 296567"/>
                <a:gd name="connsiteX2" fmla="*/ 296469 w 353449"/>
                <a:gd name="connsiteY2" fmla="*/ 227923 h 296567"/>
                <a:gd name="connsiteX3" fmla="*/ 353449 w 353449"/>
                <a:gd name="connsiteY3" fmla="*/ 100394 h 296567"/>
                <a:gd name="connsiteX4" fmla="*/ 103821 w 353449"/>
                <a:gd name="connsiteY4" fmla="*/ 0 h 296567"/>
                <a:gd name="connsiteX0" fmla="*/ 103821 w 353449"/>
                <a:gd name="connsiteY0" fmla="*/ 0 h 296567"/>
                <a:gd name="connsiteX1" fmla="*/ 27848 w 353449"/>
                <a:gd name="connsiteY1" fmla="*/ 260483 h 296567"/>
                <a:gd name="connsiteX2" fmla="*/ 296469 w 353449"/>
                <a:gd name="connsiteY2" fmla="*/ 227923 h 296567"/>
                <a:gd name="connsiteX3" fmla="*/ 353449 w 353449"/>
                <a:gd name="connsiteY3" fmla="*/ 100394 h 296567"/>
                <a:gd name="connsiteX4" fmla="*/ 103821 w 353449"/>
                <a:gd name="connsiteY4" fmla="*/ 0 h 296567"/>
                <a:gd name="connsiteX0" fmla="*/ 103821 w 353449"/>
                <a:gd name="connsiteY0" fmla="*/ 0 h 299910"/>
                <a:gd name="connsiteX1" fmla="*/ 27848 w 353449"/>
                <a:gd name="connsiteY1" fmla="*/ 260483 h 299910"/>
                <a:gd name="connsiteX2" fmla="*/ 296469 w 353449"/>
                <a:gd name="connsiteY2" fmla="*/ 227923 h 299910"/>
                <a:gd name="connsiteX3" fmla="*/ 353449 w 353449"/>
                <a:gd name="connsiteY3" fmla="*/ 100394 h 299910"/>
                <a:gd name="connsiteX4" fmla="*/ 103821 w 353449"/>
                <a:gd name="connsiteY4" fmla="*/ 0 h 299910"/>
                <a:gd name="connsiteX0" fmla="*/ 103821 w 353449"/>
                <a:gd name="connsiteY0" fmla="*/ 0 h 299910"/>
                <a:gd name="connsiteX1" fmla="*/ 27848 w 353449"/>
                <a:gd name="connsiteY1" fmla="*/ 260483 h 299910"/>
                <a:gd name="connsiteX2" fmla="*/ 296469 w 353449"/>
                <a:gd name="connsiteY2" fmla="*/ 227923 h 299910"/>
                <a:gd name="connsiteX3" fmla="*/ 353449 w 353449"/>
                <a:gd name="connsiteY3" fmla="*/ 100394 h 299910"/>
                <a:gd name="connsiteX4" fmla="*/ 103821 w 353449"/>
                <a:gd name="connsiteY4" fmla="*/ 0 h 299910"/>
                <a:gd name="connsiteX0" fmla="*/ 103821 w 353449"/>
                <a:gd name="connsiteY0" fmla="*/ 0 h 299910"/>
                <a:gd name="connsiteX1" fmla="*/ 27848 w 353449"/>
                <a:gd name="connsiteY1" fmla="*/ 260483 h 299910"/>
                <a:gd name="connsiteX2" fmla="*/ 296469 w 353449"/>
                <a:gd name="connsiteY2" fmla="*/ 227923 h 299910"/>
                <a:gd name="connsiteX3" fmla="*/ 353449 w 353449"/>
                <a:gd name="connsiteY3" fmla="*/ 100394 h 299910"/>
                <a:gd name="connsiteX4" fmla="*/ 103821 w 353449"/>
                <a:gd name="connsiteY4" fmla="*/ 0 h 299910"/>
                <a:gd name="connsiteX0" fmla="*/ 103821 w 353449"/>
                <a:gd name="connsiteY0" fmla="*/ 0 h 299910"/>
                <a:gd name="connsiteX1" fmla="*/ 27848 w 353449"/>
                <a:gd name="connsiteY1" fmla="*/ 260483 h 299910"/>
                <a:gd name="connsiteX2" fmla="*/ 296469 w 353449"/>
                <a:gd name="connsiteY2" fmla="*/ 227923 h 299910"/>
                <a:gd name="connsiteX3" fmla="*/ 353449 w 353449"/>
                <a:gd name="connsiteY3" fmla="*/ 100394 h 299910"/>
                <a:gd name="connsiteX4" fmla="*/ 103821 w 353449"/>
                <a:gd name="connsiteY4" fmla="*/ 0 h 299910"/>
                <a:gd name="connsiteX0" fmla="*/ 103821 w 353449"/>
                <a:gd name="connsiteY0" fmla="*/ 0 h 299910"/>
                <a:gd name="connsiteX1" fmla="*/ 27848 w 353449"/>
                <a:gd name="connsiteY1" fmla="*/ 260483 h 299910"/>
                <a:gd name="connsiteX2" fmla="*/ 296469 w 353449"/>
                <a:gd name="connsiteY2" fmla="*/ 227923 h 299910"/>
                <a:gd name="connsiteX3" fmla="*/ 353449 w 353449"/>
                <a:gd name="connsiteY3" fmla="*/ 100394 h 299910"/>
                <a:gd name="connsiteX4" fmla="*/ 103821 w 353449"/>
                <a:gd name="connsiteY4" fmla="*/ 0 h 29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449" h="299910">
                  <a:moveTo>
                    <a:pt x="103821" y="0"/>
                  </a:moveTo>
                  <a:cubicBezTo>
                    <a:pt x="13376" y="77782"/>
                    <a:pt x="-33654" y="190841"/>
                    <a:pt x="27848" y="260483"/>
                  </a:cubicBezTo>
                  <a:cubicBezTo>
                    <a:pt x="109249" y="318369"/>
                    <a:pt x="215068" y="316559"/>
                    <a:pt x="296469" y="227923"/>
                  </a:cubicBezTo>
                  <a:cubicBezTo>
                    <a:pt x="348058" y="147391"/>
                    <a:pt x="323621" y="185744"/>
                    <a:pt x="353449" y="100394"/>
                  </a:cubicBezTo>
                  <a:lnTo>
                    <a:pt x="103821" y="0"/>
                  </a:lnTo>
                  <a:close/>
                </a:path>
              </a:pathLst>
            </a:custGeom>
            <a:solidFill>
              <a:srgbClr val="F3A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자유형: 도형 29">
              <a:extLst>
                <a:ext uri="{FF2B5EF4-FFF2-40B4-BE49-F238E27FC236}">
                  <a16:creationId xmlns="" xmlns:a16="http://schemas.microsoft.com/office/drawing/2014/main" id="{DC49BA1A-8A45-4980-9D21-86C8495372FB}"/>
                </a:ext>
              </a:extLst>
            </p:cNvPr>
            <p:cNvSpPr/>
            <p:nvPr/>
          </p:nvSpPr>
          <p:spPr>
            <a:xfrm>
              <a:off x="6378493" y="3507475"/>
              <a:ext cx="1291549" cy="752856"/>
            </a:xfrm>
            <a:custGeom>
              <a:avLst/>
              <a:gdLst>
                <a:gd name="connsiteX0" fmla="*/ 1132764 w 1303361"/>
                <a:gd name="connsiteY0" fmla="*/ 23884 h 771098"/>
                <a:gd name="connsiteX1" fmla="*/ 1303361 w 1303361"/>
                <a:gd name="connsiteY1" fmla="*/ 409433 h 771098"/>
                <a:gd name="connsiteX2" fmla="*/ 870044 w 1303361"/>
                <a:gd name="connsiteY2" fmla="*/ 771098 h 771098"/>
                <a:gd name="connsiteX3" fmla="*/ 0 w 1303361"/>
                <a:gd name="connsiteY3" fmla="*/ 0 h 771098"/>
                <a:gd name="connsiteX4" fmla="*/ 1132764 w 1303361"/>
                <a:gd name="connsiteY4" fmla="*/ 23884 h 771098"/>
                <a:gd name="connsiteX0" fmla="*/ 1108881 w 1279478"/>
                <a:gd name="connsiteY0" fmla="*/ 3412 h 750626"/>
                <a:gd name="connsiteX1" fmla="*/ 1279478 w 1279478"/>
                <a:gd name="connsiteY1" fmla="*/ 388961 h 750626"/>
                <a:gd name="connsiteX2" fmla="*/ 846161 w 1279478"/>
                <a:gd name="connsiteY2" fmla="*/ 750626 h 750626"/>
                <a:gd name="connsiteX3" fmla="*/ 0 w 1279478"/>
                <a:gd name="connsiteY3" fmla="*/ 0 h 750626"/>
                <a:gd name="connsiteX4" fmla="*/ 1108881 w 1279478"/>
                <a:gd name="connsiteY4" fmla="*/ 3412 h 750626"/>
                <a:gd name="connsiteX0" fmla="*/ 1108881 w 1279478"/>
                <a:gd name="connsiteY0" fmla="*/ 0 h 754038"/>
                <a:gd name="connsiteX1" fmla="*/ 1279478 w 1279478"/>
                <a:gd name="connsiteY1" fmla="*/ 392373 h 754038"/>
                <a:gd name="connsiteX2" fmla="*/ 846161 w 1279478"/>
                <a:gd name="connsiteY2" fmla="*/ 754038 h 754038"/>
                <a:gd name="connsiteX3" fmla="*/ 0 w 1279478"/>
                <a:gd name="connsiteY3" fmla="*/ 3412 h 754038"/>
                <a:gd name="connsiteX4" fmla="*/ 1108881 w 1279478"/>
                <a:gd name="connsiteY4" fmla="*/ 0 h 754038"/>
                <a:gd name="connsiteX0" fmla="*/ 1108881 w 1279478"/>
                <a:gd name="connsiteY0" fmla="*/ 0 h 754038"/>
                <a:gd name="connsiteX1" fmla="*/ 1279478 w 1279478"/>
                <a:gd name="connsiteY1" fmla="*/ 392373 h 754038"/>
                <a:gd name="connsiteX2" fmla="*/ 846161 w 1279478"/>
                <a:gd name="connsiteY2" fmla="*/ 754038 h 754038"/>
                <a:gd name="connsiteX3" fmla="*/ 0 w 1279478"/>
                <a:gd name="connsiteY3" fmla="*/ 3412 h 754038"/>
                <a:gd name="connsiteX4" fmla="*/ 1108881 w 1279478"/>
                <a:gd name="connsiteY4" fmla="*/ 0 h 754038"/>
                <a:gd name="connsiteX0" fmla="*/ 1108881 w 1279478"/>
                <a:gd name="connsiteY0" fmla="*/ 0 h 740390"/>
                <a:gd name="connsiteX1" fmla="*/ 1279478 w 1279478"/>
                <a:gd name="connsiteY1" fmla="*/ 392373 h 740390"/>
                <a:gd name="connsiteX2" fmla="*/ 859809 w 1279478"/>
                <a:gd name="connsiteY2" fmla="*/ 740390 h 740390"/>
                <a:gd name="connsiteX3" fmla="*/ 0 w 1279478"/>
                <a:gd name="connsiteY3" fmla="*/ 3412 h 740390"/>
                <a:gd name="connsiteX4" fmla="*/ 1108881 w 1279478"/>
                <a:gd name="connsiteY4" fmla="*/ 0 h 740390"/>
                <a:gd name="connsiteX0" fmla="*/ 1108881 w 1279478"/>
                <a:gd name="connsiteY0" fmla="*/ 0 h 743802"/>
                <a:gd name="connsiteX1" fmla="*/ 1279478 w 1279478"/>
                <a:gd name="connsiteY1" fmla="*/ 392373 h 743802"/>
                <a:gd name="connsiteX2" fmla="*/ 856397 w 1279478"/>
                <a:gd name="connsiteY2" fmla="*/ 743802 h 743802"/>
                <a:gd name="connsiteX3" fmla="*/ 0 w 1279478"/>
                <a:gd name="connsiteY3" fmla="*/ 3412 h 743802"/>
                <a:gd name="connsiteX4" fmla="*/ 1108881 w 1279478"/>
                <a:gd name="connsiteY4" fmla="*/ 0 h 743802"/>
                <a:gd name="connsiteX0" fmla="*/ 1108881 w 1279478"/>
                <a:gd name="connsiteY0" fmla="*/ 0 h 743802"/>
                <a:gd name="connsiteX1" fmla="*/ 1279478 w 1279478"/>
                <a:gd name="connsiteY1" fmla="*/ 392373 h 743802"/>
                <a:gd name="connsiteX2" fmla="*/ 856397 w 1279478"/>
                <a:gd name="connsiteY2" fmla="*/ 743802 h 743802"/>
                <a:gd name="connsiteX3" fmla="*/ 0 w 1279478"/>
                <a:gd name="connsiteY3" fmla="*/ 3412 h 743802"/>
                <a:gd name="connsiteX4" fmla="*/ 1108881 w 1279478"/>
                <a:gd name="connsiteY4" fmla="*/ 0 h 743802"/>
                <a:gd name="connsiteX0" fmla="*/ 1108881 w 1279478"/>
                <a:gd name="connsiteY0" fmla="*/ 0 h 743802"/>
                <a:gd name="connsiteX1" fmla="*/ 1279478 w 1279478"/>
                <a:gd name="connsiteY1" fmla="*/ 392373 h 743802"/>
                <a:gd name="connsiteX2" fmla="*/ 856397 w 1279478"/>
                <a:gd name="connsiteY2" fmla="*/ 743802 h 743802"/>
                <a:gd name="connsiteX3" fmla="*/ 0 w 1279478"/>
                <a:gd name="connsiteY3" fmla="*/ 3412 h 743802"/>
                <a:gd name="connsiteX4" fmla="*/ 1108881 w 1279478"/>
                <a:gd name="connsiteY4" fmla="*/ 0 h 743802"/>
                <a:gd name="connsiteX0" fmla="*/ 1108881 w 1279478"/>
                <a:gd name="connsiteY0" fmla="*/ 0 h 743802"/>
                <a:gd name="connsiteX1" fmla="*/ 1279478 w 1279478"/>
                <a:gd name="connsiteY1" fmla="*/ 392373 h 743802"/>
                <a:gd name="connsiteX2" fmla="*/ 856397 w 1279478"/>
                <a:gd name="connsiteY2" fmla="*/ 743802 h 743802"/>
                <a:gd name="connsiteX3" fmla="*/ 0 w 1279478"/>
                <a:gd name="connsiteY3" fmla="*/ 3412 h 743802"/>
                <a:gd name="connsiteX4" fmla="*/ 1108881 w 1279478"/>
                <a:gd name="connsiteY4" fmla="*/ 0 h 743802"/>
                <a:gd name="connsiteX0" fmla="*/ 1108881 w 1279478"/>
                <a:gd name="connsiteY0" fmla="*/ 0 h 743802"/>
                <a:gd name="connsiteX1" fmla="*/ 1279478 w 1279478"/>
                <a:gd name="connsiteY1" fmla="*/ 392373 h 743802"/>
                <a:gd name="connsiteX2" fmla="*/ 856397 w 1279478"/>
                <a:gd name="connsiteY2" fmla="*/ 743802 h 743802"/>
                <a:gd name="connsiteX3" fmla="*/ 0 w 1279478"/>
                <a:gd name="connsiteY3" fmla="*/ 3412 h 743802"/>
                <a:gd name="connsiteX4" fmla="*/ 1108881 w 1279478"/>
                <a:gd name="connsiteY4" fmla="*/ 0 h 743802"/>
                <a:gd name="connsiteX0" fmla="*/ 1108881 w 1279478"/>
                <a:gd name="connsiteY0" fmla="*/ 0 h 743802"/>
                <a:gd name="connsiteX1" fmla="*/ 1279478 w 1279478"/>
                <a:gd name="connsiteY1" fmla="*/ 392373 h 743802"/>
                <a:gd name="connsiteX2" fmla="*/ 856397 w 1279478"/>
                <a:gd name="connsiteY2" fmla="*/ 743802 h 743802"/>
                <a:gd name="connsiteX3" fmla="*/ 0 w 1279478"/>
                <a:gd name="connsiteY3" fmla="*/ 3412 h 743802"/>
                <a:gd name="connsiteX4" fmla="*/ 1108881 w 1279478"/>
                <a:gd name="connsiteY4" fmla="*/ 0 h 743802"/>
                <a:gd name="connsiteX0" fmla="*/ 1120952 w 1291549"/>
                <a:gd name="connsiteY0" fmla="*/ 0 h 743802"/>
                <a:gd name="connsiteX1" fmla="*/ 1291549 w 1291549"/>
                <a:gd name="connsiteY1" fmla="*/ 392373 h 743802"/>
                <a:gd name="connsiteX2" fmla="*/ 868468 w 1291549"/>
                <a:gd name="connsiteY2" fmla="*/ 743802 h 743802"/>
                <a:gd name="connsiteX3" fmla="*/ 0 w 1291549"/>
                <a:gd name="connsiteY3" fmla="*/ 6430 h 743802"/>
                <a:gd name="connsiteX4" fmla="*/ 1120952 w 1291549"/>
                <a:gd name="connsiteY4" fmla="*/ 0 h 743802"/>
                <a:gd name="connsiteX0" fmla="*/ 1120952 w 1291549"/>
                <a:gd name="connsiteY0" fmla="*/ 0 h 743802"/>
                <a:gd name="connsiteX1" fmla="*/ 1291549 w 1291549"/>
                <a:gd name="connsiteY1" fmla="*/ 392373 h 743802"/>
                <a:gd name="connsiteX2" fmla="*/ 868468 w 1291549"/>
                <a:gd name="connsiteY2" fmla="*/ 743802 h 743802"/>
                <a:gd name="connsiteX3" fmla="*/ 0 w 1291549"/>
                <a:gd name="connsiteY3" fmla="*/ 6430 h 743802"/>
                <a:gd name="connsiteX4" fmla="*/ 1120952 w 1291549"/>
                <a:gd name="connsiteY4" fmla="*/ 0 h 743802"/>
                <a:gd name="connsiteX0" fmla="*/ 1120952 w 1291549"/>
                <a:gd name="connsiteY0" fmla="*/ 0 h 752856"/>
                <a:gd name="connsiteX1" fmla="*/ 1291549 w 1291549"/>
                <a:gd name="connsiteY1" fmla="*/ 392373 h 752856"/>
                <a:gd name="connsiteX2" fmla="*/ 865450 w 1291549"/>
                <a:gd name="connsiteY2" fmla="*/ 752856 h 752856"/>
                <a:gd name="connsiteX3" fmla="*/ 0 w 1291549"/>
                <a:gd name="connsiteY3" fmla="*/ 6430 h 752856"/>
                <a:gd name="connsiteX4" fmla="*/ 1120952 w 1291549"/>
                <a:gd name="connsiteY4" fmla="*/ 0 h 752856"/>
                <a:gd name="connsiteX0" fmla="*/ 1120952 w 1291549"/>
                <a:gd name="connsiteY0" fmla="*/ 0 h 752856"/>
                <a:gd name="connsiteX1" fmla="*/ 1291549 w 1291549"/>
                <a:gd name="connsiteY1" fmla="*/ 392373 h 752856"/>
                <a:gd name="connsiteX2" fmla="*/ 865450 w 1291549"/>
                <a:gd name="connsiteY2" fmla="*/ 752856 h 752856"/>
                <a:gd name="connsiteX3" fmla="*/ 0 w 1291549"/>
                <a:gd name="connsiteY3" fmla="*/ 6430 h 752856"/>
                <a:gd name="connsiteX4" fmla="*/ 1120952 w 1291549"/>
                <a:gd name="connsiteY4" fmla="*/ 0 h 752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49" h="752856">
                  <a:moveTo>
                    <a:pt x="1120952" y="0"/>
                  </a:moveTo>
                  <a:lnTo>
                    <a:pt x="1291549" y="392373"/>
                  </a:lnTo>
                  <a:cubicBezTo>
                    <a:pt x="1112991" y="495868"/>
                    <a:pt x="1095187" y="659596"/>
                    <a:pt x="865450" y="752856"/>
                  </a:cubicBezTo>
                  <a:cubicBezTo>
                    <a:pt x="620927" y="501465"/>
                    <a:pt x="279431" y="259656"/>
                    <a:pt x="0" y="6430"/>
                  </a:cubicBezTo>
                  <a:lnTo>
                    <a:pt x="1120952" y="0"/>
                  </a:lnTo>
                  <a:close/>
                </a:path>
              </a:pathLst>
            </a:custGeom>
            <a:solidFill>
              <a:srgbClr val="F3A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자유형: 도형 30">
              <a:extLst>
                <a:ext uri="{FF2B5EF4-FFF2-40B4-BE49-F238E27FC236}">
                  <a16:creationId xmlns="" xmlns:a16="http://schemas.microsoft.com/office/drawing/2014/main" id="{C6DED7BF-2AB9-42C9-8289-4142465648DC}"/>
                </a:ext>
              </a:extLst>
            </p:cNvPr>
            <p:cNvSpPr/>
            <p:nvPr/>
          </p:nvSpPr>
          <p:spPr>
            <a:xfrm>
              <a:off x="4473055" y="2964975"/>
              <a:ext cx="2816358" cy="1884987"/>
            </a:xfrm>
            <a:custGeom>
              <a:avLst/>
              <a:gdLst>
                <a:gd name="connsiteX0" fmla="*/ 283191 w 2808027"/>
                <a:gd name="connsiteY0" fmla="*/ 180833 h 1859508"/>
                <a:gd name="connsiteX1" fmla="*/ 0 w 2808027"/>
                <a:gd name="connsiteY1" fmla="*/ 945108 h 1859508"/>
                <a:gd name="connsiteX2" fmla="*/ 2019868 w 2808027"/>
                <a:gd name="connsiteY2" fmla="*/ 1859508 h 1859508"/>
                <a:gd name="connsiteX3" fmla="*/ 1941394 w 2808027"/>
                <a:gd name="connsiteY3" fmla="*/ 1620672 h 1859508"/>
                <a:gd name="connsiteX4" fmla="*/ 2265528 w 2808027"/>
                <a:gd name="connsiteY4" fmla="*/ 1719618 h 1859508"/>
                <a:gd name="connsiteX5" fmla="*/ 2187053 w 2808027"/>
                <a:gd name="connsiteY5" fmla="*/ 1528549 h 1859508"/>
                <a:gd name="connsiteX6" fmla="*/ 2518012 w 2808027"/>
                <a:gd name="connsiteY6" fmla="*/ 1624084 h 1859508"/>
                <a:gd name="connsiteX7" fmla="*/ 2429301 w 2808027"/>
                <a:gd name="connsiteY7" fmla="*/ 1371600 h 1859508"/>
                <a:gd name="connsiteX8" fmla="*/ 2808027 w 2808027"/>
                <a:gd name="connsiteY8" fmla="*/ 1501254 h 1859508"/>
                <a:gd name="connsiteX9" fmla="*/ 2770495 w 2808027"/>
                <a:gd name="connsiteY9" fmla="*/ 1276066 h 1859508"/>
                <a:gd name="connsiteX10" fmla="*/ 1897039 w 2808027"/>
                <a:gd name="connsiteY10" fmla="*/ 542499 h 1859508"/>
                <a:gd name="connsiteX11" fmla="*/ 1716206 w 2808027"/>
                <a:gd name="connsiteY11" fmla="*/ 98946 h 1859508"/>
                <a:gd name="connsiteX12" fmla="*/ 1392071 w 2808027"/>
                <a:gd name="connsiteY12" fmla="*/ 0 h 1859508"/>
                <a:gd name="connsiteX13" fmla="*/ 283191 w 2808027"/>
                <a:gd name="connsiteY13" fmla="*/ 180833 h 1859508"/>
                <a:gd name="connsiteX0" fmla="*/ 283191 w 2808027"/>
                <a:gd name="connsiteY0" fmla="*/ 180833 h 1859508"/>
                <a:gd name="connsiteX1" fmla="*/ 0 w 2808027"/>
                <a:gd name="connsiteY1" fmla="*/ 945108 h 1859508"/>
                <a:gd name="connsiteX2" fmla="*/ 2019868 w 2808027"/>
                <a:gd name="connsiteY2" fmla="*/ 1859508 h 1859508"/>
                <a:gd name="connsiteX3" fmla="*/ 1941394 w 2808027"/>
                <a:gd name="connsiteY3" fmla="*/ 1620672 h 1859508"/>
                <a:gd name="connsiteX4" fmla="*/ 2265528 w 2808027"/>
                <a:gd name="connsiteY4" fmla="*/ 1719618 h 1859508"/>
                <a:gd name="connsiteX5" fmla="*/ 2187053 w 2808027"/>
                <a:gd name="connsiteY5" fmla="*/ 1528549 h 1859508"/>
                <a:gd name="connsiteX6" fmla="*/ 2518012 w 2808027"/>
                <a:gd name="connsiteY6" fmla="*/ 1624084 h 1859508"/>
                <a:gd name="connsiteX7" fmla="*/ 2429301 w 2808027"/>
                <a:gd name="connsiteY7" fmla="*/ 1371600 h 1859508"/>
                <a:gd name="connsiteX8" fmla="*/ 2808027 w 2808027"/>
                <a:gd name="connsiteY8" fmla="*/ 1501254 h 1859508"/>
                <a:gd name="connsiteX9" fmla="*/ 2770495 w 2808027"/>
                <a:gd name="connsiteY9" fmla="*/ 1276066 h 1859508"/>
                <a:gd name="connsiteX10" fmla="*/ 1897039 w 2808027"/>
                <a:gd name="connsiteY10" fmla="*/ 542499 h 1859508"/>
                <a:gd name="connsiteX11" fmla="*/ 1716206 w 2808027"/>
                <a:gd name="connsiteY11" fmla="*/ 98946 h 1859508"/>
                <a:gd name="connsiteX12" fmla="*/ 1392071 w 2808027"/>
                <a:gd name="connsiteY12" fmla="*/ 0 h 1859508"/>
                <a:gd name="connsiteX13" fmla="*/ 283191 w 2808027"/>
                <a:gd name="connsiteY13" fmla="*/ 180833 h 1859508"/>
                <a:gd name="connsiteX0" fmla="*/ 283191 w 2808027"/>
                <a:gd name="connsiteY0" fmla="*/ 180833 h 1859508"/>
                <a:gd name="connsiteX1" fmla="*/ 0 w 2808027"/>
                <a:gd name="connsiteY1" fmla="*/ 945108 h 1859508"/>
                <a:gd name="connsiteX2" fmla="*/ 2019868 w 2808027"/>
                <a:gd name="connsiteY2" fmla="*/ 1859508 h 1859508"/>
                <a:gd name="connsiteX3" fmla="*/ 1941394 w 2808027"/>
                <a:gd name="connsiteY3" fmla="*/ 1620672 h 1859508"/>
                <a:gd name="connsiteX4" fmla="*/ 2265528 w 2808027"/>
                <a:gd name="connsiteY4" fmla="*/ 1719618 h 1859508"/>
                <a:gd name="connsiteX5" fmla="*/ 2187053 w 2808027"/>
                <a:gd name="connsiteY5" fmla="*/ 1528549 h 1859508"/>
                <a:gd name="connsiteX6" fmla="*/ 2518012 w 2808027"/>
                <a:gd name="connsiteY6" fmla="*/ 1624084 h 1859508"/>
                <a:gd name="connsiteX7" fmla="*/ 2429301 w 2808027"/>
                <a:gd name="connsiteY7" fmla="*/ 1371600 h 1859508"/>
                <a:gd name="connsiteX8" fmla="*/ 2808027 w 2808027"/>
                <a:gd name="connsiteY8" fmla="*/ 1501254 h 1859508"/>
                <a:gd name="connsiteX9" fmla="*/ 2770495 w 2808027"/>
                <a:gd name="connsiteY9" fmla="*/ 1276066 h 1859508"/>
                <a:gd name="connsiteX10" fmla="*/ 1897039 w 2808027"/>
                <a:gd name="connsiteY10" fmla="*/ 542499 h 1859508"/>
                <a:gd name="connsiteX11" fmla="*/ 1716206 w 2808027"/>
                <a:gd name="connsiteY11" fmla="*/ 98946 h 1859508"/>
                <a:gd name="connsiteX12" fmla="*/ 1392071 w 2808027"/>
                <a:gd name="connsiteY12" fmla="*/ 0 h 1859508"/>
                <a:gd name="connsiteX13" fmla="*/ 283191 w 2808027"/>
                <a:gd name="connsiteY13" fmla="*/ 180833 h 1859508"/>
                <a:gd name="connsiteX0" fmla="*/ 283191 w 2808027"/>
                <a:gd name="connsiteY0" fmla="*/ 180833 h 1859508"/>
                <a:gd name="connsiteX1" fmla="*/ 0 w 2808027"/>
                <a:gd name="connsiteY1" fmla="*/ 945108 h 1859508"/>
                <a:gd name="connsiteX2" fmla="*/ 2019868 w 2808027"/>
                <a:gd name="connsiteY2" fmla="*/ 1859508 h 1859508"/>
                <a:gd name="connsiteX3" fmla="*/ 1941394 w 2808027"/>
                <a:gd name="connsiteY3" fmla="*/ 1620672 h 1859508"/>
                <a:gd name="connsiteX4" fmla="*/ 2265528 w 2808027"/>
                <a:gd name="connsiteY4" fmla="*/ 1719618 h 1859508"/>
                <a:gd name="connsiteX5" fmla="*/ 2187053 w 2808027"/>
                <a:gd name="connsiteY5" fmla="*/ 1528549 h 1859508"/>
                <a:gd name="connsiteX6" fmla="*/ 2518012 w 2808027"/>
                <a:gd name="connsiteY6" fmla="*/ 1624084 h 1859508"/>
                <a:gd name="connsiteX7" fmla="*/ 2429301 w 2808027"/>
                <a:gd name="connsiteY7" fmla="*/ 1371600 h 1859508"/>
                <a:gd name="connsiteX8" fmla="*/ 2808027 w 2808027"/>
                <a:gd name="connsiteY8" fmla="*/ 1501254 h 1859508"/>
                <a:gd name="connsiteX9" fmla="*/ 2770495 w 2808027"/>
                <a:gd name="connsiteY9" fmla="*/ 1276066 h 1859508"/>
                <a:gd name="connsiteX10" fmla="*/ 1897039 w 2808027"/>
                <a:gd name="connsiteY10" fmla="*/ 542499 h 1859508"/>
                <a:gd name="connsiteX11" fmla="*/ 1716206 w 2808027"/>
                <a:gd name="connsiteY11" fmla="*/ 98946 h 1859508"/>
                <a:gd name="connsiteX12" fmla="*/ 1392071 w 2808027"/>
                <a:gd name="connsiteY12" fmla="*/ 0 h 1859508"/>
                <a:gd name="connsiteX13" fmla="*/ 283191 w 2808027"/>
                <a:gd name="connsiteY13" fmla="*/ 180833 h 1859508"/>
                <a:gd name="connsiteX0" fmla="*/ 283191 w 2808027"/>
                <a:gd name="connsiteY0" fmla="*/ 180833 h 1859508"/>
                <a:gd name="connsiteX1" fmla="*/ 0 w 2808027"/>
                <a:gd name="connsiteY1" fmla="*/ 928048 h 1859508"/>
                <a:gd name="connsiteX2" fmla="*/ 2019868 w 2808027"/>
                <a:gd name="connsiteY2" fmla="*/ 1859508 h 1859508"/>
                <a:gd name="connsiteX3" fmla="*/ 1941394 w 2808027"/>
                <a:gd name="connsiteY3" fmla="*/ 1620672 h 1859508"/>
                <a:gd name="connsiteX4" fmla="*/ 2265528 w 2808027"/>
                <a:gd name="connsiteY4" fmla="*/ 1719618 h 1859508"/>
                <a:gd name="connsiteX5" fmla="*/ 2187053 w 2808027"/>
                <a:gd name="connsiteY5" fmla="*/ 1528549 h 1859508"/>
                <a:gd name="connsiteX6" fmla="*/ 2518012 w 2808027"/>
                <a:gd name="connsiteY6" fmla="*/ 1624084 h 1859508"/>
                <a:gd name="connsiteX7" fmla="*/ 2429301 w 2808027"/>
                <a:gd name="connsiteY7" fmla="*/ 1371600 h 1859508"/>
                <a:gd name="connsiteX8" fmla="*/ 2808027 w 2808027"/>
                <a:gd name="connsiteY8" fmla="*/ 1501254 h 1859508"/>
                <a:gd name="connsiteX9" fmla="*/ 2770495 w 2808027"/>
                <a:gd name="connsiteY9" fmla="*/ 1276066 h 1859508"/>
                <a:gd name="connsiteX10" fmla="*/ 1897039 w 2808027"/>
                <a:gd name="connsiteY10" fmla="*/ 542499 h 1859508"/>
                <a:gd name="connsiteX11" fmla="*/ 1716206 w 2808027"/>
                <a:gd name="connsiteY11" fmla="*/ 98946 h 1859508"/>
                <a:gd name="connsiteX12" fmla="*/ 1392071 w 2808027"/>
                <a:gd name="connsiteY12" fmla="*/ 0 h 1859508"/>
                <a:gd name="connsiteX13" fmla="*/ 283191 w 2808027"/>
                <a:gd name="connsiteY13" fmla="*/ 180833 h 1859508"/>
                <a:gd name="connsiteX0" fmla="*/ 283191 w 2808027"/>
                <a:gd name="connsiteY0" fmla="*/ 180833 h 1859508"/>
                <a:gd name="connsiteX1" fmla="*/ 0 w 2808027"/>
                <a:gd name="connsiteY1" fmla="*/ 928048 h 1859508"/>
                <a:gd name="connsiteX2" fmla="*/ 2019868 w 2808027"/>
                <a:gd name="connsiteY2" fmla="*/ 1859508 h 1859508"/>
                <a:gd name="connsiteX3" fmla="*/ 1941394 w 2808027"/>
                <a:gd name="connsiteY3" fmla="*/ 1620672 h 1859508"/>
                <a:gd name="connsiteX4" fmla="*/ 2265528 w 2808027"/>
                <a:gd name="connsiteY4" fmla="*/ 1719618 h 1859508"/>
                <a:gd name="connsiteX5" fmla="*/ 2187053 w 2808027"/>
                <a:gd name="connsiteY5" fmla="*/ 1528549 h 1859508"/>
                <a:gd name="connsiteX6" fmla="*/ 2518012 w 2808027"/>
                <a:gd name="connsiteY6" fmla="*/ 1624084 h 1859508"/>
                <a:gd name="connsiteX7" fmla="*/ 2429301 w 2808027"/>
                <a:gd name="connsiteY7" fmla="*/ 1371600 h 1859508"/>
                <a:gd name="connsiteX8" fmla="*/ 2808027 w 2808027"/>
                <a:gd name="connsiteY8" fmla="*/ 1501254 h 1859508"/>
                <a:gd name="connsiteX9" fmla="*/ 2770495 w 2808027"/>
                <a:gd name="connsiteY9" fmla="*/ 1276066 h 1859508"/>
                <a:gd name="connsiteX10" fmla="*/ 1897039 w 2808027"/>
                <a:gd name="connsiteY10" fmla="*/ 542499 h 1859508"/>
                <a:gd name="connsiteX11" fmla="*/ 1716206 w 2808027"/>
                <a:gd name="connsiteY11" fmla="*/ 98946 h 1859508"/>
                <a:gd name="connsiteX12" fmla="*/ 1392071 w 2808027"/>
                <a:gd name="connsiteY12" fmla="*/ 0 h 1859508"/>
                <a:gd name="connsiteX13" fmla="*/ 283191 w 2808027"/>
                <a:gd name="connsiteY13" fmla="*/ 180833 h 1859508"/>
                <a:gd name="connsiteX0" fmla="*/ 283191 w 2808027"/>
                <a:gd name="connsiteY0" fmla="*/ 180833 h 1859508"/>
                <a:gd name="connsiteX1" fmla="*/ 0 w 2808027"/>
                <a:gd name="connsiteY1" fmla="*/ 928048 h 1859508"/>
                <a:gd name="connsiteX2" fmla="*/ 2019868 w 2808027"/>
                <a:gd name="connsiteY2" fmla="*/ 1859508 h 1859508"/>
                <a:gd name="connsiteX3" fmla="*/ 1941394 w 2808027"/>
                <a:gd name="connsiteY3" fmla="*/ 1620672 h 1859508"/>
                <a:gd name="connsiteX4" fmla="*/ 2265528 w 2808027"/>
                <a:gd name="connsiteY4" fmla="*/ 1719618 h 1859508"/>
                <a:gd name="connsiteX5" fmla="*/ 2187053 w 2808027"/>
                <a:gd name="connsiteY5" fmla="*/ 1528549 h 1859508"/>
                <a:gd name="connsiteX6" fmla="*/ 2518012 w 2808027"/>
                <a:gd name="connsiteY6" fmla="*/ 1624084 h 1859508"/>
                <a:gd name="connsiteX7" fmla="*/ 2429301 w 2808027"/>
                <a:gd name="connsiteY7" fmla="*/ 1371600 h 1859508"/>
                <a:gd name="connsiteX8" fmla="*/ 2808027 w 2808027"/>
                <a:gd name="connsiteY8" fmla="*/ 1501254 h 1859508"/>
                <a:gd name="connsiteX9" fmla="*/ 2770495 w 2808027"/>
                <a:gd name="connsiteY9" fmla="*/ 1276066 h 1859508"/>
                <a:gd name="connsiteX10" fmla="*/ 1897039 w 2808027"/>
                <a:gd name="connsiteY10" fmla="*/ 542499 h 1859508"/>
                <a:gd name="connsiteX11" fmla="*/ 1716206 w 2808027"/>
                <a:gd name="connsiteY11" fmla="*/ 98946 h 1859508"/>
                <a:gd name="connsiteX12" fmla="*/ 1392071 w 2808027"/>
                <a:gd name="connsiteY12" fmla="*/ 0 h 1859508"/>
                <a:gd name="connsiteX13" fmla="*/ 283191 w 2808027"/>
                <a:gd name="connsiteY13" fmla="*/ 180833 h 1859508"/>
                <a:gd name="connsiteX0" fmla="*/ 283191 w 2808027"/>
                <a:gd name="connsiteY0" fmla="*/ 180833 h 1863056"/>
                <a:gd name="connsiteX1" fmla="*/ 0 w 2808027"/>
                <a:gd name="connsiteY1" fmla="*/ 928048 h 1863056"/>
                <a:gd name="connsiteX2" fmla="*/ 2019868 w 2808027"/>
                <a:gd name="connsiteY2" fmla="*/ 1859508 h 1863056"/>
                <a:gd name="connsiteX3" fmla="*/ 1941394 w 2808027"/>
                <a:gd name="connsiteY3" fmla="*/ 1620672 h 1863056"/>
                <a:gd name="connsiteX4" fmla="*/ 2265528 w 2808027"/>
                <a:gd name="connsiteY4" fmla="*/ 1719618 h 1863056"/>
                <a:gd name="connsiteX5" fmla="*/ 2187053 w 2808027"/>
                <a:gd name="connsiteY5" fmla="*/ 1528549 h 1863056"/>
                <a:gd name="connsiteX6" fmla="*/ 2518012 w 2808027"/>
                <a:gd name="connsiteY6" fmla="*/ 1624084 h 1863056"/>
                <a:gd name="connsiteX7" fmla="*/ 2429301 w 2808027"/>
                <a:gd name="connsiteY7" fmla="*/ 1371600 h 1863056"/>
                <a:gd name="connsiteX8" fmla="*/ 2808027 w 2808027"/>
                <a:gd name="connsiteY8" fmla="*/ 1501254 h 1863056"/>
                <a:gd name="connsiteX9" fmla="*/ 2770495 w 2808027"/>
                <a:gd name="connsiteY9" fmla="*/ 1276066 h 1863056"/>
                <a:gd name="connsiteX10" fmla="*/ 1897039 w 2808027"/>
                <a:gd name="connsiteY10" fmla="*/ 542499 h 1863056"/>
                <a:gd name="connsiteX11" fmla="*/ 1716206 w 2808027"/>
                <a:gd name="connsiteY11" fmla="*/ 98946 h 1863056"/>
                <a:gd name="connsiteX12" fmla="*/ 1392071 w 2808027"/>
                <a:gd name="connsiteY12" fmla="*/ 0 h 1863056"/>
                <a:gd name="connsiteX13" fmla="*/ 283191 w 2808027"/>
                <a:gd name="connsiteY13" fmla="*/ 180833 h 1863056"/>
                <a:gd name="connsiteX0" fmla="*/ 283191 w 2808027"/>
                <a:gd name="connsiteY0" fmla="*/ 180833 h 1863056"/>
                <a:gd name="connsiteX1" fmla="*/ 0 w 2808027"/>
                <a:gd name="connsiteY1" fmla="*/ 928048 h 1863056"/>
                <a:gd name="connsiteX2" fmla="*/ 2019868 w 2808027"/>
                <a:gd name="connsiteY2" fmla="*/ 1859508 h 1863056"/>
                <a:gd name="connsiteX3" fmla="*/ 1941394 w 2808027"/>
                <a:gd name="connsiteY3" fmla="*/ 1620672 h 1863056"/>
                <a:gd name="connsiteX4" fmla="*/ 2265528 w 2808027"/>
                <a:gd name="connsiteY4" fmla="*/ 1719618 h 1863056"/>
                <a:gd name="connsiteX5" fmla="*/ 2187053 w 2808027"/>
                <a:gd name="connsiteY5" fmla="*/ 1528549 h 1863056"/>
                <a:gd name="connsiteX6" fmla="*/ 2518012 w 2808027"/>
                <a:gd name="connsiteY6" fmla="*/ 1624084 h 1863056"/>
                <a:gd name="connsiteX7" fmla="*/ 2429301 w 2808027"/>
                <a:gd name="connsiteY7" fmla="*/ 1371600 h 1863056"/>
                <a:gd name="connsiteX8" fmla="*/ 2808027 w 2808027"/>
                <a:gd name="connsiteY8" fmla="*/ 1501254 h 1863056"/>
                <a:gd name="connsiteX9" fmla="*/ 2770495 w 2808027"/>
                <a:gd name="connsiteY9" fmla="*/ 1276066 h 1863056"/>
                <a:gd name="connsiteX10" fmla="*/ 1897039 w 2808027"/>
                <a:gd name="connsiteY10" fmla="*/ 542499 h 1863056"/>
                <a:gd name="connsiteX11" fmla="*/ 1716206 w 2808027"/>
                <a:gd name="connsiteY11" fmla="*/ 98946 h 1863056"/>
                <a:gd name="connsiteX12" fmla="*/ 1392071 w 2808027"/>
                <a:gd name="connsiteY12" fmla="*/ 0 h 1863056"/>
                <a:gd name="connsiteX13" fmla="*/ 283191 w 2808027"/>
                <a:gd name="connsiteY13" fmla="*/ 180833 h 1863056"/>
                <a:gd name="connsiteX0" fmla="*/ 283191 w 2808027"/>
                <a:gd name="connsiteY0" fmla="*/ 180833 h 1876894"/>
                <a:gd name="connsiteX1" fmla="*/ 0 w 2808027"/>
                <a:gd name="connsiteY1" fmla="*/ 928048 h 1876894"/>
                <a:gd name="connsiteX2" fmla="*/ 2019868 w 2808027"/>
                <a:gd name="connsiteY2" fmla="*/ 1859508 h 1876894"/>
                <a:gd name="connsiteX3" fmla="*/ 1941394 w 2808027"/>
                <a:gd name="connsiteY3" fmla="*/ 1620672 h 1876894"/>
                <a:gd name="connsiteX4" fmla="*/ 2265528 w 2808027"/>
                <a:gd name="connsiteY4" fmla="*/ 1719618 h 1876894"/>
                <a:gd name="connsiteX5" fmla="*/ 2187053 w 2808027"/>
                <a:gd name="connsiteY5" fmla="*/ 1528549 h 1876894"/>
                <a:gd name="connsiteX6" fmla="*/ 2518012 w 2808027"/>
                <a:gd name="connsiteY6" fmla="*/ 1624084 h 1876894"/>
                <a:gd name="connsiteX7" fmla="*/ 2429301 w 2808027"/>
                <a:gd name="connsiteY7" fmla="*/ 1371600 h 1876894"/>
                <a:gd name="connsiteX8" fmla="*/ 2808027 w 2808027"/>
                <a:gd name="connsiteY8" fmla="*/ 1501254 h 1876894"/>
                <a:gd name="connsiteX9" fmla="*/ 2770495 w 2808027"/>
                <a:gd name="connsiteY9" fmla="*/ 1276066 h 1876894"/>
                <a:gd name="connsiteX10" fmla="*/ 1897039 w 2808027"/>
                <a:gd name="connsiteY10" fmla="*/ 542499 h 1876894"/>
                <a:gd name="connsiteX11" fmla="*/ 1716206 w 2808027"/>
                <a:gd name="connsiteY11" fmla="*/ 98946 h 1876894"/>
                <a:gd name="connsiteX12" fmla="*/ 1392071 w 2808027"/>
                <a:gd name="connsiteY12" fmla="*/ 0 h 1876894"/>
                <a:gd name="connsiteX13" fmla="*/ 283191 w 2808027"/>
                <a:gd name="connsiteY13" fmla="*/ 180833 h 1876894"/>
                <a:gd name="connsiteX0" fmla="*/ 283191 w 2808027"/>
                <a:gd name="connsiteY0" fmla="*/ 180833 h 1878386"/>
                <a:gd name="connsiteX1" fmla="*/ 0 w 2808027"/>
                <a:gd name="connsiteY1" fmla="*/ 928048 h 1878386"/>
                <a:gd name="connsiteX2" fmla="*/ 2019868 w 2808027"/>
                <a:gd name="connsiteY2" fmla="*/ 1859508 h 1878386"/>
                <a:gd name="connsiteX3" fmla="*/ 1941394 w 2808027"/>
                <a:gd name="connsiteY3" fmla="*/ 1620672 h 1878386"/>
                <a:gd name="connsiteX4" fmla="*/ 2265528 w 2808027"/>
                <a:gd name="connsiteY4" fmla="*/ 1719618 h 1878386"/>
                <a:gd name="connsiteX5" fmla="*/ 2187053 w 2808027"/>
                <a:gd name="connsiteY5" fmla="*/ 1528549 h 1878386"/>
                <a:gd name="connsiteX6" fmla="*/ 2518012 w 2808027"/>
                <a:gd name="connsiteY6" fmla="*/ 1624084 h 1878386"/>
                <a:gd name="connsiteX7" fmla="*/ 2429301 w 2808027"/>
                <a:gd name="connsiteY7" fmla="*/ 1371600 h 1878386"/>
                <a:gd name="connsiteX8" fmla="*/ 2808027 w 2808027"/>
                <a:gd name="connsiteY8" fmla="*/ 1501254 h 1878386"/>
                <a:gd name="connsiteX9" fmla="*/ 2770495 w 2808027"/>
                <a:gd name="connsiteY9" fmla="*/ 1276066 h 1878386"/>
                <a:gd name="connsiteX10" fmla="*/ 1897039 w 2808027"/>
                <a:gd name="connsiteY10" fmla="*/ 542499 h 1878386"/>
                <a:gd name="connsiteX11" fmla="*/ 1716206 w 2808027"/>
                <a:gd name="connsiteY11" fmla="*/ 98946 h 1878386"/>
                <a:gd name="connsiteX12" fmla="*/ 1392071 w 2808027"/>
                <a:gd name="connsiteY12" fmla="*/ 0 h 1878386"/>
                <a:gd name="connsiteX13" fmla="*/ 283191 w 2808027"/>
                <a:gd name="connsiteY13" fmla="*/ 180833 h 1878386"/>
                <a:gd name="connsiteX0" fmla="*/ 283191 w 2808027"/>
                <a:gd name="connsiteY0" fmla="*/ 180833 h 1878386"/>
                <a:gd name="connsiteX1" fmla="*/ 0 w 2808027"/>
                <a:gd name="connsiteY1" fmla="*/ 928048 h 1878386"/>
                <a:gd name="connsiteX2" fmla="*/ 2019868 w 2808027"/>
                <a:gd name="connsiteY2" fmla="*/ 1859508 h 1878386"/>
                <a:gd name="connsiteX3" fmla="*/ 1941394 w 2808027"/>
                <a:gd name="connsiteY3" fmla="*/ 1620672 h 1878386"/>
                <a:gd name="connsiteX4" fmla="*/ 2265528 w 2808027"/>
                <a:gd name="connsiteY4" fmla="*/ 1719618 h 1878386"/>
                <a:gd name="connsiteX5" fmla="*/ 2187053 w 2808027"/>
                <a:gd name="connsiteY5" fmla="*/ 1528549 h 1878386"/>
                <a:gd name="connsiteX6" fmla="*/ 2518012 w 2808027"/>
                <a:gd name="connsiteY6" fmla="*/ 1624084 h 1878386"/>
                <a:gd name="connsiteX7" fmla="*/ 2429301 w 2808027"/>
                <a:gd name="connsiteY7" fmla="*/ 1371600 h 1878386"/>
                <a:gd name="connsiteX8" fmla="*/ 2808027 w 2808027"/>
                <a:gd name="connsiteY8" fmla="*/ 1501254 h 1878386"/>
                <a:gd name="connsiteX9" fmla="*/ 2770495 w 2808027"/>
                <a:gd name="connsiteY9" fmla="*/ 1276066 h 1878386"/>
                <a:gd name="connsiteX10" fmla="*/ 1897039 w 2808027"/>
                <a:gd name="connsiteY10" fmla="*/ 542499 h 1878386"/>
                <a:gd name="connsiteX11" fmla="*/ 1716206 w 2808027"/>
                <a:gd name="connsiteY11" fmla="*/ 98946 h 1878386"/>
                <a:gd name="connsiteX12" fmla="*/ 1392071 w 2808027"/>
                <a:gd name="connsiteY12" fmla="*/ 0 h 1878386"/>
                <a:gd name="connsiteX13" fmla="*/ 283191 w 2808027"/>
                <a:gd name="connsiteY13" fmla="*/ 180833 h 1878386"/>
                <a:gd name="connsiteX0" fmla="*/ 283191 w 2808027"/>
                <a:gd name="connsiteY0" fmla="*/ 180833 h 1859509"/>
                <a:gd name="connsiteX1" fmla="*/ 0 w 2808027"/>
                <a:gd name="connsiteY1" fmla="*/ 928048 h 1859509"/>
                <a:gd name="connsiteX2" fmla="*/ 1122528 w 2808027"/>
                <a:gd name="connsiteY2" fmla="*/ 1579728 h 1859509"/>
                <a:gd name="connsiteX3" fmla="*/ 2019868 w 2808027"/>
                <a:gd name="connsiteY3" fmla="*/ 1859508 h 1859509"/>
                <a:gd name="connsiteX4" fmla="*/ 1941394 w 2808027"/>
                <a:gd name="connsiteY4" fmla="*/ 1620672 h 1859509"/>
                <a:gd name="connsiteX5" fmla="*/ 2265528 w 2808027"/>
                <a:gd name="connsiteY5" fmla="*/ 1719618 h 1859509"/>
                <a:gd name="connsiteX6" fmla="*/ 2187053 w 2808027"/>
                <a:gd name="connsiteY6" fmla="*/ 1528549 h 1859509"/>
                <a:gd name="connsiteX7" fmla="*/ 2518012 w 2808027"/>
                <a:gd name="connsiteY7" fmla="*/ 1624084 h 1859509"/>
                <a:gd name="connsiteX8" fmla="*/ 2429301 w 2808027"/>
                <a:gd name="connsiteY8" fmla="*/ 1371600 h 1859509"/>
                <a:gd name="connsiteX9" fmla="*/ 2808027 w 2808027"/>
                <a:gd name="connsiteY9" fmla="*/ 1501254 h 1859509"/>
                <a:gd name="connsiteX10" fmla="*/ 2770495 w 2808027"/>
                <a:gd name="connsiteY10" fmla="*/ 1276066 h 1859509"/>
                <a:gd name="connsiteX11" fmla="*/ 1897039 w 2808027"/>
                <a:gd name="connsiteY11" fmla="*/ 542499 h 1859509"/>
                <a:gd name="connsiteX12" fmla="*/ 1716206 w 2808027"/>
                <a:gd name="connsiteY12" fmla="*/ 98946 h 1859509"/>
                <a:gd name="connsiteX13" fmla="*/ 1392071 w 2808027"/>
                <a:gd name="connsiteY13" fmla="*/ 0 h 1859509"/>
                <a:gd name="connsiteX14" fmla="*/ 283191 w 2808027"/>
                <a:gd name="connsiteY14" fmla="*/ 180833 h 1859509"/>
                <a:gd name="connsiteX0" fmla="*/ 283191 w 2808027"/>
                <a:gd name="connsiteY0" fmla="*/ 180833 h 1859510"/>
                <a:gd name="connsiteX1" fmla="*/ 0 w 2808027"/>
                <a:gd name="connsiteY1" fmla="*/ 928048 h 1859510"/>
                <a:gd name="connsiteX2" fmla="*/ 1098644 w 2808027"/>
                <a:gd name="connsiteY2" fmla="*/ 1607024 h 1859510"/>
                <a:gd name="connsiteX3" fmla="*/ 2019868 w 2808027"/>
                <a:gd name="connsiteY3" fmla="*/ 1859508 h 1859510"/>
                <a:gd name="connsiteX4" fmla="*/ 1941394 w 2808027"/>
                <a:gd name="connsiteY4" fmla="*/ 1620672 h 1859510"/>
                <a:gd name="connsiteX5" fmla="*/ 2265528 w 2808027"/>
                <a:gd name="connsiteY5" fmla="*/ 1719618 h 1859510"/>
                <a:gd name="connsiteX6" fmla="*/ 2187053 w 2808027"/>
                <a:gd name="connsiteY6" fmla="*/ 1528549 h 1859510"/>
                <a:gd name="connsiteX7" fmla="*/ 2518012 w 2808027"/>
                <a:gd name="connsiteY7" fmla="*/ 1624084 h 1859510"/>
                <a:gd name="connsiteX8" fmla="*/ 2429301 w 2808027"/>
                <a:gd name="connsiteY8" fmla="*/ 1371600 h 1859510"/>
                <a:gd name="connsiteX9" fmla="*/ 2808027 w 2808027"/>
                <a:gd name="connsiteY9" fmla="*/ 1501254 h 1859510"/>
                <a:gd name="connsiteX10" fmla="*/ 2770495 w 2808027"/>
                <a:gd name="connsiteY10" fmla="*/ 1276066 h 1859510"/>
                <a:gd name="connsiteX11" fmla="*/ 1897039 w 2808027"/>
                <a:gd name="connsiteY11" fmla="*/ 542499 h 1859510"/>
                <a:gd name="connsiteX12" fmla="*/ 1716206 w 2808027"/>
                <a:gd name="connsiteY12" fmla="*/ 98946 h 1859510"/>
                <a:gd name="connsiteX13" fmla="*/ 1392071 w 2808027"/>
                <a:gd name="connsiteY13" fmla="*/ 0 h 1859510"/>
                <a:gd name="connsiteX14" fmla="*/ 283191 w 2808027"/>
                <a:gd name="connsiteY14" fmla="*/ 180833 h 1859510"/>
                <a:gd name="connsiteX0" fmla="*/ 283191 w 2808027"/>
                <a:gd name="connsiteY0" fmla="*/ 180833 h 1859510"/>
                <a:gd name="connsiteX1" fmla="*/ 0 w 2808027"/>
                <a:gd name="connsiteY1" fmla="*/ 928048 h 1859510"/>
                <a:gd name="connsiteX2" fmla="*/ 1098644 w 2808027"/>
                <a:gd name="connsiteY2" fmla="*/ 1607024 h 1859510"/>
                <a:gd name="connsiteX3" fmla="*/ 2019868 w 2808027"/>
                <a:gd name="connsiteY3" fmla="*/ 1859508 h 1859510"/>
                <a:gd name="connsiteX4" fmla="*/ 1941394 w 2808027"/>
                <a:gd name="connsiteY4" fmla="*/ 1620672 h 1859510"/>
                <a:gd name="connsiteX5" fmla="*/ 2265528 w 2808027"/>
                <a:gd name="connsiteY5" fmla="*/ 1719618 h 1859510"/>
                <a:gd name="connsiteX6" fmla="*/ 2187053 w 2808027"/>
                <a:gd name="connsiteY6" fmla="*/ 1528549 h 1859510"/>
                <a:gd name="connsiteX7" fmla="*/ 2518012 w 2808027"/>
                <a:gd name="connsiteY7" fmla="*/ 1624084 h 1859510"/>
                <a:gd name="connsiteX8" fmla="*/ 2429301 w 2808027"/>
                <a:gd name="connsiteY8" fmla="*/ 1371600 h 1859510"/>
                <a:gd name="connsiteX9" fmla="*/ 2808027 w 2808027"/>
                <a:gd name="connsiteY9" fmla="*/ 1501254 h 1859510"/>
                <a:gd name="connsiteX10" fmla="*/ 2770495 w 2808027"/>
                <a:gd name="connsiteY10" fmla="*/ 1276066 h 1859510"/>
                <a:gd name="connsiteX11" fmla="*/ 1897039 w 2808027"/>
                <a:gd name="connsiteY11" fmla="*/ 542499 h 1859510"/>
                <a:gd name="connsiteX12" fmla="*/ 1716206 w 2808027"/>
                <a:gd name="connsiteY12" fmla="*/ 98946 h 1859510"/>
                <a:gd name="connsiteX13" fmla="*/ 1392071 w 2808027"/>
                <a:gd name="connsiteY13" fmla="*/ 0 h 1859510"/>
                <a:gd name="connsiteX14" fmla="*/ 283191 w 2808027"/>
                <a:gd name="connsiteY14" fmla="*/ 180833 h 1859510"/>
                <a:gd name="connsiteX0" fmla="*/ 283191 w 2808027"/>
                <a:gd name="connsiteY0" fmla="*/ 180833 h 1859510"/>
                <a:gd name="connsiteX1" fmla="*/ 0 w 2808027"/>
                <a:gd name="connsiteY1" fmla="*/ 928048 h 1859510"/>
                <a:gd name="connsiteX2" fmla="*/ 1098644 w 2808027"/>
                <a:gd name="connsiteY2" fmla="*/ 1607024 h 1859510"/>
                <a:gd name="connsiteX3" fmla="*/ 2019868 w 2808027"/>
                <a:gd name="connsiteY3" fmla="*/ 1859508 h 1859510"/>
                <a:gd name="connsiteX4" fmla="*/ 1941394 w 2808027"/>
                <a:gd name="connsiteY4" fmla="*/ 1620672 h 1859510"/>
                <a:gd name="connsiteX5" fmla="*/ 2265528 w 2808027"/>
                <a:gd name="connsiteY5" fmla="*/ 1719618 h 1859510"/>
                <a:gd name="connsiteX6" fmla="*/ 2187053 w 2808027"/>
                <a:gd name="connsiteY6" fmla="*/ 1528549 h 1859510"/>
                <a:gd name="connsiteX7" fmla="*/ 2518012 w 2808027"/>
                <a:gd name="connsiteY7" fmla="*/ 1624084 h 1859510"/>
                <a:gd name="connsiteX8" fmla="*/ 2429301 w 2808027"/>
                <a:gd name="connsiteY8" fmla="*/ 1371600 h 1859510"/>
                <a:gd name="connsiteX9" fmla="*/ 2808027 w 2808027"/>
                <a:gd name="connsiteY9" fmla="*/ 1501254 h 1859510"/>
                <a:gd name="connsiteX10" fmla="*/ 2770495 w 2808027"/>
                <a:gd name="connsiteY10" fmla="*/ 1276066 h 1859510"/>
                <a:gd name="connsiteX11" fmla="*/ 1897039 w 2808027"/>
                <a:gd name="connsiteY11" fmla="*/ 542499 h 1859510"/>
                <a:gd name="connsiteX12" fmla="*/ 1716206 w 2808027"/>
                <a:gd name="connsiteY12" fmla="*/ 98946 h 1859510"/>
                <a:gd name="connsiteX13" fmla="*/ 1392071 w 2808027"/>
                <a:gd name="connsiteY13" fmla="*/ 0 h 1859510"/>
                <a:gd name="connsiteX14" fmla="*/ 283191 w 2808027"/>
                <a:gd name="connsiteY14" fmla="*/ 180833 h 1859510"/>
                <a:gd name="connsiteX0" fmla="*/ 283191 w 2808027"/>
                <a:gd name="connsiteY0" fmla="*/ 180833 h 1859510"/>
                <a:gd name="connsiteX1" fmla="*/ 0 w 2808027"/>
                <a:gd name="connsiteY1" fmla="*/ 928048 h 1859510"/>
                <a:gd name="connsiteX2" fmla="*/ 1119115 w 2808027"/>
                <a:gd name="connsiteY2" fmla="*/ 1624084 h 1859510"/>
                <a:gd name="connsiteX3" fmla="*/ 2019868 w 2808027"/>
                <a:gd name="connsiteY3" fmla="*/ 1859508 h 1859510"/>
                <a:gd name="connsiteX4" fmla="*/ 1941394 w 2808027"/>
                <a:gd name="connsiteY4" fmla="*/ 1620672 h 1859510"/>
                <a:gd name="connsiteX5" fmla="*/ 2265528 w 2808027"/>
                <a:gd name="connsiteY5" fmla="*/ 1719618 h 1859510"/>
                <a:gd name="connsiteX6" fmla="*/ 2187053 w 2808027"/>
                <a:gd name="connsiteY6" fmla="*/ 1528549 h 1859510"/>
                <a:gd name="connsiteX7" fmla="*/ 2518012 w 2808027"/>
                <a:gd name="connsiteY7" fmla="*/ 1624084 h 1859510"/>
                <a:gd name="connsiteX8" fmla="*/ 2429301 w 2808027"/>
                <a:gd name="connsiteY8" fmla="*/ 1371600 h 1859510"/>
                <a:gd name="connsiteX9" fmla="*/ 2808027 w 2808027"/>
                <a:gd name="connsiteY9" fmla="*/ 1501254 h 1859510"/>
                <a:gd name="connsiteX10" fmla="*/ 2770495 w 2808027"/>
                <a:gd name="connsiteY10" fmla="*/ 1276066 h 1859510"/>
                <a:gd name="connsiteX11" fmla="*/ 1897039 w 2808027"/>
                <a:gd name="connsiteY11" fmla="*/ 542499 h 1859510"/>
                <a:gd name="connsiteX12" fmla="*/ 1716206 w 2808027"/>
                <a:gd name="connsiteY12" fmla="*/ 98946 h 1859510"/>
                <a:gd name="connsiteX13" fmla="*/ 1392071 w 2808027"/>
                <a:gd name="connsiteY13" fmla="*/ 0 h 1859510"/>
                <a:gd name="connsiteX14" fmla="*/ 283191 w 2808027"/>
                <a:gd name="connsiteY14" fmla="*/ 180833 h 1859510"/>
                <a:gd name="connsiteX0" fmla="*/ 283191 w 2808027"/>
                <a:gd name="connsiteY0" fmla="*/ 180833 h 1859510"/>
                <a:gd name="connsiteX1" fmla="*/ 0 w 2808027"/>
                <a:gd name="connsiteY1" fmla="*/ 928048 h 1859510"/>
                <a:gd name="connsiteX2" fmla="*/ 1119115 w 2808027"/>
                <a:gd name="connsiteY2" fmla="*/ 1624084 h 1859510"/>
                <a:gd name="connsiteX3" fmla="*/ 2019868 w 2808027"/>
                <a:gd name="connsiteY3" fmla="*/ 1859508 h 1859510"/>
                <a:gd name="connsiteX4" fmla="*/ 1941394 w 2808027"/>
                <a:gd name="connsiteY4" fmla="*/ 1620672 h 1859510"/>
                <a:gd name="connsiteX5" fmla="*/ 2265528 w 2808027"/>
                <a:gd name="connsiteY5" fmla="*/ 1719618 h 1859510"/>
                <a:gd name="connsiteX6" fmla="*/ 2187053 w 2808027"/>
                <a:gd name="connsiteY6" fmla="*/ 1528549 h 1859510"/>
                <a:gd name="connsiteX7" fmla="*/ 2518012 w 2808027"/>
                <a:gd name="connsiteY7" fmla="*/ 1624084 h 1859510"/>
                <a:gd name="connsiteX8" fmla="*/ 2429301 w 2808027"/>
                <a:gd name="connsiteY8" fmla="*/ 1371600 h 1859510"/>
                <a:gd name="connsiteX9" fmla="*/ 2808027 w 2808027"/>
                <a:gd name="connsiteY9" fmla="*/ 1501254 h 1859510"/>
                <a:gd name="connsiteX10" fmla="*/ 2770495 w 2808027"/>
                <a:gd name="connsiteY10" fmla="*/ 1276066 h 1859510"/>
                <a:gd name="connsiteX11" fmla="*/ 1897039 w 2808027"/>
                <a:gd name="connsiteY11" fmla="*/ 542499 h 1859510"/>
                <a:gd name="connsiteX12" fmla="*/ 1716206 w 2808027"/>
                <a:gd name="connsiteY12" fmla="*/ 98946 h 1859510"/>
                <a:gd name="connsiteX13" fmla="*/ 1392071 w 2808027"/>
                <a:gd name="connsiteY13" fmla="*/ 0 h 1859510"/>
                <a:gd name="connsiteX14" fmla="*/ 283191 w 2808027"/>
                <a:gd name="connsiteY14" fmla="*/ 180833 h 1859510"/>
                <a:gd name="connsiteX0" fmla="*/ 283191 w 2808027"/>
                <a:gd name="connsiteY0" fmla="*/ 180833 h 1859510"/>
                <a:gd name="connsiteX1" fmla="*/ 0 w 2808027"/>
                <a:gd name="connsiteY1" fmla="*/ 928048 h 1859510"/>
                <a:gd name="connsiteX2" fmla="*/ 1119115 w 2808027"/>
                <a:gd name="connsiteY2" fmla="*/ 1624084 h 1859510"/>
                <a:gd name="connsiteX3" fmla="*/ 2019868 w 2808027"/>
                <a:gd name="connsiteY3" fmla="*/ 1859508 h 1859510"/>
                <a:gd name="connsiteX4" fmla="*/ 1941394 w 2808027"/>
                <a:gd name="connsiteY4" fmla="*/ 1620672 h 1859510"/>
                <a:gd name="connsiteX5" fmla="*/ 2265528 w 2808027"/>
                <a:gd name="connsiteY5" fmla="*/ 1719618 h 1859510"/>
                <a:gd name="connsiteX6" fmla="*/ 2187053 w 2808027"/>
                <a:gd name="connsiteY6" fmla="*/ 1528549 h 1859510"/>
                <a:gd name="connsiteX7" fmla="*/ 2518012 w 2808027"/>
                <a:gd name="connsiteY7" fmla="*/ 1624084 h 1859510"/>
                <a:gd name="connsiteX8" fmla="*/ 2429301 w 2808027"/>
                <a:gd name="connsiteY8" fmla="*/ 1371600 h 1859510"/>
                <a:gd name="connsiteX9" fmla="*/ 2808027 w 2808027"/>
                <a:gd name="connsiteY9" fmla="*/ 1501254 h 1859510"/>
                <a:gd name="connsiteX10" fmla="*/ 2770495 w 2808027"/>
                <a:gd name="connsiteY10" fmla="*/ 1276066 h 1859510"/>
                <a:gd name="connsiteX11" fmla="*/ 1897039 w 2808027"/>
                <a:gd name="connsiteY11" fmla="*/ 542499 h 1859510"/>
                <a:gd name="connsiteX12" fmla="*/ 1716206 w 2808027"/>
                <a:gd name="connsiteY12" fmla="*/ 98946 h 1859510"/>
                <a:gd name="connsiteX13" fmla="*/ 1392071 w 2808027"/>
                <a:gd name="connsiteY13" fmla="*/ 0 h 1859510"/>
                <a:gd name="connsiteX14" fmla="*/ 283191 w 2808027"/>
                <a:gd name="connsiteY14" fmla="*/ 180833 h 1859510"/>
                <a:gd name="connsiteX0" fmla="*/ 283191 w 2808027"/>
                <a:gd name="connsiteY0" fmla="*/ 180833 h 1859510"/>
                <a:gd name="connsiteX1" fmla="*/ 0 w 2808027"/>
                <a:gd name="connsiteY1" fmla="*/ 928048 h 1859510"/>
                <a:gd name="connsiteX2" fmla="*/ 1119115 w 2808027"/>
                <a:gd name="connsiteY2" fmla="*/ 1624084 h 1859510"/>
                <a:gd name="connsiteX3" fmla="*/ 2019868 w 2808027"/>
                <a:gd name="connsiteY3" fmla="*/ 1859508 h 1859510"/>
                <a:gd name="connsiteX4" fmla="*/ 1941394 w 2808027"/>
                <a:gd name="connsiteY4" fmla="*/ 1620672 h 1859510"/>
                <a:gd name="connsiteX5" fmla="*/ 2265528 w 2808027"/>
                <a:gd name="connsiteY5" fmla="*/ 1719618 h 1859510"/>
                <a:gd name="connsiteX6" fmla="*/ 2187053 w 2808027"/>
                <a:gd name="connsiteY6" fmla="*/ 1528549 h 1859510"/>
                <a:gd name="connsiteX7" fmla="*/ 2518012 w 2808027"/>
                <a:gd name="connsiteY7" fmla="*/ 1624084 h 1859510"/>
                <a:gd name="connsiteX8" fmla="*/ 2429301 w 2808027"/>
                <a:gd name="connsiteY8" fmla="*/ 1371600 h 1859510"/>
                <a:gd name="connsiteX9" fmla="*/ 2808027 w 2808027"/>
                <a:gd name="connsiteY9" fmla="*/ 1501254 h 1859510"/>
                <a:gd name="connsiteX10" fmla="*/ 2770495 w 2808027"/>
                <a:gd name="connsiteY10" fmla="*/ 1276066 h 1859510"/>
                <a:gd name="connsiteX11" fmla="*/ 1897039 w 2808027"/>
                <a:gd name="connsiteY11" fmla="*/ 542499 h 1859510"/>
                <a:gd name="connsiteX12" fmla="*/ 1716206 w 2808027"/>
                <a:gd name="connsiteY12" fmla="*/ 98946 h 1859510"/>
                <a:gd name="connsiteX13" fmla="*/ 1392071 w 2808027"/>
                <a:gd name="connsiteY13" fmla="*/ 0 h 1859510"/>
                <a:gd name="connsiteX14" fmla="*/ 283191 w 2808027"/>
                <a:gd name="connsiteY14" fmla="*/ 180833 h 1859510"/>
                <a:gd name="connsiteX0" fmla="*/ 283191 w 2808027"/>
                <a:gd name="connsiteY0" fmla="*/ 180833 h 1877464"/>
                <a:gd name="connsiteX1" fmla="*/ 0 w 2808027"/>
                <a:gd name="connsiteY1" fmla="*/ 928048 h 1877464"/>
                <a:gd name="connsiteX2" fmla="*/ 1119115 w 2808027"/>
                <a:gd name="connsiteY2" fmla="*/ 1624084 h 1877464"/>
                <a:gd name="connsiteX3" fmla="*/ 2019868 w 2808027"/>
                <a:gd name="connsiteY3" fmla="*/ 1859508 h 1877464"/>
                <a:gd name="connsiteX4" fmla="*/ 1941394 w 2808027"/>
                <a:gd name="connsiteY4" fmla="*/ 1620672 h 1877464"/>
                <a:gd name="connsiteX5" fmla="*/ 2265528 w 2808027"/>
                <a:gd name="connsiteY5" fmla="*/ 1719618 h 1877464"/>
                <a:gd name="connsiteX6" fmla="*/ 2187053 w 2808027"/>
                <a:gd name="connsiteY6" fmla="*/ 1528549 h 1877464"/>
                <a:gd name="connsiteX7" fmla="*/ 2518012 w 2808027"/>
                <a:gd name="connsiteY7" fmla="*/ 1624084 h 1877464"/>
                <a:gd name="connsiteX8" fmla="*/ 2429301 w 2808027"/>
                <a:gd name="connsiteY8" fmla="*/ 1371600 h 1877464"/>
                <a:gd name="connsiteX9" fmla="*/ 2808027 w 2808027"/>
                <a:gd name="connsiteY9" fmla="*/ 1501254 h 1877464"/>
                <a:gd name="connsiteX10" fmla="*/ 2770495 w 2808027"/>
                <a:gd name="connsiteY10" fmla="*/ 1276066 h 1877464"/>
                <a:gd name="connsiteX11" fmla="*/ 1897039 w 2808027"/>
                <a:gd name="connsiteY11" fmla="*/ 542499 h 1877464"/>
                <a:gd name="connsiteX12" fmla="*/ 1716206 w 2808027"/>
                <a:gd name="connsiteY12" fmla="*/ 98946 h 1877464"/>
                <a:gd name="connsiteX13" fmla="*/ 1392071 w 2808027"/>
                <a:gd name="connsiteY13" fmla="*/ 0 h 1877464"/>
                <a:gd name="connsiteX14" fmla="*/ 283191 w 2808027"/>
                <a:gd name="connsiteY14" fmla="*/ 180833 h 1877464"/>
                <a:gd name="connsiteX0" fmla="*/ 283191 w 2808027"/>
                <a:gd name="connsiteY0" fmla="*/ 180833 h 1877464"/>
                <a:gd name="connsiteX1" fmla="*/ 0 w 2808027"/>
                <a:gd name="connsiteY1" fmla="*/ 928048 h 1877464"/>
                <a:gd name="connsiteX2" fmla="*/ 1119115 w 2808027"/>
                <a:gd name="connsiteY2" fmla="*/ 1624084 h 1877464"/>
                <a:gd name="connsiteX3" fmla="*/ 2019868 w 2808027"/>
                <a:gd name="connsiteY3" fmla="*/ 1859508 h 1877464"/>
                <a:gd name="connsiteX4" fmla="*/ 1941394 w 2808027"/>
                <a:gd name="connsiteY4" fmla="*/ 1620672 h 1877464"/>
                <a:gd name="connsiteX5" fmla="*/ 2265528 w 2808027"/>
                <a:gd name="connsiteY5" fmla="*/ 1719618 h 1877464"/>
                <a:gd name="connsiteX6" fmla="*/ 2187053 w 2808027"/>
                <a:gd name="connsiteY6" fmla="*/ 1528549 h 1877464"/>
                <a:gd name="connsiteX7" fmla="*/ 2518012 w 2808027"/>
                <a:gd name="connsiteY7" fmla="*/ 1624084 h 1877464"/>
                <a:gd name="connsiteX8" fmla="*/ 2429301 w 2808027"/>
                <a:gd name="connsiteY8" fmla="*/ 1371600 h 1877464"/>
                <a:gd name="connsiteX9" fmla="*/ 2808027 w 2808027"/>
                <a:gd name="connsiteY9" fmla="*/ 1501254 h 1877464"/>
                <a:gd name="connsiteX10" fmla="*/ 2770495 w 2808027"/>
                <a:gd name="connsiteY10" fmla="*/ 1276066 h 1877464"/>
                <a:gd name="connsiteX11" fmla="*/ 1897039 w 2808027"/>
                <a:gd name="connsiteY11" fmla="*/ 542499 h 1877464"/>
                <a:gd name="connsiteX12" fmla="*/ 1716206 w 2808027"/>
                <a:gd name="connsiteY12" fmla="*/ 98946 h 1877464"/>
                <a:gd name="connsiteX13" fmla="*/ 1392071 w 2808027"/>
                <a:gd name="connsiteY13" fmla="*/ 0 h 1877464"/>
                <a:gd name="connsiteX14" fmla="*/ 283191 w 2808027"/>
                <a:gd name="connsiteY14" fmla="*/ 180833 h 1877464"/>
                <a:gd name="connsiteX0" fmla="*/ 283191 w 2808027"/>
                <a:gd name="connsiteY0" fmla="*/ 180833 h 1879902"/>
                <a:gd name="connsiteX1" fmla="*/ 0 w 2808027"/>
                <a:gd name="connsiteY1" fmla="*/ 928048 h 1879902"/>
                <a:gd name="connsiteX2" fmla="*/ 1119115 w 2808027"/>
                <a:gd name="connsiteY2" fmla="*/ 1624084 h 1879902"/>
                <a:gd name="connsiteX3" fmla="*/ 2019868 w 2808027"/>
                <a:gd name="connsiteY3" fmla="*/ 1859508 h 1879902"/>
                <a:gd name="connsiteX4" fmla="*/ 1941394 w 2808027"/>
                <a:gd name="connsiteY4" fmla="*/ 1620672 h 1879902"/>
                <a:gd name="connsiteX5" fmla="*/ 2265528 w 2808027"/>
                <a:gd name="connsiteY5" fmla="*/ 1719618 h 1879902"/>
                <a:gd name="connsiteX6" fmla="*/ 2187053 w 2808027"/>
                <a:gd name="connsiteY6" fmla="*/ 1528549 h 1879902"/>
                <a:gd name="connsiteX7" fmla="*/ 2518012 w 2808027"/>
                <a:gd name="connsiteY7" fmla="*/ 1624084 h 1879902"/>
                <a:gd name="connsiteX8" fmla="*/ 2429301 w 2808027"/>
                <a:gd name="connsiteY8" fmla="*/ 1371600 h 1879902"/>
                <a:gd name="connsiteX9" fmla="*/ 2808027 w 2808027"/>
                <a:gd name="connsiteY9" fmla="*/ 1501254 h 1879902"/>
                <a:gd name="connsiteX10" fmla="*/ 2770495 w 2808027"/>
                <a:gd name="connsiteY10" fmla="*/ 1276066 h 1879902"/>
                <a:gd name="connsiteX11" fmla="*/ 1897039 w 2808027"/>
                <a:gd name="connsiteY11" fmla="*/ 542499 h 1879902"/>
                <a:gd name="connsiteX12" fmla="*/ 1716206 w 2808027"/>
                <a:gd name="connsiteY12" fmla="*/ 98946 h 1879902"/>
                <a:gd name="connsiteX13" fmla="*/ 1392071 w 2808027"/>
                <a:gd name="connsiteY13" fmla="*/ 0 h 1879902"/>
                <a:gd name="connsiteX14" fmla="*/ 283191 w 2808027"/>
                <a:gd name="connsiteY14" fmla="*/ 180833 h 1879902"/>
                <a:gd name="connsiteX0" fmla="*/ 283191 w 2808027"/>
                <a:gd name="connsiteY0" fmla="*/ 180833 h 1876879"/>
                <a:gd name="connsiteX1" fmla="*/ 0 w 2808027"/>
                <a:gd name="connsiteY1" fmla="*/ 928048 h 1876879"/>
                <a:gd name="connsiteX2" fmla="*/ 1119115 w 2808027"/>
                <a:gd name="connsiteY2" fmla="*/ 1624084 h 1876879"/>
                <a:gd name="connsiteX3" fmla="*/ 2019868 w 2808027"/>
                <a:gd name="connsiteY3" fmla="*/ 1859508 h 1876879"/>
                <a:gd name="connsiteX4" fmla="*/ 1941394 w 2808027"/>
                <a:gd name="connsiteY4" fmla="*/ 1620672 h 1876879"/>
                <a:gd name="connsiteX5" fmla="*/ 2265528 w 2808027"/>
                <a:gd name="connsiteY5" fmla="*/ 1719618 h 1876879"/>
                <a:gd name="connsiteX6" fmla="*/ 2187053 w 2808027"/>
                <a:gd name="connsiteY6" fmla="*/ 1528549 h 1876879"/>
                <a:gd name="connsiteX7" fmla="*/ 2518012 w 2808027"/>
                <a:gd name="connsiteY7" fmla="*/ 1624084 h 1876879"/>
                <a:gd name="connsiteX8" fmla="*/ 2429301 w 2808027"/>
                <a:gd name="connsiteY8" fmla="*/ 1371600 h 1876879"/>
                <a:gd name="connsiteX9" fmla="*/ 2808027 w 2808027"/>
                <a:gd name="connsiteY9" fmla="*/ 1501254 h 1876879"/>
                <a:gd name="connsiteX10" fmla="*/ 2770495 w 2808027"/>
                <a:gd name="connsiteY10" fmla="*/ 1276066 h 1876879"/>
                <a:gd name="connsiteX11" fmla="*/ 1897039 w 2808027"/>
                <a:gd name="connsiteY11" fmla="*/ 542499 h 1876879"/>
                <a:gd name="connsiteX12" fmla="*/ 1716206 w 2808027"/>
                <a:gd name="connsiteY12" fmla="*/ 98946 h 1876879"/>
                <a:gd name="connsiteX13" fmla="*/ 1392071 w 2808027"/>
                <a:gd name="connsiteY13" fmla="*/ 0 h 1876879"/>
                <a:gd name="connsiteX14" fmla="*/ 283191 w 2808027"/>
                <a:gd name="connsiteY14" fmla="*/ 180833 h 1876879"/>
                <a:gd name="connsiteX0" fmla="*/ 283191 w 2808027"/>
                <a:gd name="connsiteY0" fmla="*/ 180833 h 1876879"/>
                <a:gd name="connsiteX1" fmla="*/ 0 w 2808027"/>
                <a:gd name="connsiteY1" fmla="*/ 928048 h 1876879"/>
                <a:gd name="connsiteX2" fmla="*/ 1119115 w 2808027"/>
                <a:gd name="connsiteY2" fmla="*/ 1624084 h 1876879"/>
                <a:gd name="connsiteX3" fmla="*/ 2019868 w 2808027"/>
                <a:gd name="connsiteY3" fmla="*/ 1859508 h 1876879"/>
                <a:gd name="connsiteX4" fmla="*/ 1941394 w 2808027"/>
                <a:gd name="connsiteY4" fmla="*/ 1620672 h 1876879"/>
                <a:gd name="connsiteX5" fmla="*/ 2265528 w 2808027"/>
                <a:gd name="connsiteY5" fmla="*/ 1719618 h 1876879"/>
                <a:gd name="connsiteX6" fmla="*/ 2187053 w 2808027"/>
                <a:gd name="connsiteY6" fmla="*/ 1528549 h 1876879"/>
                <a:gd name="connsiteX7" fmla="*/ 2518012 w 2808027"/>
                <a:gd name="connsiteY7" fmla="*/ 1624084 h 1876879"/>
                <a:gd name="connsiteX8" fmla="*/ 2429301 w 2808027"/>
                <a:gd name="connsiteY8" fmla="*/ 1371600 h 1876879"/>
                <a:gd name="connsiteX9" fmla="*/ 2808027 w 2808027"/>
                <a:gd name="connsiteY9" fmla="*/ 1501254 h 1876879"/>
                <a:gd name="connsiteX10" fmla="*/ 2770495 w 2808027"/>
                <a:gd name="connsiteY10" fmla="*/ 1276066 h 1876879"/>
                <a:gd name="connsiteX11" fmla="*/ 1897039 w 2808027"/>
                <a:gd name="connsiteY11" fmla="*/ 542499 h 1876879"/>
                <a:gd name="connsiteX12" fmla="*/ 1716206 w 2808027"/>
                <a:gd name="connsiteY12" fmla="*/ 98946 h 1876879"/>
                <a:gd name="connsiteX13" fmla="*/ 1392071 w 2808027"/>
                <a:gd name="connsiteY13" fmla="*/ 0 h 1876879"/>
                <a:gd name="connsiteX14" fmla="*/ 283191 w 2808027"/>
                <a:gd name="connsiteY14" fmla="*/ 180833 h 1876879"/>
                <a:gd name="connsiteX0" fmla="*/ 283191 w 2808027"/>
                <a:gd name="connsiteY0" fmla="*/ 180833 h 1876680"/>
                <a:gd name="connsiteX1" fmla="*/ 0 w 2808027"/>
                <a:gd name="connsiteY1" fmla="*/ 928048 h 1876680"/>
                <a:gd name="connsiteX2" fmla="*/ 1119115 w 2808027"/>
                <a:gd name="connsiteY2" fmla="*/ 1624084 h 1876680"/>
                <a:gd name="connsiteX3" fmla="*/ 2019868 w 2808027"/>
                <a:gd name="connsiteY3" fmla="*/ 1859508 h 1876680"/>
                <a:gd name="connsiteX4" fmla="*/ 1941394 w 2808027"/>
                <a:gd name="connsiteY4" fmla="*/ 1620672 h 1876680"/>
                <a:gd name="connsiteX5" fmla="*/ 2265528 w 2808027"/>
                <a:gd name="connsiteY5" fmla="*/ 1719618 h 1876680"/>
                <a:gd name="connsiteX6" fmla="*/ 2187053 w 2808027"/>
                <a:gd name="connsiteY6" fmla="*/ 1528549 h 1876680"/>
                <a:gd name="connsiteX7" fmla="*/ 2518012 w 2808027"/>
                <a:gd name="connsiteY7" fmla="*/ 1624084 h 1876680"/>
                <a:gd name="connsiteX8" fmla="*/ 2429301 w 2808027"/>
                <a:gd name="connsiteY8" fmla="*/ 1371600 h 1876680"/>
                <a:gd name="connsiteX9" fmla="*/ 2808027 w 2808027"/>
                <a:gd name="connsiteY9" fmla="*/ 1501254 h 1876680"/>
                <a:gd name="connsiteX10" fmla="*/ 2770495 w 2808027"/>
                <a:gd name="connsiteY10" fmla="*/ 1276066 h 1876680"/>
                <a:gd name="connsiteX11" fmla="*/ 1897039 w 2808027"/>
                <a:gd name="connsiteY11" fmla="*/ 542499 h 1876680"/>
                <a:gd name="connsiteX12" fmla="*/ 1716206 w 2808027"/>
                <a:gd name="connsiteY12" fmla="*/ 98946 h 1876680"/>
                <a:gd name="connsiteX13" fmla="*/ 1392071 w 2808027"/>
                <a:gd name="connsiteY13" fmla="*/ 0 h 1876680"/>
                <a:gd name="connsiteX14" fmla="*/ 283191 w 2808027"/>
                <a:gd name="connsiteY14" fmla="*/ 180833 h 1876680"/>
                <a:gd name="connsiteX0" fmla="*/ 283191 w 2808027"/>
                <a:gd name="connsiteY0" fmla="*/ 180833 h 1880087"/>
                <a:gd name="connsiteX1" fmla="*/ 0 w 2808027"/>
                <a:gd name="connsiteY1" fmla="*/ 928048 h 1880087"/>
                <a:gd name="connsiteX2" fmla="*/ 1119115 w 2808027"/>
                <a:gd name="connsiteY2" fmla="*/ 1624084 h 1880087"/>
                <a:gd name="connsiteX3" fmla="*/ 2019868 w 2808027"/>
                <a:gd name="connsiteY3" fmla="*/ 1859508 h 1880087"/>
                <a:gd name="connsiteX4" fmla="*/ 1941394 w 2808027"/>
                <a:gd name="connsiteY4" fmla="*/ 1620672 h 1880087"/>
                <a:gd name="connsiteX5" fmla="*/ 2265528 w 2808027"/>
                <a:gd name="connsiteY5" fmla="*/ 1719618 h 1880087"/>
                <a:gd name="connsiteX6" fmla="*/ 2187053 w 2808027"/>
                <a:gd name="connsiteY6" fmla="*/ 1528549 h 1880087"/>
                <a:gd name="connsiteX7" fmla="*/ 2518012 w 2808027"/>
                <a:gd name="connsiteY7" fmla="*/ 1624084 h 1880087"/>
                <a:gd name="connsiteX8" fmla="*/ 2429301 w 2808027"/>
                <a:gd name="connsiteY8" fmla="*/ 1371600 h 1880087"/>
                <a:gd name="connsiteX9" fmla="*/ 2808027 w 2808027"/>
                <a:gd name="connsiteY9" fmla="*/ 1501254 h 1880087"/>
                <a:gd name="connsiteX10" fmla="*/ 2770495 w 2808027"/>
                <a:gd name="connsiteY10" fmla="*/ 1276066 h 1880087"/>
                <a:gd name="connsiteX11" fmla="*/ 1897039 w 2808027"/>
                <a:gd name="connsiteY11" fmla="*/ 542499 h 1880087"/>
                <a:gd name="connsiteX12" fmla="*/ 1716206 w 2808027"/>
                <a:gd name="connsiteY12" fmla="*/ 98946 h 1880087"/>
                <a:gd name="connsiteX13" fmla="*/ 1392071 w 2808027"/>
                <a:gd name="connsiteY13" fmla="*/ 0 h 1880087"/>
                <a:gd name="connsiteX14" fmla="*/ 283191 w 2808027"/>
                <a:gd name="connsiteY14" fmla="*/ 180833 h 1880087"/>
                <a:gd name="connsiteX0" fmla="*/ 283191 w 2808027"/>
                <a:gd name="connsiteY0" fmla="*/ 180833 h 1879404"/>
                <a:gd name="connsiteX1" fmla="*/ 0 w 2808027"/>
                <a:gd name="connsiteY1" fmla="*/ 928048 h 1879404"/>
                <a:gd name="connsiteX2" fmla="*/ 1125939 w 2808027"/>
                <a:gd name="connsiteY2" fmla="*/ 1613848 h 1879404"/>
                <a:gd name="connsiteX3" fmla="*/ 2019868 w 2808027"/>
                <a:gd name="connsiteY3" fmla="*/ 1859508 h 1879404"/>
                <a:gd name="connsiteX4" fmla="*/ 1941394 w 2808027"/>
                <a:gd name="connsiteY4" fmla="*/ 1620672 h 1879404"/>
                <a:gd name="connsiteX5" fmla="*/ 2265528 w 2808027"/>
                <a:gd name="connsiteY5" fmla="*/ 1719618 h 1879404"/>
                <a:gd name="connsiteX6" fmla="*/ 2187053 w 2808027"/>
                <a:gd name="connsiteY6" fmla="*/ 1528549 h 1879404"/>
                <a:gd name="connsiteX7" fmla="*/ 2518012 w 2808027"/>
                <a:gd name="connsiteY7" fmla="*/ 1624084 h 1879404"/>
                <a:gd name="connsiteX8" fmla="*/ 2429301 w 2808027"/>
                <a:gd name="connsiteY8" fmla="*/ 1371600 h 1879404"/>
                <a:gd name="connsiteX9" fmla="*/ 2808027 w 2808027"/>
                <a:gd name="connsiteY9" fmla="*/ 1501254 h 1879404"/>
                <a:gd name="connsiteX10" fmla="*/ 2770495 w 2808027"/>
                <a:gd name="connsiteY10" fmla="*/ 1276066 h 1879404"/>
                <a:gd name="connsiteX11" fmla="*/ 1897039 w 2808027"/>
                <a:gd name="connsiteY11" fmla="*/ 542499 h 1879404"/>
                <a:gd name="connsiteX12" fmla="*/ 1716206 w 2808027"/>
                <a:gd name="connsiteY12" fmla="*/ 98946 h 1879404"/>
                <a:gd name="connsiteX13" fmla="*/ 1392071 w 2808027"/>
                <a:gd name="connsiteY13" fmla="*/ 0 h 1879404"/>
                <a:gd name="connsiteX14" fmla="*/ 283191 w 2808027"/>
                <a:gd name="connsiteY14" fmla="*/ 180833 h 1879404"/>
                <a:gd name="connsiteX0" fmla="*/ 283191 w 2808027"/>
                <a:gd name="connsiteY0" fmla="*/ 180833 h 1879404"/>
                <a:gd name="connsiteX1" fmla="*/ 0 w 2808027"/>
                <a:gd name="connsiteY1" fmla="*/ 928048 h 1879404"/>
                <a:gd name="connsiteX2" fmla="*/ 1125939 w 2808027"/>
                <a:gd name="connsiteY2" fmla="*/ 1613848 h 1879404"/>
                <a:gd name="connsiteX3" fmla="*/ 2019868 w 2808027"/>
                <a:gd name="connsiteY3" fmla="*/ 1859508 h 1879404"/>
                <a:gd name="connsiteX4" fmla="*/ 1941394 w 2808027"/>
                <a:gd name="connsiteY4" fmla="*/ 1620672 h 1879404"/>
                <a:gd name="connsiteX5" fmla="*/ 2265528 w 2808027"/>
                <a:gd name="connsiteY5" fmla="*/ 1719618 h 1879404"/>
                <a:gd name="connsiteX6" fmla="*/ 2187053 w 2808027"/>
                <a:gd name="connsiteY6" fmla="*/ 1528549 h 1879404"/>
                <a:gd name="connsiteX7" fmla="*/ 2518012 w 2808027"/>
                <a:gd name="connsiteY7" fmla="*/ 1624084 h 1879404"/>
                <a:gd name="connsiteX8" fmla="*/ 2429301 w 2808027"/>
                <a:gd name="connsiteY8" fmla="*/ 1371600 h 1879404"/>
                <a:gd name="connsiteX9" fmla="*/ 2808027 w 2808027"/>
                <a:gd name="connsiteY9" fmla="*/ 1501254 h 1879404"/>
                <a:gd name="connsiteX10" fmla="*/ 2770495 w 2808027"/>
                <a:gd name="connsiteY10" fmla="*/ 1276066 h 1879404"/>
                <a:gd name="connsiteX11" fmla="*/ 1897039 w 2808027"/>
                <a:gd name="connsiteY11" fmla="*/ 542499 h 1879404"/>
                <a:gd name="connsiteX12" fmla="*/ 1716206 w 2808027"/>
                <a:gd name="connsiteY12" fmla="*/ 98946 h 1879404"/>
                <a:gd name="connsiteX13" fmla="*/ 1392071 w 2808027"/>
                <a:gd name="connsiteY13" fmla="*/ 0 h 1879404"/>
                <a:gd name="connsiteX14" fmla="*/ 283191 w 2808027"/>
                <a:gd name="connsiteY14" fmla="*/ 180833 h 1879404"/>
                <a:gd name="connsiteX0" fmla="*/ 283191 w 2808027"/>
                <a:gd name="connsiteY0" fmla="*/ 180833 h 1879198"/>
                <a:gd name="connsiteX1" fmla="*/ 0 w 2808027"/>
                <a:gd name="connsiteY1" fmla="*/ 928048 h 1879198"/>
                <a:gd name="connsiteX2" fmla="*/ 1125939 w 2808027"/>
                <a:gd name="connsiteY2" fmla="*/ 1613848 h 1879198"/>
                <a:gd name="connsiteX3" fmla="*/ 2019868 w 2808027"/>
                <a:gd name="connsiteY3" fmla="*/ 1859508 h 1879198"/>
                <a:gd name="connsiteX4" fmla="*/ 1941394 w 2808027"/>
                <a:gd name="connsiteY4" fmla="*/ 1620672 h 1879198"/>
                <a:gd name="connsiteX5" fmla="*/ 2265528 w 2808027"/>
                <a:gd name="connsiteY5" fmla="*/ 1719618 h 1879198"/>
                <a:gd name="connsiteX6" fmla="*/ 2187053 w 2808027"/>
                <a:gd name="connsiteY6" fmla="*/ 1528549 h 1879198"/>
                <a:gd name="connsiteX7" fmla="*/ 2518012 w 2808027"/>
                <a:gd name="connsiteY7" fmla="*/ 1624084 h 1879198"/>
                <a:gd name="connsiteX8" fmla="*/ 2429301 w 2808027"/>
                <a:gd name="connsiteY8" fmla="*/ 1371600 h 1879198"/>
                <a:gd name="connsiteX9" fmla="*/ 2808027 w 2808027"/>
                <a:gd name="connsiteY9" fmla="*/ 1501254 h 1879198"/>
                <a:gd name="connsiteX10" fmla="*/ 2770495 w 2808027"/>
                <a:gd name="connsiteY10" fmla="*/ 1276066 h 1879198"/>
                <a:gd name="connsiteX11" fmla="*/ 1897039 w 2808027"/>
                <a:gd name="connsiteY11" fmla="*/ 542499 h 1879198"/>
                <a:gd name="connsiteX12" fmla="*/ 1716206 w 2808027"/>
                <a:gd name="connsiteY12" fmla="*/ 98946 h 1879198"/>
                <a:gd name="connsiteX13" fmla="*/ 1392071 w 2808027"/>
                <a:gd name="connsiteY13" fmla="*/ 0 h 1879198"/>
                <a:gd name="connsiteX14" fmla="*/ 283191 w 2808027"/>
                <a:gd name="connsiteY14" fmla="*/ 180833 h 1879198"/>
                <a:gd name="connsiteX0" fmla="*/ 283191 w 2808027"/>
                <a:gd name="connsiteY0" fmla="*/ 180833 h 1879198"/>
                <a:gd name="connsiteX1" fmla="*/ 0 w 2808027"/>
                <a:gd name="connsiteY1" fmla="*/ 928048 h 1879198"/>
                <a:gd name="connsiteX2" fmla="*/ 1125939 w 2808027"/>
                <a:gd name="connsiteY2" fmla="*/ 1613848 h 1879198"/>
                <a:gd name="connsiteX3" fmla="*/ 2019868 w 2808027"/>
                <a:gd name="connsiteY3" fmla="*/ 1859508 h 1879198"/>
                <a:gd name="connsiteX4" fmla="*/ 1941394 w 2808027"/>
                <a:gd name="connsiteY4" fmla="*/ 1620672 h 1879198"/>
                <a:gd name="connsiteX5" fmla="*/ 2265528 w 2808027"/>
                <a:gd name="connsiteY5" fmla="*/ 1719618 h 1879198"/>
                <a:gd name="connsiteX6" fmla="*/ 2187053 w 2808027"/>
                <a:gd name="connsiteY6" fmla="*/ 1528549 h 1879198"/>
                <a:gd name="connsiteX7" fmla="*/ 2518012 w 2808027"/>
                <a:gd name="connsiteY7" fmla="*/ 1624084 h 1879198"/>
                <a:gd name="connsiteX8" fmla="*/ 2429301 w 2808027"/>
                <a:gd name="connsiteY8" fmla="*/ 1371600 h 1879198"/>
                <a:gd name="connsiteX9" fmla="*/ 2808027 w 2808027"/>
                <a:gd name="connsiteY9" fmla="*/ 1501254 h 1879198"/>
                <a:gd name="connsiteX10" fmla="*/ 2770495 w 2808027"/>
                <a:gd name="connsiteY10" fmla="*/ 1276066 h 1879198"/>
                <a:gd name="connsiteX11" fmla="*/ 1897039 w 2808027"/>
                <a:gd name="connsiteY11" fmla="*/ 542499 h 1879198"/>
                <a:gd name="connsiteX12" fmla="*/ 1716206 w 2808027"/>
                <a:gd name="connsiteY12" fmla="*/ 98946 h 1879198"/>
                <a:gd name="connsiteX13" fmla="*/ 1392071 w 2808027"/>
                <a:gd name="connsiteY13" fmla="*/ 0 h 1879198"/>
                <a:gd name="connsiteX14" fmla="*/ 283191 w 2808027"/>
                <a:gd name="connsiteY14" fmla="*/ 180833 h 1879198"/>
                <a:gd name="connsiteX0" fmla="*/ 283191 w 2808027"/>
                <a:gd name="connsiteY0" fmla="*/ 180833 h 1879198"/>
                <a:gd name="connsiteX1" fmla="*/ 0 w 2808027"/>
                <a:gd name="connsiteY1" fmla="*/ 928048 h 1879198"/>
                <a:gd name="connsiteX2" fmla="*/ 1125939 w 2808027"/>
                <a:gd name="connsiteY2" fmla="*/ 1613848 h 1879198"/>
                <a:gd name="connsiteX3" fmla="*/ 2019868 w 2808027"/>
                <a:gd name="connsiteY3" fmla="*/ 1859508 h 1879198"/>
                <a:gd name="connsiteX4" fmla="*/ 1941394 w 2808027"/>
                <a:gd name="connsiteY4" fmla="*/ 1620672 h 1879198"/>
                <a:gd name="connsiteX5" fmla="*/ 2265528 w 2808027"/>
                <a:gd name="connsiteY5" fmla="*/ 1719618 h 1879198"/>
                <a:gd name="connsiteX6" fmla="*/ 2187053 w 2808027"/>
                <a:gd name="connsiteY6" fmla="*/ 1528549 h 1879198"/>
                <a:gd name="connsiteX7" fmla="*/ 2518012 w 2808027"/>
                <a:gd name="connsiteY7" fmla="*/ 1624084 h 1879198"/>
                <a:gd name="connsiteX8" fmla="*/ 2429301 w 2808027"/>
                <a:gd name="connsiteY8" fmla="*/ 1371600 h 1879198"/>
                <a:gd name="connsiteX9" fmla="*/ 2808027 w 2808027"/>
                <a:gd name="connsiteY9" fmla="*/ 1501254 h 1879198"/>
                <a:gd name="connsiteX10" fmla="*/ 2770495 w 2808027"/>
                <a:gd name="connsiteY10" fmla="*/ 1276066 h 1879198"/>
                <a:gd name="connsiteX11" fmla="*/ 1897039 w 2808027"/>
                <a:gd name="connsiteY11" fmla="*/ 542499 h 1879198"/>
                <a:gd name="connsiteX12" fmla="*/ 1716206 w 2808027"/>
                <a:gd name="connsiteY12" fmla="*/ 98946 h 1879198"/>
                <a:gd name="connsiteX13" fmla="*/ 1392071 w 2808027"/>
                <a:gd name="connsiteY13" fmla="*/ 0 h 1879198"/>
                <a:gd name="connsiteX14" fmla="*/ 283191 w 2808027"/>
                <a:gd name="connsiteY14" fmla="*/ 180833 h 1879198"/>
                <a:gd name="connsiteX0" fmla="*/ 283191 w 2808027"/>
                <a:gd name="connsiteY0" fmla="*/ 180833 h 1879198"/>
                <a:gd name="connsiteX1" fmla="*/ 0 w 2808027"/>
                <a:gd name="connsiteY1" fmla="*/ 928048 h 1879198"/>
                <a:gd name="connsiteX2" fmla="*/ 1125939 w 2808027"/>
                <a:gd name="connsiteY2" fmla="*/ 1613848 h 1879198"/>
                <a:gd name="connsiteX3" fmla="*/ 2019868 w 2808027"/>
                <a:gd name="connsiteY3" fmla="*/ 1859508 h 1879198"/>
                <a:gd name="connsiteX4" fmla="*/ 1941394 w 2808027"/>
                <a:gd name="connsiteY4" fmla="*/ 1620672 h 1879198"/>
                <a:gd name="connsiteX5" fmla="*/ 2265528 w 2808027"/>
                <a:gd name="connsiteY5" fmla="*/ 1719618 h 1879198"/>
                <a:gd name="connsiteX6" fmla="*/ 2187053 w 2808027"/>
                <a:gd name="connsiteY6" fmla="*/ 1528549 h 1879198"/>
                <a:gd name="connsiteX7" fmla="*/ 2518012 w 2808027"/>
                <a:gd name="connsiteY7" fmla="*/ 1624084 h 1879198"/>
                <a:gd name="connsiteX8" fmla="*/ 2429301 w 2808027"/>
                <a:gd name="connsiteY8" fmla="*/ 1371600 h 1879198"/>
                <a:gd name="connsiteX9" fmla="*/ 2808027 w 2808027"/>
                <a:gd name="connsiteY9" fmla="*/ 1501254 h 1879198"/>
                <a:gd name="connsiteX10" fmla="*/ 2770495 w 2808027"/>
                <a:gd name="connsiteY10" fmla="*/ 1276066 h 1879198"/>
                <a:gd name="connsiteX11" fmla="*/ 1897039 w 2808027"/>
                <a:gd name="connsiteY11" fmla="*/ 542499 h 1879198"/>
                <a:gd name="connsiteX12" fmla="*/ 1716206 w 2808027"/>
                <a:gd name="connsiteY12" fmla="*/ 98946 h 1879198"/>
                <a:gd name="connsiteX13" fmla="*/ 1392071 w 2808027"/>
                <a:gd name="connsiteY13" fmla="*/ 0 h 1879198"/>
                <a:gd name="connsiteX14" fmla="*/ 283191 w 2808027"/>
                <a:gd name="connsiteY14" fmla="*/ 180833 h 1879198"/>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797791"/>
                <a:gd name="connsiteY0" fmla="*/ 180833 h 1884987"/>
                <a:gd name="connsiteX1" fmla="*/ 0 w 2797791"/>
                <a:gd name="connsiteY1" fmla="*/ 928048 h 1884987"/>
                <a:gd name="connsiteX2" fmla="*/ 1125939 w 2797791"/>
                <a:gd name="connsiteY2" fmla="*/ 1613848 h 1884987"/>
                <a:gd name="connsiteX3" fmla="*/ 2019868 w 2797791"/>
                <a:gd name="connsiteY3" fmla="*/ 1859508 h 1884987"/>
                <a:gd name="connsiteX4" fmla="*/ 1941394 w 2797791"/>
                <a:gd name="connsiteY4" fmla="*/ 1620672 h 1884987"/>
                <a:gd name="connsiteX5" fmla="*/ 2265528 w 2797791"/>
                <a:gd name="connsiteY5" fmla="*/ 1719618 h 1884987"/>
                <a:gd name="connsiteX6" fmla="*/ 2187053 w 2797791"/>
                <a:gd name="connsiteY6" fmla="*/ 1528549 h 1884987"/>
                <a:gd name="connsiteX7" fmla="*/ 2518012 w 2797791"/>
                <a:gd name="connsiteY7" fmla="*/ 1624084 h 1884987"/>
                <a:gd name="connsiteX8" fmla="*/ 2429301 w 2797791"/>
                <a:gd name="connsiteY8" fmla="*/ 1371600 h 1884987"/>
                <a:gd name="connsiteX9" fmla="*/ 2797791 w 2797791"/>
                <a:gd name="connsiteY9" fmla="*/ 1491018 h 1884987"/>
                <a:gd name="connsiteX10" fmla="*/ 2770495 w 2797791"/>
                <a:gd name="connsiteY10" fmla="*/ 1276066 h 1884987"/>
                <a:gd name="connsiteX11" fmla="*/ 1897039 w 2797791"/>
                <a:gd name="connsiteY11" fmla="*/ 542499 h 1884987"/>
                <a:gd name="connsiteX12" fmla="*/ 1716206 w 2797791"/>
                <a:gd name="connsiteY12" fmla="*/ 98946 h 1884987"/>
                <a:gd name="connsiteX13" fmla="*/ 1392071 w 2797791"/>
                <a:gd name="connsiteY13" fmla="*/ 0 h 1884987"/>
                <a:gd name="connsiteX14" fmla="*/ 283191 w 2797791"/>
                <a:gd name="connsiteY14" fmla="*/ 180833 h 1884987"/>
                <a:gd name="connsiteX0" fmla="*/ 283191 w 2819877"/>
                <a:gd name="connsiteY0" fmla="*/ 180833 h 1884987"/>
                <a:gd name="connsiteX1" fmla="*/ 0 w 2819877"/>
                <a:gd name="connsiteY1" fmla="*/ 928048 h 1884987"/>
                <a:gd name="connsiteX2" fmla="*/ 1125939 w 2819877"/>
                <a:gd name="connsiteY2" fmla="*/ 1613848 h 1884987"/>
                <a:gd name="connsiteX3" fmla="*/ 2019868 w 2819877"/>
                <a:gd name="connsiteY3" fmla="*/ 1859508 h 1884987"/>
                <a:gd name="connsiteX4" fmla="*/ 1941394 w 2819877"/>
                <a:gd name="connsiteY4" fmla="*/ 1620672 h 1884987"/>
                <a:gd name="connsiteX5" fmla="*/ 2265528 w 2819877"/>
                <a:gd name="connsiteY5" fmla="*/ 1719618 h 1884987"/>
                <a:gd name="connsiteX6" fmla="*/ 2187053 w 2819877"/>
                <a:gd name="connsiteY6" fmla="*/ 1528549 h 1884987"/>
                <a:gd name="connsiteX7" fmla="*/ 2518012 w 2819877"/>
                <a:gd name="connsiteY7" fmla="*/ 1624084 h 1884987"/>
                <a:gd name="connsiteX8" fmla="*/ 2429301 w 2819877"/>
                <a:gd name="connsiteY8" fmla="*/ 1371600 h 1884987"/>
                <a:gd name="connsiteX9" fmla="*/ 2797791 w 2819877"/>
                <a:gd name="connsiteY9" fmla="*/ 1491018 h 1884987"/>
                <a:gd name="connsiteX10" fmla="*/ 2770495 w 2819877"/>
                <a:gd name="connsiteY10" fmla="*/ 1276066 h 1884987"/>
                <a:gd name="connsiteX11" fmla="*/ 1897039 w 2819877"/>
                <a:gd name="connsiteY11" fmla="*/ 542499 h 1884987"/>
                <a:gd name="connsiteX12" fmla="*/ 1716206 w 2819877"/>
                <a:gd name="connsiteY12" fmla="*/ 98946 h 1884987"/>
                <a:gd name="connsiteX13" fmla="*/ 1392071 w 2819877"/>
                <a:gd name="connsiteY13" fmla="*/ 0 h 1884987"/>
                <a:gd name="connsiteX14" fmla="*/ 283191 w 2819877"/>
                <a:gd name="connsiteY14" fmla="*/ 180833 h 1884987"/>
                <a:gd name="connsiteX0" fmla="*/ 283191 w 2803856"/>
                <a:gd name="connsiteY0" fmla="*/ 180833 h 1884987"/>
                <a:gd name="connsiteX1" fmla="*/ 0 w 2803856"/>
                <a:gd name="connsiteY1" fmla="*/ 928048 h 1884987"/>
                <a:gd name="connsiteX2" fmla="*/ 1125939 w 2803856"/>
                <a:gd name="connsiteY2" fmla="*/ 1613848 h 1884987"/>
                <a:gd name="connsiteX3" fmla="*/ 2019868 w 2803856"/>
                <a:gd name="connsiteY3" fmla="*/ 1859508 h 1884987"/>
                <a:gd name="connsiteX4" fmla="*/ 1941394 w 2803856"/>
                <a:gd name="connsiteY4" fmla="*/ 1620672 h 1884987"/>
                <a:gd name="connsiteX5" fmla="*/ 2265528 w 2803856"/>
                <a:gd name="connsiteY5" fmla="*/ 1719618 h 1884987"/>
                <a:gd name="connsiteX6" fmla="*/ 2187053 w 2803856"/>
                <a:gd name="connsiteY6" fmla="*/ 1528549 h 1884987"/>
                <a:gd name="connsiteX7" fmla="*/ 2518012 w 2803856"/>
                <a:gd name="connsiteY7" fmla="*/ 1624084 h 1884987"/>
                <a:gd name="connsiteX8" fmla="*/ 2429301 w 2803856"/>
                <a:gd name="connsiteY8" fmla="*/ 1371600 h 1884987"/>
                <a:gd name="connsiteX9" fmla="*/ 2777319 w 2803856"/>
                <a:gd name="connsiteY9" fmla="*/ 1501254 h 1884987"/>
                <a:gd name="connsiteX10" fmla="*/ 2770495 w 2803856"/>
                <a:gd name="connsiteY10" fmla="*/ 1276066 h 1884987"/>
                <a:gd name="connsiteX11" fmla="*/ 1897039 w 2803856"/>
                <a:gd name="connsiteY11" fmla="*/ 542499 h 1884987"/>
                <a:gd name="connsiteX12" fmla="*/ 1716206 w 2803856"/>
                <a:gd name="connsiteY12" fmla="*/ 98946 h 1884987"/>
                <a:gd name="connsiteX13" fmla="*/ 1392071 w 2803856"/>
                <a:gd name="connsiteY13" fmla="*/ 0 h 1884987"/>
                <a:gd name="connsiteX14" fmla="*/ 283191 w 2803856"/>
                <a:gd name="connsiteY14" fmla="*/ 180833 h 1884987"/>
                <a:gd name="connsiteX0" fmla="*/ 283191 w 2803856"/>
                <a:gd name="connsiteY0" fmla="*/ 180833 h 1884987"/>
                <a:gd name="connsiteX1" fmla="*/ 0 w 2803856"/>
                <a:gd name="connsiteY1" fmla="*/ 928048 h 1884987"/>
                <a:gd name="connsiteX2" fmla="*/ 1125939 w 2803856"/>
                <a:gd name="connsiteY2" fmla="*/ 1613848 h 1884987"/>
                <a:gd name="connsiteX3" fmla="*/ 2019868 w 2803856"/>
                <a:gd name="connsiteY3" fmla="*/ 1859508 h 1884987"/>
                <a:gd name="connsiteX4" fmla="*/ 1941394 w 2803856"/>
                <a:gd name="connsiteY4" fmla="*/ 1620672 h 1884987"/>
                <a:gd name="connsiteX5" fmla="*/ 2265528 w 2803856"/>
                <a:gd name="connsiteY5" fmla="*/ 1719618 h 1884987"/>
                <a:gd name="connsiteX6" fmla="*/ 2187053 w 2803856"/>
                <a:gd name="connsiteY6" fmla="*/ 1528549 h 1884987"/>
                <a:gd name="connsiteX7" fmla="*/ 2518012 w 2803856"/>
                <a:gd name="connsiteY7" fmla="*/ 1624084 h 1884987"/>
                <a:gd name="connsiteX8" fmla="*/ 2429301 w 2803856"/>
                <a:gd name="connsiteY8" fmla="*/ 1371600 h 1884987"/>
                <a:gd name="connsiteX9" fmla="*/ 2777319 w 2803856"/>
                <a:gd name="connsiteY9" fmla="*/ 1501254 h 1884987"/>
                <a:gd name="connsiteX10" fmla="*/ 2770495 w 2803856"/>
                <a:gd name="connsiteY10" fmla="*/ 1276066 h 1884987"/>
                <a:gd name="connsiteX11" fmla="*/ 1897039 w 2803856"/>
                <a:gd name="connsiteY11" fmla="*/ 542499 h 1884987"/>
                <a:gd name="connsiteX12" fmla="*/ 1716206 w 2803856"/>
                <a:gd name="connsiteY12" fmla="*/ 98946 h 1884987"/>
                <a:gd name="connsiteX13" fmla="*/ 1392071 w 2803856"/>
                <a:gd name="connsiteY13" fmla="*/ 0 h 1884987"/>
                <a:gd name="connsiteX14" fmla="*/ 283191 w 2803856"/>
                <a:gd name="connsiteY14" fmla="*/ 180833 h 1884987"/>
                <a:gd name="connsiteX0" fmla="*/ 283191 w 2803856"/>
                <a:gd name="connsiteY0" fmla="*/ 180833 h 1884987"/>
                <a:gd name="connsiteX1" fmla="*/ 0 w 2803856"/>
                <a:gd name="connsiteY1" fmla="*/ 928048 h 1884987"/>
                <a:gd name="connsiteX2" fmla="*/ 1125939 w 2803856"/>
                <a:gd name="connsiteY2" fmla="*/ 1613848 h 1884987"/>
                <a:gd name="connsiteX3" fmla="*/ 2019868 w 2803856"/>
                <a:gd name="connsiteY3" fmla="*/ 1859508 h 1884987"/>
                <a:gd name="connsiteX4" fmla="*/ 1941394 w 2803856"/>
                <a:gd name="connsiteY4" fmla="*/ 1620672 h 1884987"/>
                <a:gd name="connsiteX5" fmla="*/ 2265528 w 2803856"/>
                <a:gd name="connsiteY5" fmla="*/ 1719618 h 1884987"/>
                <a:gd name="connsiteX6" fmla="*/ 2187053 w 2803856"/>
                <a:gd name="connsiteY6" fmla="*/ 1528549 h 1884987"/>
                <a:gd name="connsiteX7" fmla="*/ 2518012 w 2803856"/>
                <a:gd name="connsiteY7" fmla="*/ 1624084 h 1884987"/>
                <a:gd name="connsiteX8" fmla="*/ 2429301 w 2803856"/>
                <a:gd name="connsiteY8" fmla="*/ 1371600 h 1884987"/>
                <a:gd name="connsiteX9" fmla="*/ 2777319 w 2803856"/>
                <a:gd name="connsiteY9" fmla="*/ 1501254 h 1884987"/>
                <a:gd name="connsiteX10" fmla="*/ 2770495 w 2803856"/>
                <a:gd name="connsiteY10" fmla="*/ 1276066 h 1884987"/>
                <a:gd name="connsiteX11" fmla="*/ 1897039 w 2803856"/>
                <a:gd name="connsiteY11" fmla="*/ 542499 h 1884987"/>
                <a:gd name="connsiteX12" fmla="*/ 1716206 w 2803856"/>
                <a:gd name="connsiteY12" fmla="*/ 98946 h 1884987"/>
                <a:gd name="connsiteX13" fmla="*/ 1392071 w 2803856"/>
                <a:gd name="connsiteY13" fmla="*/ 0 h 1884987"/>
                <a:gd name="connsiteX14" fmla="*/ 283191 w 2803856"/>
                <a:gd name="connsiteY14" fmla="*/ 180833 h 1884987"/>
                <a:gd name="connsiteX0" fmla="*/ 283191 w 2812954"/>
                <a:gd name="connsiteY0" fmla="*/ 180833 h 1884987"/>
                <a:gd name="connsiteX1" fmla="*/ 0 w 2812954"/>
                <a:gd name="connsiteY1" fmla="*/ 928048 h 1884987"/>
                <a:gd name="connsiteX2" fmla="*/ 1125939 w 2812954"/>
                <a:gd name="connsiteY2" fmla="*/ 1613848 h 1884987"/>
                <a:gd name="connsiteX3" fmla="*/ 2019868 w 2812954"/>
                <a:gd name="connsiteY3" fmla="*/ 1859508 h 1884987"/>
                <a:gd name="connsiteX4" fmla="*/ 1941394 w 2812954"/>
                <a:gd name="connsiteY4" fmla="*/ 1620672 h 1884987"/>
                <a:gd name="connsiteX5" fmla="*/ 2265528 w 2812954"/>
                <a:gd name="connsiteY5" fmla="*/ 1719618 h 1884987"/>
                <a:gd name="connsiteX6" fmla="*/ 2187053 w 2812954"/>
                <a:gd name="connsiteY6" fmla="*/ 1528549 h 1884987"/>
                <a:gd name="connsiteX7" fmla="*/ 2518012 w 2812954"/>
                <a:gd name="connsiteY7" fmla="*/ 1624084 h 1884987"/>
                <a:gd name="connsiteX8" fmla="*/ 2429301 w 2812954"/>
                <a:gd name="connsiteY8" fmla="*/ 1371600 h 1884987"/>
                <a:gd name="connsiteX9" fmla="*/ 2777319 w 2812954"/>
                <a:gd name="connsiteY9" fmla="*/ 1501254 h 1884987"/>
                <a:gd name="connsiteX10" fmla="*/ 2770495 w 2812954"/>
                <a:gd name="connsiteY10" fmla="*/ 1276066 h 1884987"/>
                <a:gd name="connsiteX11" fmla="*/ 1897039 w 2812954"/>
                <a:gd name="connsiteY11" fmla="*/ 542499 h 1884987"/>
                <a:gd name="connsiteX12" fmla="*/ 1716206 w 2812954"/>
                <a:gd name="connsiteY12" fmla="*/ 98946 h 1884987"/>
                <a:gd name="connsiteX13" fmla="*/ 1392071 w 2812954"/>
                <a:gd name="connsiteY13" fmla="*/ 0 h 1884987"/>
                <a:gd name="connsiteX14" fmla="*/ 283191 w 2812954"/>
                <a:gd name="connsiteY14" fmla="*/ 180833 h 1884987"/>
                <a:gd name="connsiteX0" fmla="*/ 283191 w 2817049"/>
                <a:gd name="connsiteY0" fmla="*/ 180833 h 1884987"/>
                <a:gd name="connsiteX1" fmla="*/ 0 w 2817049"/>
                <a:gd name="connsiteY1" fmla="*/ 928048 h 1884987"/>
                <a:gd name="connsiteX2" fmla="*/ 1125939 w 2817049"/>
                <a:gd name="connsiteY2" fmla="*/ 1613848 h 1884987"/>
                <a:gd name="connsiteX3" fmla="*/ 2019868 w 2817049"/>
                <a:gd name="connsiteY3" fmla="*/ 1859508 h 1884987"/>
                <a:gd name="connsiteX4" fmla="*/ 1941394 w 2817049"/>
                <a:gd name="connsiteY4" fmla="*/ 1620672 h 1884987"/>
                <a:gd name="connsiteX5" fmla="*/ 2265528 w 2817049"/>
                <a:gd name="connsiteY5" fmla="*/ 1719618 h 1884987"/>
                <a:gd name="connsiteX6" fmla="*/ 2187053 w 2817049"/>
                <a:gd name="connsiteY6" fmla="*/ 1528549 h 1884987"/>
                <a:gd name="connsiteX7" fmla="*/ 2518012 w 2817049"/>
                <a:gd name="connsiteY7" fmla="*/ 1624084 h 1884987"/>
                <a:gd name="connsiteX8" fmla="*/ 2429301 w 2817049"/>
                <a:gd name="connsiteY8" fmla="*/ 1371600 h 1884987"/>
                <a:gd name="connsiteX9" fmla="*/ 2777319 w 2817049"/>
                <a:gd name="connsiteY9" fmla="*/ 1501254 h 1884987"/>
                <a:gd name="connsiteX10" fmla="*/ 2770495 w 2817049"/>
                <a:gd name="connsiteY10" fmla="*/ 1276066 h 1884987"/>
                <a:gd name="connsiteX11" fmla="*/ 1897039 w 2817049"/>
                <a:gd name="connsiteY11" fmla="*/ 542499 h 1884987"/>
                <a:gd name="connsiteX12" fmla="*/ 1716206 w 2817049"/>
                <a:gd name="connsiteY12" fmla="*/ 98946 h 1884987"/>
                <a:gd name="connsiteX13" fmla="*/ 1392071 w 2817049"/>
                <a:gd name="connsiteY13" fmla="*/ 0 h 1884987"/>
                <a:gd name="connsiteX14" fmla="*/ 283191 w 2817049"/>
                <a:gd name="connsiteY14" fmla="*/ 180833 h 1884987"/>
                <a:gd name="connsiteX0" fmla="*/ 283191 w 2803957"/>
                <a:gd name="connsiteY0" fmla="*/ 180833 h 1884987"/>
                <a:gd name="connsiteX1" fmla="*/ 0 w 2803957"/>
                <a:gd name="connsiteY1" fmla="*/ 928048 h 1884987"/>
                <a:gd name="connsiteX2" fmla="*/ 1125939 w 2803957"/>
                <a:gd name="connsiteY2" fmla="*/ 1613848 h 1884987"/>
                <a:gd name="connsiteX3" fmla="*/ 2019868 w 2803957"/>
                <a:gd name="connsiteY3" fmla="*/ 1859508 h 1884987"/>
                <a:gd name="connsiteX4" fmla="*/ 1941394 w 2803957"/>
                <a:gd name="connsiteY4" fmla="*/ 1620672 h 1884987"/>
                <a:gd name="connsiteX5" fmla="*/ 2265528 w 2803957"/>
                <a:gd name="connsiteY5" fmla="*/ 1719618 h 1884987"/>
                <a:gd name="connsiteX6" fmla="*/ 2187053 w 2803957"/>
                <a:gd name="connsiteY6" fmla="*/ 1528549 h 1884987"/>
                <a:gd name="connsiteX7" fmla="*/ 2518012 w 2803957"/>
                <a:gd name="connsiteY7" fmla="*/ 1624084 h 1884987"/>
                <a:gd name="connsiteX8" fmla="*/ 2429301 w 2803957"/>
                <a:gd name="connsiteY8" fmla="*/ 1371600 h 1884987"/>
                <a:gd name="connsiteX9" fmla="*/ 2777319 w 2803957"/>
                <a:gd name="connsiteY9" fmla="*/ 1501254 h 1884987"/>
                <a:gd name="connsiteX10" fmla="*/ 2709080 w 2803957"/>
                <a:gd name="connsiteY10" fmla="*/ 1224887 h 1884987"/>
                <a:gd name="connsiteX11" fmla="*/ 1897039 w 2803957"/>
                <a:gd name="connsiteY11" fmla="*/ 542499 h 1884987"/>
                <a:gd name="connsiteX12" fmla="*/ 1716206 w 2803957"/>
                <a:gd name="connsiteY12" fmla="*/ 98946 h 1884987"/>
                <a:gd name="connsiteX13" fmla="*/ 1392071 w 2803957"/>
                <a:gd name="connsiteY13" fmla="*/ 0 h 1884987"/>
                <a:gd name="connsiteX14" fmla="*/ 283191 w 2803957"/>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47 h 1885001"/>
                <a:gd name="connsiteX1" fmla="*/ 0 w 2812346"/>
                <a:gd name="connsiteY1" fmla="*/ 928062 h 1885001"/>
                <a:gd name="connsiteX2" fmla="*/ 1125939 w 2812346"/>
                <a:gd name="connsiteY2" fmla="*/ 1613862 h 1885001"/>
                <a:gd name="connsiteX3" fmla="*/ 2019868 w 2812346"/>
                <a:gd name="connsiteY3" fmla="*/ 1859522 h 1885001"/>
                <a:gd name="connsiteX4" fmla="*/ 1941394 w 2812346"/>
                <a:gd name="connsiteY4" fmla="*/ 1620686 h 1885001"/>
                <a:gd name="connsiteX5" fmla="*/ 2265528 w 2812346"/>
                <a:gd name="connsiteY5" fmla="*/ 1719632 h 1885001"/>
                <a:gd name="connsiteX6" fmla="*/ 2187053 w 2812346"/>
                <a:gd name="connsiteY6" fmla="*/ 1528563 h 1885001"/>
                <a:gd name="connsiteX7" fmla="*/ 2518012 w 2812346"/>
                <a:gd name="connsiteY7" fmla="*/ 1624098 h 1885001"/>
                <a:gd name="connsiteX8" fmla="*/ 2429301 w 2812346"/>
                <a:gd name="connsiteY8" fmla="*/ 1371614 h 1885001"/>
                <a:gd name="connsiteX9" fmla="*/ 2777319 w 2812346"/>
                <a:gd name="connsiteY9" fmla="*/ 1501268 h 1885001"/>
                <a:gd name="connsiteX10" fmla="*/ 2709080 w 2812346"/>
                <a:gd name="connsiteY10" fmla="*/ 1224901 h 1885001"/>
                <a:gd name="connsiteX11" fmla="*/ 1897039 w 2812346"/>
                <a:gd name="connsiteY11" fmla="*/ 542513 h 1885001"/>
                <a:gd name="connsiteX12" fmla="*/ 1716206 w 2812346"/>
                <a:gd name="connsiteY12" fmla="*/ 98960 h 1885001"/>
                <a:gd name="connsiteX13" fmla="*/ 1392071 w 2812346"/>
                <a:gd name="connsiteY13" fmla="*/ 14 h 1885001"/>
                <a:gd name="connsiteX14" fmla="*/ 283191 w 2812346"/>
                <a:gd name="connsiteY14" fmla="*/ 180847 h 1885001"/>
                <a:gd name="connsiteX0" fmla="*/ 283191 w 2812346"/>
                <a:gd name="connsiteY0" fmla="*/ 180848 h 1885002"/>
                <a:gd name="connsiteX1" fmla="*/ 0 w 2812346"/>
                <a:gd name="connsiteY1" fmla="*/ 928063 h 1885002"/>
                <a:gd name="connsiteX2" fmla="*/ 1125939 w 2812346"/>
                <a:gd name="connsiteY2" fmla="*/ 1613863 h 1885002"/>
                <a:gd name="connsiteX3" fmla="*/ 2019868 w 2812346"/>
                <a:gd name="connsiteY3" fmla="*/ 1859523 h 1885002"/>
                <a:gd name="connsiteX4" fmla="*/ 1941394 w 2812346"/>
                <a:gd name="connsiteY4" fmla="*/ 1620687 h 1885002"/>
                <a:gd name="connsiteX5" fmla="*/ 2265528 w 2812346"/>
                <a:gd name="connsiteY5" fmla="*/ 1719633 h 1885002"/>
                <a:gd name="connsiteX6" fmla="*/ 2187053 w 2812346"/>
                <a:gd name="connsiteY6" fmla="*/ 1528564 h 1885002"/>
                <a:gd name="connsiteX7" fmla="*/ 2518012 w 2812346"/>
                <a:gd name="connsiteY7" fmla="*/ 1624099 h 1885002"/>
                <a:gd name="connsiteX8" fmla="*/ 2429301 w 2812346"/>
                <a:gd name="connsiteY8" fmla="*/ 1371615 h 1885002"/>
                <a:gd name="connsiteX9" fmla="*/ 2777319 w 2812346"/>
                <a:gd name="connsiteY9" fmla="*/ 1501269 h 1885002"/>
                <a:gd name="connsiteX10" fmla="*/ 2709080 w 2812346"/>
                <a:gd name="connsiteY10" fmla="*/ 1224902 h 1885002"/>
                <a:gd name="connsiteX11" fmla="*/ 1897039 w 2812346"/>
                <a:gd name="connsiteY11" fmla="*/ 542514 h 1885002"/>
                <a:gd name="connsiteX12" fmla="*/ 1716206 w 2812346"/>
                <a:gd name="connsiteY12" fmla="*/ 98961 h 1885002"/>
                <a:gd name="connsiteX13" fmla="*/ 1392071 w 2812346"/>
                <a:gd name="connsiteY13" fmla="*/ 15 h 1885002"/>
                <a:gd name="connsiteX14" fmla="*/ 283191 w 2812346"/>
                <a:gd name="connsiteY14" fmla="*/ 180848 h 1885002"/>
                <a:gd name="connsiteX0" fmla="*/ 283191 w 2812346"/>
                <a:gd name="connsiteY0" fmla="*/ 180848 h 1885002"/>
                <a:gd name="connsiteX1" fmla="*/ 0 w 2812346"/>
                <a:gd name="connsiteY1" fmla="*/ 928063 h 1885002"/>
                <a:gd name="connsiteX2" fmla="*/ 1125939 w 2812346"/>
                <a:gd name="connsiteY2" fmla="*/ 1613863 h 1885002"/>
                <a:gd name="connsiteX3" fmla="*/ 2019868 w 2812346"/>
                <a:gd name="connsiteY3" fmla="*/ 1859523 h 1885002"/>
                <a:gd name="connsiteX4" fmla="*/ 1941394 w 2812346"/>
                <a:gd name="connsiteY4" fmla="*/ 1620687 h 1885002"/>
                <a:gd name="connsiteX5" fmla="*/ 2265528 w 2812346"/>
                <a:gd name="connsiteY5" fmla="*/ 1719633 h 1885002"/>
                <a:gd name="connsiteX6" fmla="*/ 2187053 w 2812346"/>
                <a:gd name="connsiteY6" fmla="*/ 1528564 h 1885002"/>
                <a:gd name="connsiteX7" fmla="*/ 2518012 w 2812346"/>
                <a:gd name="connsiteY7" fmla="*/ 1624099 h 1885002"/>
                <a:gd name="connsiteX8" fmla="*/ 2429301 w 2812346"/>
                <a:gd name="connsiteY8" fmla="*/ 1371615 h 1885002"/>
                <a:gd name="connsiteX9" fmla="*/ 2777319 w 2812346"/>
                <a:gd name="connsiteY9" fmla="*/ 1501269 h 1885002"/>
                <a:gd name="connsiteX10" fmla="*/ 2709080 w 2812346"/>
                <a:gd name="connsiteY10" fmla="*/ 1224902 h 1885002"/>
                <a:gd name="connsiteX11" fmla="*/ 1897039 w 2812346"/>
                <a:gd name="connsiteY11" fmla="*/ 542514 h 1885002"/>
                <a:gd name="connsiteX12" fmla="*/ 1716206 w 2812346"/>
                <a:gd name="connsiteY12" fmla="*/ 98961 h 1885002"/>
                <a:gd name="connsiteX13" fmla="*/ 1392071 w 2812346"/>
                <a:gd name="connsiteY13" fmla="*/ 15 h 1885002"/>
                <a:gd name="connsiteX14" fmla="*/ 283191 w 2812346"/>
                <a:gd name="connsiteY14" fmla="*/ 180848 h 1885002"/>
                <a:gd name="connsiteX0" fmla="*/ 283191 w 2812346"/>
                <a:gd name="connsiteY0" fmla="*/ 180848 h 1885002"/>
                <a:gd name="connsiteX1" fmla="*/ 0 w 2812346"/>
                <a:gd name="connsiteY1" fmla="*/ 928063 h 1885002"/>
                <a:gd name="connsiteX2" fmla="*/ 1125939 w 2812346"/>
                <a:gd name="connsiteY2" fmla="*/ 1613863 h 1885002"/>
                <a:gd name="connsiteX3" fmla="*/ 2019868 w 2812346"/>
                <a:gd name="connsiteY3" fmla="*/ 1859523 h 1885002"/>
                <a:gd name="connsiteX4" fmla="*/ 1941394 w 2812346"/>
                <a:gd name="connsiteY4" fmla="*/ 1620687 h 1885002"/>
                <a:gd name="connsiteX5" fmla="*/ 2265528 w 2812346"/>
                <a:gd name="connsiteY5" fmla="*/ 1719633 h 1885002"/>
                <a:gd name="connsiteX6" fmla="*/ 2187053 w 2812346"/>
                <a:gd name="connsiteY6" fmla="*/ 1528564 h 1885002"/>
                <a:gd name="connsiteX7" fmla="*/ 2518012 w 2812346"/>
                <a:gd name="connsiteY7" fmla="*/ 1624099 h 1885002"/>
                <a:gd name="connsiteX8" fmla="*/ 2429301 w 2812346"/>
                <a:gd name="connsiteY8" fmla="*/ 1371615 h 1885002"/>
                <a:gd name="connsiteX9" fmla="*/ 2777319 w 2812346"/>
                <a:gd name="connsiteY9" fmla="*/ 1501269 h 1885002"/>
                <a:gd name="connsiteX10" fmla="*/ 2709080 w 2812346"/>
                <a:gd name="connsiteY10" fmla="*/ 1224902 h 1885002"/>
                <a:gd name="connsiteX11" fmla="*/ 1897039 w 2812346"/>
                <a:gd name="connsiteY11" fmla="*/ 542514 h 1885002"/>
                <a:gd name="connsiteX12" fmla="*/ 1716206 w 2812346"/>
                <a:gd name="connsiteY12" fmla="*/ 98961 h 1885002"/>
                <a:gd name="connsiteX13" fmla="*/ 1392071 w 2812346"/>
                <a:gd name="connsiteY13" fmla="*/ 15 h 1885002"/>
                <a:gd name="connsiteX14" fmla="*/ 283191 w 2812346"/>
                <a:gd name="connsiteY14" fmla="*/ 180848 h 1885002"/>
                <a:gd name="connsiteX0" fmla="*/ 283191 w 2812346"/>
                <a:gd name="connsiteY0" fmla="*/ 180848 h 1885002"/>
                <a:gd name="connsiteX1" fmla="*/ 0 w 2812346"/>
                <a:gd name="connsiteY1" fmla="*/ 928063 h 1885002"/>
                <a:gd name="connsiteX2" fmla="*/ 1125939 w 2812346"/>
                <a:gd name="connsiteY2" fmla="*/ 1613863 h 1885002"/>
                <a:gd name="connsiteX3" fmla="*/ 2019868 w 2812346"/>
                <a:gd name="connsiteY3" fmla="*/ 1859523 h 1885002"/>
                <a:gd name="connsiteX4" fmla="*/ 1941394 w 2812346"/>
                <a:gd name="connsiteY4" fmla="*/ 1620687 h 1885002"/>
                <a:gd name="connsiteX5" fmla="*/ 2265528 w 2812346"/>
                <a:gd name="connsiteY5" fmla="*/ 1719633 h 1885002"/>
                <a:gd name="connsiteX6" fmla="*/ 2187053 w 2812346"/>
                <a:gd name="connsiteY6" fmla="*/ 1528564 h 1885002"/>
                <a:gd name="connsiteX7" fmla="*/ 2518012 w 2812346"/>
                <a:gd name="connsiteY7" fmla="*/ 1624099 h 1885002"/>
                <a:gd name="connsiteX8" fmla="*/ 2429301 w 2812346"/>
                <a:gd name="connsiteY8" fmla="*/ 1371615 h 1885002"/>
                <a:gd name="connsiteX9" fmla="*/ 2777319 w 2812346"/>
                <a:gd name="connsiteY9" fmla="*/ 1501269 h 1885002"/>
                <a:gd name="connsiteX10" fmla="*/ 2709080 w 2812346"/>
                <a:gd name="connsiteY10" fmla="*/ 1224902 h 1885002"/>
                <a:gd name="connsiteX11" fmla="*/ 1897039 w 2812346"/>
                <a:gd name="connsiteY11" fmla="*/ 542514 h 1885002"/>
                <a:gd name="connsiteX12" fmla="*/ 1716206 w 2812346"/>
                <a:gd name="connsiteY12" fmla="*/ 98961 h 1885002"/>
                <a:gd name="connsiteX13" fmla="*/ 1392071 w 2812346"/>
                <a:gd name="connsiteY13" fmla="*/ 15 h 1885002"/>
                <a:gd name="connsiteX14" fmla="*/ 283191 w 2812346"/>
                <a:gd name="connsiteY14" fmla="*/ 180848 h 1885002"/>
                <a:gd name="connsiteX0" fmla="*/ 283191 w 2812346"/>
                <a:gd name="connsiteY0" fmla="*/ 180848 h 1885002"/>
                <a:gd name="connsiteX1" fmla="*/ 0 w 2812346"/>
                <a:gd name="connsiteY1" fmla="*/ 928063 h 1885002"/>
                <a:gd name="connsiteX2" fmla="*/ 1125939 w 2812346"/>
                <a:gd name="connsiteY2" fmla="*/ 1613863 h 1885002"/>
                <a:gd name="connsiteX3" fmla="*/ 2019868 w 2812346"/>
                <a:gd name="connsiteY3" fmla="*/ 1859523 h 1885002"/>
                <a:gd name="connsiteX4" fmla="*/ 1941394 w 2812346"/>
                <a:gd name="connsiteY4" fmla="*/ 1620687 h 1885002"/>
                <a:gd name="connsiteX5" fmla="*/ 2265528 w 2812346"/>
                <a:gd name="connsiteY5" fmla="*/ 1719633 h 1885002"/>
                <a:gd name="connsiteX6" fmla="*/ 2187053 w 2812346"/>
                <a:gd name="connsiteY6" fmla="*/ 1528564 h 1885002"/>
                <a:gd name="connsiteX7" fmla="*/ 2518012 w 2812346"/>
                <a:gd name="connsiteY7" fmla="*/ 1624099 h 1885002"/>
                <a:gd name="connsiteX8" fmla="*/ 2429301 w 2812346"/>
                <a:gd name="connsiteY8" fmla="*/ 1371615 h 1885002"/>
                <a:gd name="connsiteX9" fmla="*/ 2777319 w 2812346"/>
                <a:gd name="connsiteY9" fmla="*/ 1501269 h 1885002"/>
                <a:gd name="connsiteX10" fmla="*/ 2709080 w 2812346"/>
                <a:gd name="connsiteY10" fmla="*/ 1224902 h 1885002"/>
                <a:gd name="connsiteX11" fmla="*/ 1897039 w 2812346"/>
                <a:gd name="connsiteY11" fmla="*/ 542514 h 1885002"/>
                <a:gd name="connsiteX12" fmla="*/ 1716206 w 2812346"/>
                <a:gd name="connsiteY12" fmla="*/ 98961 h 1885002"/>
                <a:gd name="connsiteX13" fmla="*/ 1392071 w 2812346"/>
                <a:gd name="connsiteY13" fmla="*/ 15 h 1885002"/>
                <a:gd name="connsiteX14" fmla="*/ 283191 w 2812346"/>
                <a:gd name="connsiteY14" fmla="*/ 180848 h 1885002"/>
                <a:gd name="connsiteX0" fmla="*/ 283191 w 2812346"/>
                <a:gd name="connsiteY0" fmla="*/ 180848 h 1885002"/>
                <a:gd name="connsiteX1" fmla="*/ 0 w 2812346"/>
                <a:gd name="connsiteY1" fmla="*/ 928063 h 1885002"/>
                <a:gd name="connsiteX2" fmla="*/ 1125939 w 2812346"/>
                <a:gd name="connsiteY2" fmla="*/ 1613863 h 1885002"/>
                <a:gd name="connsiteX3" fmla="*/ 2019868 w 2812346"/>
                <a:gd name="connsiteY3" fmla="*/ 1859523 h 1885002"/>
                <a:gd name="connsiteX4" fmla="*/ 1941394 w 2812346"/>
                <a:gd name="connsiteY4" fmla="*/ 1620687 h 1885002"/>
                <a:gd name="connsiteX5" fmla="*/ 2265528 w 2812346"/>
                <a:gd name="connsiteY5" fmla="*/ 1719633 h 1885002"/>
                <a:gd name="connsiteX6" fmla="*/ 2187053 w 2812346"/>
                <a:gd name="connsiteY6" fmla="*/ 1528564 h 1885002"/>
                <a:gd name="connsiteX7" fmla="*/ 2518012 w 2812346"/>
                <a:gd name="connsiteY7" fmla="*/ 1624099 h 1885002"/>
                <a:gd name="connsiteX8" fmla="*/ 2429301 w 2812346"/>
                <a:gd name="connsiteY8" fmla="*/ 1371615 h 1885002"/>
                <a:gd name="connsiteX9" fmla="*/ 2777319 w 2812346"/>
                <a:gd name="connsiteY9" fmla="*/ 1501269 h 1885002"/>
                <a:gd name="connsiteX10" fmla="*/ 2709080 w 2812346"/>
                <a:gd name="connsiteY10" fmla="*/ 1224902 h 1885002"/>
                <a:gd name="connsiteX11" fmla="*/ 1897039 w 2812346"/>
                <a:gd name="connsiteY11" fmla="*/ 542514 h 1885002"/>
                <a:gd name="connsiteX12" fmla="*/ 1716206 w 2812346"/>
                <a:gd name="connsiteY12" fmla="*/ 98961 h 1885002"/>
                <a:gd name="connsiteX13" fmla="*/ 1392071 w 2812346"/>
                <a:gd name="connsiteY13" fmla="*/ 15 h 1885002"/>
                <a:gd name="connsiteX14" fmla="*/ 283191 w 2812346"/>
                <a:gd name="connsiteY14" fmla="*/ 180848 h 1885002"/>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6358"/>
                <a:gd name="connsiteY0" fmla="*/ 180833 h 1884987"/>
                <a:gd name="connsiteX1" fmla="*/ 0 w 2816358"/>
                <a:gd name="connsiteY1" fmla="*/ 928048 h 1884987"/>
                <a:gd name="connsiteX2" fmla="*/ 1125939 w 2816358"/>
                <a:gd name="connsiteY2" fmla="*/ 1613848 h 1884987"/>
                <a:gd name="connsiteX3" fmla="*/ 2019868 w 2816358"/>
                <a:gd name="connsiteY3" fmla="*/ 1859508 h 1884987"/>
                <a:gd name="connsiteX4" fmla="*/ 1941394 w 2816358"/>
                <a:gd name="connsiteY4" fmla="*/ 1620672 h 1884987"/>
                <a:gd name="connsiteX5" fmla="*/ 2244403 w 2816358"/>
                <a:gd name="connsiteY5" fmla="*/ 1728671 h 1884987"/>
                <a:gd name="connsiteX6" fmla="*/ 2187053 w 2816358"/>
                <a:gd name="connsiteY6" fmla="*/ 1528549 h 1884987"/>
                <a:gd name="connsiteX7" fmla="*/ 2518012 w 2816358"/>
                <a:gd name="connsiteY7" fmla="*/ 1624084 h 1884987"/>
                <a:gd name="connsiteX8" fmla="*/ 2429301 w 2816358"/>
                <a:gd name="connsiteY8" fmla="*/ 1371600 h 1884987"/>
                <a:gd name="connsiteX9" fmla="*/ 2777319 w 2816358"/>
                <a:gd name="connsiteY9" fmla="*/ 1501254 h 1884987"/>
                <a:gd name="connsiteX10" fmla="*/ 2709080 w 2816358"/>
                <a:gd name="connsiteY10" fmla="*/ 1224887 h 1884987"/>
                <a:gd name="connsiteX11" fmla="*/ 1897039 w 2816358"/>
                <a:gd name="connsiteY11" fmla="*/ 542499 h 1884987"/>
                <a:gd name="connsiteX12" fmla="*/ 1716206 w 2816358"/>
                <a:gd name="connsiteY12" fmla="*/ 98946 h 1884987"/>
                <a:gd name="connsiteX13" fmla="*/ 1392071 w 2816358"/>
                <a:gd name="connsiteY13" fmla="*/ 0 h 1884987"/>
                <a:gd name="connsiteX14" fmla="*/ 283191 w 2816358"/>
                <a:gd name="connsiteY14" fmla="*/ 180833 h 18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16358" h="1884987">
                  <a:moveTo>
                    <a:pt x="283191" y="180833"/>
                  </a:moveTo>
                  <a:cubicBezTo>
                    <a:pt x="243385" y="360528"/>
                    <a:pt x="162635" y="587993"/>
                    <a:pt x="0" y="928048"/>
                  </a:cubicBezTo>
                  <a:cubicBezTo>
                    <a:pt x="243385" y="1274360"/>
                    <a:pt x="618697" y="1472251"/>
                    <a:pt x="1125939" y="1613848"/>
                  </a:cubicBezTo>
                  <a:cubicBezTo>
                    <a:pt x="1513763" y="1711088"/>
                    <a:pt x="1877704" y="1965847"/>
                    <a:pt x="2019868" y="1859508"/>
                  </a:cubicBezTo>
                  <a:cubicBezTo>
                    <a:pt x="2119163" y="1766642"/>
                    <a:pt x="2013089" y="1705926"/>
                    <a:pt x="1941394" y="1620672"/>
                  </a:cubicBezTo>
                  <a:cubicBezTo>
                    <a:pt x="2018732" y="1704833"/>
                    <a:pt x="2114311" y="1837413"/>
                    <a:pt x="2244403" y="1728671"/>
                  </a:cubicBezTo>
                  <a:cubicBezTo>
                    <a:pt x="2334251" y="1654351"/>
                    <a:pt x="2284861" y="1615729"/>
                    <a:pt x="2187053" y="1528549"/>
                  </a:cubicBezTo>
                  <a:cubicBezTo>
                    <a:pt x="2235170" y="1570235"/>
                    <a:pt x="2371873" y="1725169"/>
                    <a:pt x="2518012" y="1624084"/>
                  </a:cubicBezTo>
                  <a:cubicBezTo>
                    <a:pt x="2620066" y="1536511"/>
                    <a:pt x="2530128" y="1464421"/>
                    <a:pt x="2429301" y="1371600"/>
                  </a:cubicBezTo>
                  <a:cubicBezTo>
                    <a:pt x="2565779" y="1497887"/>
                    <a:pt x="2653441" y="1584278"/>
                    <a:pt x="2777319" y="1501254"/>
                  </a:cubicBezTo>
                  <a:cubicBezTo>
                    <a:pt x="2865985" y="1417137"/>
                    <a:pt x="2786418" y="1289715"/>
                    <a:pt x="2709080" y="1224887"/>
                  </a:cubicBezTo>
                  <a:cubicBezTo>
                    <a:pt x="2458872" y="997424"/>
                    <a:pt x="2235958" y="783610"/>
                    <a:pt x="1897039" y="542499"/>
                  </a:cubicBezTo>
                  <a:lnTo>
                    <a:pt x="1716206" y="98946"/>
                  </a:lnTo>
                  <a:cubicBezTo>
                    <a:pt x="1608161" y="59140"/>
                    <a:pt x="1520587" y="5686"/>
                    <a:pt x="1392071" y="0"/>
                  </a:cubicBezTo>
                  <a:cubicBezTo>
                    <a:pt x="1097507" y="12511"/>
                    <a:pt x="693762" y="229738"/>
                    <a:pt x="283191" y="180833"/>
                  </a:cubicBezTo>
                  <a:close/>
                </a:path>
              </a:pathLst>
            </a:custGeom>
            <a:solidFill>
              <a:srgbClr val="A76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자유형: 도형 31">
              <a:extLst>
                <a:ext uri="{FF2B5EF4-FFF2-40B4-BE49-F238E27FC236}">
                  <a16:creationId xmlns="" xmlns:a16="http://schemas.microsoft.com/office/drawing/2014/main" id="{A5906869-BE0D-4AB0-A2C8-E9BD465C1A69}"/>
                </a:ext>
              </a:extLst>
            </p:cNvPr>
            <p:cNvSpPr/>
            <p:nvPr/>
          </p:nvSpPr>
          <p:spPr>
            <a:xfrm>
              <a:off x="3457575" y="2609850"/>
              <a:ext cx="1276350" cy="1381125"/>
            </a:xfrm>
            <a:custGeom>
              <a:avLst/>
              <a:gdLst>
                <a:gd name="connsiteX0" fmla="*/ 419100 w 1362075"/>
                <a:gd name="connsiteY0" fmla="*/ 0 h 1381125"/>
                <a:gd name="connsiteX1" fmla="*/ 1362075 w 1362075"/>
                <a:gd name="connsiteY1" fmla="*/ 361950 h 1381125"/>
                <a:gd name="connsiteX2" fmla="*/ 914400 w 1362075"/>
                <a:gd name="connsiteY2" fmla="*/ 1381125 h 1381125"/>
                <a:gd name="connsiteX3" fmla="*/ 0 w 1362075"/>
                <a:gd name="connsiteY3" fmla="*/ 1047750 h 1381125"/>
                <a:gd name="connsiteX4" fmla="*/ 419100 w 1362075"/>
                <a:gd name="connsiteY4" fmla="*/ 0 h 1381125"/>
                <a:gd name="connsiteX0" fmla="*/ 419100 w 1314450"/>
                <a:gd name="connsiteY0" fmla="*/ 0 h 1381125"/>
                <a:gd name="connsiteX1" fmla="*/ 1314450 w 1314450"/>
                <a:gd name="connsiteY1" fmla="*/ 352425 h 1381125"/>
                <a:gd name="connsiteX2" fmla="*/ 914400 w 1314450"/>
                <a:gd name="connsiteY2" fmla="*/ 1381125 h 1381125"/>
                <a:gd name="connsiteX3" fmla="*/ 0 w 1314450"/>
                <a:gd name="connsiteY3" fmla="*/ 1047750 h 1381125"/>
                <a:gd name="connsiteX4" fmla="*/ 419100 w 1314450"/>
                <a:gd name="connsiteY4" fmla="*/ 0 h 1381125"/>
                <a:gd name="connsiteX0" fmla="*/ 419100 w 1314450"/>
                <a:gd name="connsiteY0" fmla="*/ 0 h 1381125"/>
                <a:gd name="connsiteX1" fmla="*/ 1314450 w 1314450"/>
                <a:gd name="connsiteY1" fmla="*/ 352425 h 1381125"/>
                <a:gd name="connsiteX2" fmla="*/ 914400 w 1314450"/>
                <a:gd name="connsiteY2" fmla="*/ 1381125 h 1381125"/>
                <a:gd name="connsiteX3" fmla="*/ 0 w 1314450"/>
                <a:gd name="connsiteY3" fmla="*/ 1047750 h 1381125"/>
                <a:gd name="connsiteX4" fmla="*/ 419100 w 1314450"/>
                <a:gd name="connsiteY4" fmla="*/ 0 h 1381125"/>
                <a:gd name="connsiteX0" fmla="*/ 419100 w 1314450"/>
                <a:gd name="connsiteY0" fmla="*/ 0 h 1381125"/>
                <a:gd name="connsiteX1" fmla="*/ 1314450 w 1314450"/>
                <a:gd name="connsiteY1" fmla="*/ 352425 h 1381125"/>
                <a:gd name="connsiteX2" fmla="*/ 914400 w 1314450"/>
                <a:gd name="connsiteY2" fmla="*/ 1381125 h 1381125"/>
                <a:gd name="connsiteX3" fmla="*/ 0 w 1314450"/>
                <a:gd name="connsiteY3" fmla="*/ 1047750 h 1381125"/>
                <a:gd name="connsiteX4" fmla="*/ 419100 w 1314450"/>
                <a:gd name="connsiteY4" fmla="*/ 0 h 1381125"/>
                <a:gd name="connsiteX0" fmla="*/ 381000 w 1276350"/>
                <a:gd name="connsiteY0" fmla="*/ 0 h 1381125"/>
                <a:gd name="connsiteX1" fmla="*/ 1276350 w 1276350"/>
                <a:gd name="connsiteY1" fmla="*/ 352425 h 1381125"/>
                <a:gd name="connsiteX2" fmla="*/ 876300 w 1276350"/>
                <a:gd name="connsiteY2" fmla="*/ 1381125 h 1381125"/>
                <a:gd name="connsiteX3" fmla="*/ 0 w 1276350"/>
                <a:gd name="connsiteY3" fmla="*/ 1066800 h 1381125"/>
                <a:gd name="connsiteX4" fmla="*/ 381000 w 1276350"/>
                <a:gd name="connsiteY4" fmla="*/ 0 h 138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381125">
                  <a:moveTo>
                    <a:pt x="381000" y="0"/>
                  </a:moveTo>
                  <a:lnTo>
                    <a:pt x="1276350" y="352425"/>
                  </a:lnTo>
                  <a:cubicBezTo>
                    <a:pt x="1209675" y="733425"/>
                    <a:pt x="1047750" y="1066800"/>
                    <a:pt x="876300" y="1381125"/>
                  </a:cubicBezTo>
                  <a:lnTo>
                    <a:pt x="0" y="1066800"/>
                  </a:lnTo>
                  <a:lnTo>
                    <a:pt x="381000" y="0"/>
                  </a:lnTo>
                  <a:close/>
                </a:path>
              </a:pathLst>
            </a:cu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자유형: 도형 32">
              <a:extLst>
                <a:ext uri="{FF2B5EF4-FFF2-40B4-BE49-F238E27FC236}">
                  <a16:creationId xmlns="" xmlns:a16="http://schemas.microsoft.com/office/drawing/2014/main" id="{ACECFDAE-E0C7-4737-953C-C487A31E0406}"/>
                </a:ext>
              </a:extLst>
            </p:cNvPr>
            <p:cNvSpPr/>
            <p:nvPr/>
          </p:nvSpPr>
          <p:spPr>
            <a:xfrm>
              <a:off x="7362825" y="2600325"/>
              <a:ext cx="1266825" cy="1362075"/>
            </a:xfrm>
            <a:custGeom>
              <a:avLst/>
              <a:gdLst>
                <a:gd name="connsiteX0" fmla="*/ 923925 w 1295400"/>
                <a:gd name="connsiteY0" fmla="*/ 0 h 1390650"/>
                <a:gd name="connsiteX1" fmla="*/ 1295400 w 1295400"/>
                <a:gd name="connsiteY1" fmla="*/ 1095375 h 1390650"/>
                <a:gd name="connsiteX2" fmla="*/ 447675 w 1295400"/>
                <a:gd name="connsiteY2" fmla="*/ 1390650 h 1390650"/>
                <a:gd name="connsiteX3" fmla="*/ 0 w 1295400"/>
                <a:gd name="connsiteY3" fmla="*/ 323850 h 1390650"/>
                <a:gd name="connsiteX4" fmla="*/ 923925 w 1295400"/>
                <a:gd name="connsiteY4" fmla="*/ 0 h 1390650"/>
                <a:gd name="connsiteX0" fmla="*/ 923925 w 1276350"/>
                <a:gd name="connsiteY0" fmla="*/ 0 h 1390650"/>
                <a:gd name="connsiteX1" fmla="*/ 1276350 w 1276350"/>
                <a:gd name="connsiteY1" fmla="*/ 1057275 h 1390650"/>
                <a:gd name="connsiteX2" fmla="*/ 447675 w 1276350"/>
                <a:gd name="connsiteY2" fmla="*/ 1390650 h 1390650"/>
                <a:gd name="connsiteX3" fmla="*/ 0 w 1276350"/>
                <a:gd name="connsiteY3" fmla="*/ 323850 h 1390650"/>
                <a:gd name="connsiteX4" fmla="*/ 923925 w 1276350"/>
                <a:gd name="connsiteY4" fmla="*/ 0 h 1390650"/>
                <a:gd name="connsiteX0" fmla="*/ 923925 w 1276350"/>
                <a:gd name="connsiteY0" fmla="*/ 0 h 1362075"/>
                <a:gd name="connsiteX1" fmla="*/ 1276350 w 1276350"/>
                <a:gd name="connsiteY1" fmla="*/ 1028700 h 1362075"/>
                <a:gd name="connsiteX2" fmla="*/ 447675 w 1276350"/>
                <a:gd name="connsiteY2" fmla="*/ 1362075 h 1362075"/>
                <a:gd name="connsiteX3" fmla="*/ 0 w 1276350"/>
                <a:gd name="connsiteY3" fmla="*/ 295275 h 1362075"/>
                <a:gd name="connsiteX4" fmla="*/ 923925 w 1276350"/>
                <a:gd name="connsiteY4" fmla="*/ 0 h 1362075"/>
                <a:gd name="connsiteX0" fmla="*/ 895350 w 1247775"/>
                <a:gd name="connsiteY0" fmla="*/ 0 h 1362075"/>
                <a:gd name="connsiteX1" fmla="*/ 1247775 w 1247775"/>
                <a:gd name="connsiteY1" fmla="*/ 1028700 h 1362075"/>
                <a:gd name="connsiteX2" fmla="*/ 419100 w 1247775"/>
                <a:gd name="connsiteY2" fmla="*/ 1362075 h 1362075"/>
                <a:gd name="connsiteX3" fmla="*/ 0 w 1247775"/>
                <a:gd name="connsiteY3" fmla="*/ 371475 h 1362075"/>
                <a:gd name="connsiteX4" fmla="*/ 895350 w 1247775"/>
                <a:gd name="connsiteY4" fmla="*/ 0 h 1362075"/>
                <a:gd name="connsiteX0" fmla="*/ 914400 w 1266825"/>
                <a:gd name="connsiteY0" fmla="*/ 0 h 1362075"/>
                <a:gd name="connsiteX1" fmla="*/ 1266825 w 1266825"/>
                <a:gd name="connsiteY1" fmla="*/ 1028700 h 1362075"/>
                <a:gd name="connsiteX2" fmla="*/ 438150 w 1266825"/>
                <a:gd name="connsiteY2" fmla="*/ 1362075 h 1362075"/>
                <a:gd name="connsiteX3" fmla="*/ 0 w 1266825"/>
                <a:gd name="connsiteY3" fmla="*/ 323850 h 1362075"/>
                <a:gd name="connsiteX4" fmla="*/ 914400 w 1266825"/>
                <a:gd name="connsiteY4" fmla="*/ 0 h 1362075"/>
                <a:gd name="connsiteX0" fmla="*/ 914400 w 1266825"/>
                <a:gd name="connsiteY0" fmla="*/ 0 h 1362075"/>
                <a:gd name="connsiteX1" fmla="*/ 1266825 w 1266825"/>
                <a:gd name="connsiteY1" fmla="*/ 1028700 h 1362075"/>
                <a:gd name="connsiteX2" fmla="*/ 438150 w 1266825"/>
                <a:gd name="connsiteY2" fmla="*/ 1362075 h 1362075"/>
                <a:gd name="connsiteX3" fmla="*/ 0 w 1266825"/>
                <a:gd name="connsiteY3" fmla="*/ 323850 h 1362075"/>
                <a:gd name="connsiteX4" fmla="*/ 914400 w 1266825"/>
                <a:gd name="connsiteY4" fmla="*/ 0 h 1362075"/>
                <a:gd name="connsiteX0" fmla="*/ 914400 w 1266825"/>
                <a:gd name="connsiteY0" fmla="*/ 0 h 1362075"/>
                <a:gd name="connsiteX1" fmla="*/ 1266825 w 1266825"/>
                <a:gd name="connsiteY1" fmla="*/ 1028700 h 1362075"/>
                <a:gd name="connsiteX2" fmla="*/ 438150 w 1266825"/>
                <a:gd name="connsiteY2" fmla="*/ 1362075 h 1362075"/>
                <a:gd name="connsiteX3" fmla="*/ 0 w 1266825"/>
                <a:gd name="connsiteY3" fmla="*/ 323850 h 1362075"/>
                <a:gd name="connsiteX4" fmla="*/ 914400 w 1266825"/>
                <a:gd name="connsiteY4" fmla="*/ 0 h 1362075"/>
                <a:gd name="connsiteX0" fmla="*/ 914400 w 1266825"/>
                <a:gd name="connsiteY0" fmla="*/ 0 h 1362075"/>
                <a:gd name="connsiteX1" fmla="*/ 1266825 w 1266825"/>
                <a:gd name="connsiteY1" fmla="*/ 1028700 h 1362075"/>
                <a:gd name="connsiteX2" fmla="*/ 438150 w 1266825"/>
                <a:gd name="connsiteY2" fmla="*/ 1362075 h 1362075"/>
                <a:gd name="connsiteX3" fmla="*/ 0 w 1266825"/>
                <a:gd name="connsiteY3" fmla="*/ 323850 h 1362075"/>
                <a:gd name="connsiteX4" fmla="*/ 914400 w 1266825"/>
                <a:gd name="connsiteY4" fmla="*/ 0 h 1362075"/>
                <a:gd name="connsiteX0" fmla="*/ 914400 w 1266825"/>
                <a:gd name="connsiteY0" fmla="*/ 0 h 1362075"/>
                <a:gd name="connsiteX1" fmla="*/ 1266825 w 1266825"/>
                <a:gd name="connsiteY1" fmla="*/ 1028700 h 1362075"/>
                <a:gd name="connsiteX2" fmla="*/ 438150 w 1266825"/>
                <a:gd name="connsiteY2" fmla="*/ 1362075 h 1362075"/>
                <a:gd name="connsiteX3" fmla="*/ 0 w 1266825"/>
                <a:gd name="connsiteY3" fmla="*/ 323850 h 1362075"/>
                <a:gd name="connsiteX4" fmla="*/ 914400 w 1266825"/>
                <a:gd name="connsiteY4" fmla="*/ 0 h 136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25" h="1362075">
                  <a:moveTo>
                    <a:pt x="914400" y="0"/>
                  </a:moveTo>
                  <a:lnTo>
                    <a:pt x="1266825" y="1028700"/>
                  </a:lnTo>
                  <a:lnTo>
                    <a:pt x="438150" y="1362075"/>
                  </a:lnTo>
                  <a:cubicBezTo>
                    <a:pt x="234950" y="1063625"/>
                    <a:pt x="98425" y="727075"/>
                    <a:pt x="0" y="323850"/>
                  </a:cubicBezTo>
                  <a:lnTo>
                    <a:pt x="914400" y="0"/>
                  </a:lnTo>
                  <a:close/>
                </a:path>
              </a:pathLst>
            </a:custGeom>
            <a:solidFill>
              <a:schemeClr val="tx1">
                <a:lumMod val="75000"/>
                <a:lumOff val="2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1" name="자유형: 도형 33">
              <a:extLst>
                <a:ext uri="{FF2B5EF4-FFF2-40B4-BE49-F238E27FC236}">
                  <a16:creationId xmlns="" xmlns:a16="http://schemas.microsoft.com/office/drawing/2014/main" id="{7FFAA067-E934-4A47-8531-95CE0CF40A7B}"/>
                </a:ext>
              </a:extLst>
            </p:cNvPr>
            <p:cNvSpPr/>
            <p:nvPr/>
          </p:nvSpPr>
          <p:spPr>
            <a:xfrm>
              <a:off x="5529692" y="2971495"/>
              <a:ext cx="1968965" cy="906434"/>
            </a:xfrm>
            <a:custGeom>
              <a:avLst/>
              <a:gdLst>
                <a:gd name="connsiteX0" fmla="*/ 1811741 w 1972102"/>
                <a:gd name="connsiteY0" fmla="*/ 54591 h 866633"/>
                <a:gd name="connsiteX1" fmla="*/ 1009935 w 1972102"/>
                <a:gd name="connsiteY1" fmla="*/ 0 h 866633"/>
                <a:gd name="connsiteX2" fmla="*/ 382138 w 1972102"/>
                <a:gd name="connsiteY2" fmla="*/ 201304 h 866633"/>
                <a:gd name="connsiteX3" fmla="*/ 0 w 1972102"/>
                <a:gd name="connsiteY3" fmla="*/ 743803 h 866633"/>
                <a:gd name="connsiteX4" fmla="*/ 402609 w 1972102"/>
                <a:gd name="connsiteY4" fmla="*/ 866633 h 866633"/>
                <a:gd name="connsiteX5" fmla="*/ 736980 w 1972102"/>
                <a:gd name="connsiteY5" fmla="*/ 522027 h 866633"/>
                <a:gd name="connsiteX6" fmla="*/ 1972102 w 1972102"/>
                <a:gd name="connsiteY6" fmla="*/ 539087 h 866633"/>
                <a:gd name="connsiteX7" fmla="*/ 1811741 w 1972102"/>
                <a:gd name="connsiteY7" fmla="*/ 54591 h 866633"/>
                <a:gd name="connsiteX0" fmla="*/ 1811741 w 1972102"/>
                <a:gd name="connsiteY0" fmla="*/ 54591 h 866633"/>
                <a:gd name="connsiteX1" fmla="*/ 1009935 w 1972102"/>
                <a:gd name="connsiteY1" fmla="*/ 0 h 866633"/>
                <a:gd name="connsiteX2" fmla="*/ 382138 w 1972102"/>
                <a:gd name="connsiteY2" fmla="*/ 201304 h 866633"/>
                <a:gd name="connsiteX3" fmla="*/ 0 w 1972102"/>
                <a:gd name="connsiteY3" fmla="*/ 743803 h 866633"/>
                <a:gd name="connsiteX4" fmla="*/ 402609 w 1972102"/>
                <a:gd name="connsiteY4" fmla="*/ 866633 h 866633"/>
                <a:gd name="connsiteX5" fmla="*/ 736980 w 1972102"/>
                <a:gd name="connsiteY5" fmla="*/ 522027 h 866633"/>
                <a:gd name="connsiteX6" fmla="*/ 1972102 w 1972102"/>
                <a:gd name="connsiteY6" fmla="*/ 539087 h 866633"/>
                <a:gd name="connsiteX7" fmla="*/ 1811741 w 1972102"/>
                <a:gd name="connsiteY7" fmla="*/ 54591 h 866633"/>
                <a:gd name="connsiteX0" fmla="*/ 1811741 w 1972102"/>
                <a:gd name="connsiteY0" fmla="*/ 55115 h 867157"/>
                <a:gd name="connsiteX1" fmla="*/ 1009935 w 1972102"/>
                <a:gd name="connsiteY1" fmla="*/ 524 h 867157"/>
                <a:gd name="connsiteX2" fmla="*/ 382138 w 1972102"/>
                <a:gd name="connsiteY2" fmla="*/ 201828 h 867157"/>
                <a:gd name="connsiteX3" fmla="*/ 0 w 1972102"/>
                <a:gd name="connsiteY3" fmla="*/ 744327 h 867157"/>
                <a:gd name="connsiteX4" fmla="*/ 402609 w 1972102"/>
                <a:gd name="connsiteY4" fmla="*/ 867157 h 867157"/>
                <a:gd name="connsiteX5" fmla="*/ 736980 w 1972102"/>
                <a:gd name="connsiteY5" fmla="*/ 522551 h 867157"/>
                <a:gd name="connsiteX6" fmla="*/ 1972102 w 1972102"/>
                <a:gd name="connsiteY6" fmla="*/ 539611 h 867157"/>
                <a:gd name="connsiteX7" fmla="*/ 1811741 w 1972102"/>
                <a:gd name="connsiteY7" fmla="*/ 55115 h 867157"/>
                <a:gd name="connsiteX0" fmla="*/ 1811741 w 1972102"/>
                <a:gd name="connsiteY0" fmla="*/ 55115 h 867157"/>
                <a:gd name="connsiteX1" fmla="*/ 1009935 w 1972102"/>
                <a:gd name="connsiteY1" fmla="*/ 524 h 867157"/>
                <a:gd name="connsiteX2" fmla="*/ 382138 w 1972102"/>
                <a:gd name="connsiteY2" fmla="*/ 201828 h 867157"/>
                <a:gd name="connsiteX3" fmla="*/ 0 w 1972102"/>
                <a:gd name="connsiteY3" fmla="*/ 744327 h 867157"/>
                <a:gd name="connsiteX4" fmla="*/ 402609 w 1972102"/>
                <a:gd name="connsiteY4" fmla="*/ 867157 h 867157"/>
                <a:gd name="connsiteX5" fmla="*/ 736980 w 1972102"/>
                <a:gd name="connsiteY5" fmla="*/ 522551 h 867157"/>
                <a:gd name="connsiteX6" fmla="*/ 1972102 w 1972102"/>
                <a:gd name="connsiteY6" fmla="*/ 539611 h 867157"/>
                <a:gd name="connsiteX7" fmla="*/ 1811741 w 1972102"/>
                <a:gd name="connsiteY7" fmla="*/ 55115 h 867157"/>
                <a:gd name="connsiteX0" fmla="*/ 1811741 w 1972102"/>
                <a:gd name="connsiteY0" fmla="*/ 55115 h 867157"/>
                <a:gd name="connsiteX1" fmla="*/ 1009935 w 1972102"/>
                <a:gd name="connsiteY1" fmla="*/ 524 h 867157"/>
                <a:gd name="connsiteX2" fmla="*/ 382138 w 1972102"/>
                <a:gd name="connsiteY2" fmla="*/ 201828 h 867157"/>
                <a:gd name="connsiteX3" fmla="*/ 0 w 1972102"/>
                <a:gd name="connsiteY3" fmla="*/ 744327 h 867157"/>
                <a:gd name="connsiteX4" fmla="*/ 402609 w 1972102"/>
                <a:gd name="connsiteY4" fmla="*/ 867157 h 867157"/>
                <a:gd name="connsiteX5" fmla="*/ 736980 w 1972102"/>
                <a:gd name="connsiteY5" fmla="*/ 522551 h 867157"/>
                <a:gd name="connsiteX6" fmla="*/ 1972102 w 1972102"/>
                <a:gd name="connsiteY6" fmla="*/ 539611 h 867157"/>
                <a:gd name="connsiteX7" fmla="*/ 1811741 w 1972102"/>
                <a:gd name="connsiteY7" fmla="*/ 55115 h 867157"/>
                <a:gd name="connsiteX0" fmla="*/ 1811741 w 1972102"/>
                <a:gd name="connsiteY0" fmla="*/ 55115 h 867157"/>
                <a:gd name="connsiteX1" fmla="*/ 1009935 w 1972102"/>
                <a:gd name="connsiteY1" fmla="*/ 524 h 867157"/>
                <a:gd name="connsiteX2" fmla="*/ 382138 w 1972102"/>
                <a:gd name="connsiteY2" fmla="*/ 201828 h 867157"/>
                <a:gd name="connsiteX3" fmla="*/ 0 w 1972102"/>
                <a:gd name="connsiteY3" fmla="*/ 744327 h 867157"/>
                <a:gd name="connsiteX4" fmla="*/ 402609 w 1972102"/>
                <a:gd name="connsiteY4" fmla="*/ 867157 h 867157"/>
                <a:gd name="connsiteX5" fmla="*/ 736980 w 1972102"/>
                <a:gd name="connsiteY5" fmla="*/ 522551 h 867157"/>
                <a:gd name="connsiteX6" fmla="*/ 1972102 w 1972102"/>
                <a:gd name="connsiteY6" fmla="*/ 539611 h 867157"/>
                <a:gd name="connsiteX7" fmla="*/ 1811741 w 1972102"/>
                <a:gd name="connsiteY7" fmla="*/ 55115 h 867157"/>
                <a:gd name="connsiteX0" fmla="*/ 1811741 w 1972102"/>
                <a:gd name="connsiteY0" fmla="*/ 55115 h 867157"/>
                <a:gd name="connsiteX1" fmla="*/ 1009935 w 1972102"/>
                <a:gd name="connsiteY1" fmla="*/ 524 h 867157"/>
                <a:gd name="connsiteX2" fmla="*/ 382138 w 1972102"/>
                <a:gd name="connsiteY2" fmla="*/ 201828 h 867157"/>
                <a:gd name="connsiteX3" fmla="*/ 0 w 1972102"/>
                <a:gd name="connsiteY3" fmla="*/ 744327 h 867157"/>
                <a:gd name="connsiteX4" fmla="*/ 402609 w 1972102"/>
                <a:gd name="connsiteY4" fmla="*/ 867157 h 867157"/>
                <a:gd name="connsiteX5" fmla="*/ 736980 w 1972102"/>
                <a:gd name="connsiteY5" fmla="*/ 522551 h 867157"/>
                <a:gd name="connsiteX6" fmla="*/ 1972102 w 1972102"/>
                <a:gd name="connsiteY6" fmla="*/ 539611 h 867157"/>
                <a:gd name="connsiteX7" fmla="*/ 1811741 w 1972102"/>
                <a:gd name="connsiteY7" fmla="*/ 55115 h 867157"/>
                <a:gd name="connsiteX0" fmla="*/ 1811741 w 1972102"/>
                <a:gd name="connsiteY0" fmla="*/ 54599 h 866641"/>
                <a:gd name="connsiteX1" fmla="*/ 1009935 w 1972102"/>
                <a:gd name="connsiteY1" fmla="*/ 8 h 866641"/>
                <a:gd name="connsiteX2" fmla="*/ 382138 w 1972102"/>
                <a:gd name="connsiteY2" fmla="*/ 201312 h 866641"/>
                <a:gd name="connsiteX3" fmla="*/ 0 w 1972102"/>
                <a:gd name="connsiteY3" fmla="*/ 743811 h 866641"/>
                <a:gd name="connsiteX4" fmla="*/ 402609 w 1972102"/>
                <a:gd name="connsiteY4" fmla="*/ 866641 h 866641"/>
                <a:gd name="connsiteX5" fmla="*/ 736980 w 1972102"/>
                <a:gd name="connsiteY5" fmla="*/ 522035 h 866641"/>
                <a:gd name="connsiteX6" fmla="*/ 1972102 w 1972102"/>
                <a:gd name="connsiteY6" fmla="*/ 539095 h 866641"/>
                <a:gd name="connsiteX7" fmla="*/ 1811741 w 1972102"/>
                <a:gd name="connsiteY7" fmla="*/ 54599 h 866641"/>
                <a:gd name="connsiteX0" fmla="*/ 1811741 w 1972102"/>
                <a:gd name="connsiteY0" fmla="*/ 54599 h 866641"/>
                <a:gd name="connsiteX1" fmla="*/ 1009935 w 1972102"/>
                <a:gd name="connsiteY1" fmla="*/ 8 h 866641"/>
                <a:gd name="connsiteX2" fmla="*/ 375314 w 1972102"/>
                <a:gd name="connsiteY2" fmla="*/ 201312 h 866641"/>
                <a:gd name="connsiteX3" fmla="*/ 0 w 1972102"/>
                <a:gd name="connsiteY3" fmla="*/ 743811 h 866641"/>
                <a:gd name="connsiteX4" fmla="*/ 402609 w 1972102"/>
                <a:gd name="connsiteY4" fmla="*/ 866641 h 866641"/>
                <a:gd name="connsiteX5" fmla="*/ 736980 w 1972102"/>
                <a:gd name="connsiteY5" fmla="*/ 522035 h 866641"/>
                <a:gd name="connsiteX6" fmla="*/ 1972102 w 1972102"/>
                <a:gd name="connsiteY6" fmla="*/ 539095 h 866641"/>
                <a:gd name="connsiteX7" fmla="*/ 1811741 w 1972102"/>
                <a:gd name="connsiteY7" fmla="*/ 54599 h 866641"/>
                <a:gd name="connsiteX0" fmla="*/ 1811741 w 1972102"/>
                <a:gd name="connsiteY0" fmla="*/ 54600 h 866642"/>
                <a:gd name="connsiteX1" fmla="*/ 1009935 w 1972102"/>
                <a:gd name="connsiteY1" fmla="*/ 9 h 866642"/>
                <a:gd name="connsiteX2" fmla="*/ 375314 w 1972102"/>
                <a:gd name="connsiteY2" fmla="*/ 201313 h 866642"/>
                <a:gd name="connsiteX3" fmla="*/ 0 w 1972102"/>
                <a:gd name="connsiteY3" fmla="*/ 743812 h 866642"/>
                <a:gd name="connsiteX4" fmla="*/ 402609 w 1972102"/>
                <a:gd name="connsiteY4" fmla="*/ 866642 h 866642"/>
                <a:gd name="connsiteX5" fmla="*/ 736980 w 1972102"/>
                <a:gd name="connsiteY5" fmla="*/ 522036 h 866642"/>
                <a:gd name="connsiteX6" fmla="*/ 1972102 w 1972102"/>
                <a:gd name="connsiteY6" fmla="*/ 539096 h 866642"/>
                <a:gd name="connsiteX7" fmla="*/ 1811741 w 1972102"/>
                <a:gd name="connsiteY7" fmla="*/ 54600 h 866642"/>
                <a:gd name="connsiteX0" fmla="*/ 1811741 w 1972102"/>
                <a:gd name="connsiteY0" fmla="*/ 54600 h 866642"/>
                <a:gd name="connsiteX1" fmla="*/ 1009935 w 1972102"/>
                <a:gd name="connsiteY1" fmla="*/ 9 h 866642"/>
                <a:gd name="connsiteX2" fmla="*/ 375314 w 1972102"/>
                <a:gd name="connsiteY2" fmla="*/ 201313 h 866642"/>
                <a:gd name="connsiteX3" fmla="*/ 0 w 1972102"/>
                <a:gd name="connsiteY3" fmla="*/ 743812 h 866642"/>
                <a:gd name="connsiteX4" fmla="*/ 402609 w 1972102"/>
                <a:gd name="connsiteY4" fmla="*/ 866642 h 866642"/>
                <a:gd name="connsiteX5" fmla="*/ 736980 w 1972102"/>
                <a:gd name="connsiteY5" fmla="*/ 522036 h 866642"/>
                <a:gd name="connsiteX6" fmla="*/ 1972102 w 1972102"/>
                <a:gd name="connsiteY6" fmla="*/ 539096 h 866642"/>
                <a:gd name="connsiteX7" fmla="*/ 1811741 w 1972102"/>
                <a:gd name="connsiteY7" fmla="*/ 54600 h 866642"/>
                <a:gd name="connsiteX0" fmla="*/ 1811741 w 1972102"/>
                <a:gd name="connsiteY0" fmla="*/ 54600 h 866642"/>
                <a:gd name="connsiteX1" fmla="*/ 1009935 w 1972102"/>
                <a:gd name="connsiteY1" fmla="*/ 9 h 866642"/>
                <a:gd name="connsiteX2" fmla="*/ 378725 w 1972102"/>
                <a:gd name="connsiteY2" fmla="*/ 204725 h 866642"/>
                <a:gd name="connsiteX3" fmla="*/ 0 w 1972102"/>
                <a:gd name="connsiteY3" fmla="*/ 743812 h 866642"/>
                <a:gd name="connsiteX4" fmla="*/ 402609 w 1972102"/>
                <a:gd name="connsiteY4" fmla="*/ 866642 h 866642"/>
                <a:gd name="connsiteX5" fmla="*/ 736980 w 1972102"/>
                <a:gd name="connsiteY5" fmla="*/ 522036 h 866642"/>
                <a:gd name="connsiteX6" fmla="*/ 1972102 w 1972102"/>
                <a:gd name="connsiteY6" fmla="*/ 539096 h 866642"/>
                <a:gd name="connsiteX7" fmla="*/ 1811741 w 1972102"/>
                <a:gd name="connsiteY7" fmla="*/ 54600 h 866642"/>
                <a:gd name="connsiteX0" fmla="*/ 1811741 w 1972102"/>
                <a:gd name="connsiteY0" fmla="*/ 54600 h 866642"/>
                <a:gd name="connsiteX1" fmla="*/ 1009935 w 1972102"/>
                <a:gd name="connsiteY1" fmla="*/ 9 h 866642"/>
                <a:gd name="connsiteX2" fmla="*/ 378725 w 1972102"/>
                <a:gd name="connsiteY2" fmla="*/ 204725 h 866642"/>
                <a:gd name="connsiteX3" fmla="*/ 0 w 1972102"/>
                <a:gd name="connsiteY3" fmla="*/ 743812 h 866642"/>
                <a:gd name="connsiteX4" fmla="*/ 402609 w 1972102"/>
                <a:gd name="connsiteY4" fmla="*/ 866642 h 866642"/>
                <a:gd name="connsiteX5" fmla="*/ 736980 w 1972102"/>
                <a:gd name="connsiteY5" fmla="*/ 522036 h 866642"/>
                <a:gd name="connsiteX6" fmla="*/ 1972102 w 1972102"/>
                <a:gd name="connsiteY6" fmla="*/ 539096 h 866642"/>
                <a:gd name="connsiteX7" fmla="*/ 1811741 w 1972102"/>
                <a:gd name="connsiteY7" fmla="*/ 54600 h 866642"/>
                <a:gd name="connsiteX0" fmla="*/ 1811741 w 1972102"/>
                <a:gd name="connsiteY0" fmla="*/ 54600 h 866642"/>
                <a:gd name="connsiteX1" fmla="*/ 1009935 w 1972102"/>
                <a:gd name="connsiteY1" fmla="*/ 9 h 866642"/>
                <a:gd name="connsiteX2" fmla="*/ 378725 w 1972102"/>
                <a:gd name="connsiteY2" fmla="*/ 204725 h 866642"/>
                <a:gd name="connsiteX3" fmla="*/ 0 w 1972102"/>
                <a:gd name="connsiteY3" fmla="*/ 743812 h 866642"/>
                <a:gd name="connsiteX4" fmla="*/ 402609 w 1972102"/>
                <a:gd name="connsiteY4" fmla="*/ 866642 h 866642"/>
                <a:gd name="connsiteX5" fmla="*/ 736980 w 1972102"/>
                <a:gd name="connsiteY5" fmla="*/ 522036 h 866642"/>
                <a:gd name="connsiteX6" fmla="*/ 1972102 w 1972102"/>
                <a:gd name="connsiteY6" fmla="*/ 539096 h 866642"/>
                <a:gd name="connsiteX7" fmla="*/ 1811741 w 1972102"/>
                <a:gd name="connsiteY7" fmla="*/ 54600 h 866642"/>
                <a:gd name="connsiteX0" fmla="*/ 1811741 w 1972102"/>
                <a:gd name="connsiteY0" fmla="*/ 54600 h 866642"/>
                <a:gd name="connsiteX1" fmla="*/ 1009935 w 1972102"/>
                <a:gd name="connsiteY1" fmla="*/ 9 h 866642"/>
                <a:gd name="connsiteX2" fmla="*/ 378725 w 1972102"/>
                <a:gd name="connsiteY2" fmla="*/ 204725 h 866642"/>
                <a:gd name="connsiteX3" fmla="*/ 0 w 1972102"/>
                <a:gd name="connsiteY3" fmla="*/ 743812 h 866642"/>
                <a:gd name="connsiteX4" fmla="*/ 402609 w 1972102"/>
                <a:gd name="connsiteY4" fmla="*/ 866642 h 866642"/>
                <a:gd name="connsiteX5" fmla="*/ 736980 w 1972102"/>
                <a:gd name="connsiteY5" fmla="*/ 522036 h 866642"/>
                <a:gd name="connsiteX6" fmla="*/ 1972102 w 1972102"/>
                <a:gd name="connsiteY6" fmla="*/ 539096 h 866642"/>
                <a:gd name="connsiteX7" fmla="*/ 1811741 w 1972102"/>
                <a:gd name="connsiteY7" fmla="*/ 54600 h 866642"/>
                <a:gd name="connsiteX0" fmla="*/ 1811741 w 1972102"/>
                <a:gd name="connsiteY0" fmla="*/ 54600 h 866642"/>
                <a:gd name="connsiteX1" fmla="*/ 1009935 w 1972102"/>
                <a:gd name="connsiteY1" fmla="*/ 9 h 866642"/>
                <a:gd name="connsiteX2" fmla="*/ 378725 w 1972102"/>
                <a:gd name="connsiteY2" fmla="*/ 204725 h 866642"/>
                <a:gd name="connsiteX3" fmla="*/ 0 w 1972102"/>
                <a:gd name="connsiteY3" fmla="*/ 743812 h 866642"/>
                <a:gd name="connsiteX4" fmla="*/ 402609 w 1972102"/>
                <a:gd name="connsiteY4" fmla="*/ 866642 h 866642"/>
                <a:gd name="connsiteX5" fmla="*/ 736980 w 1972102"/>
                <a:gd name="connsiteY5" fmla="*/ 522036 h 866642"/>
                <a:gd name="connsiteX6" fmla="*/ 1972102 w 1972102"/>
                <a:gd name="connsiteY6" fmla="*/ 539096 h 866642"/>
                <a:gd name="connsiteX7" fmla="*/ 1811741 w 1972102"/>
                <a:gd name="connsiteY7" fmla="*/ 54600 h 866642"/>
                <a:gd name="connsiteX0" fmla="*/ 1818036 w 1978397"/>
                <a:gd name="connsiteY0" fmla="*/ 54600 h 866642"/>
                <a:gd name="connsiteX1" fmla="*/ 1016230 w 1978397"/>
                <a:gd name="connsiteY1" fmla="*/ 9 h 866642"/>
                <a:gd name="connsiteX2" fmla="*/ 385020 w 1978397"/>
                <a:gd name="connsiteY2" fmla="*/ 204725 h 866642"/>
                <a:gd name="connsiteX3" fmla="*/ 180304 w 1978397"/>
                <a:gd name="connsiteY3" fmla="*/ 562979 h 866642"/>
                <a:gd name="connsiteX4" fmla="*/ 6295 w 1978397"/>
                <a:gd name="connsiteY4" fmla="*/ 743812 h 866642"/>
                <a:gd name="connsiteX5" fmla="*/ 408904 w 1978397"/>
                <a:gd name="connsiteY5" fmla="*/ 866642 h 866642"/>
                <a:gd name="connsiteX6" fmla="*/ 743275 w 1978397"/>
                <a:gd name="connsiteY6" fmla="*/ 522036 h 866642"/>
                <a:gd name="connsiteX7" fmla="*/ 1978397 w 1978397"/>
                <a:gd name="connsiteY7" fmla="*/ 539096 h 866642"/>
                <a:gd name="connsiteX8" fmla="*/ 1818036 w 1978397"/>
                <a:gd name="connsiteY8" fmla="*/ 54600 h 866642"/>
                <a:gd name="connsiteX0" fmla="*/ 1818036 w 1978397"/>
                <a:gd name="connsiteY0" fmla="*/ 54600 h 866642"/>
                <a:gd name="connsiteX1" fmla="*/ 1016230 w 1978397"/>
                <a:gd name="connsiteY1" fmla="*/ 9 h 866642"/>
                <a:gd name="connsiteX2" fmla="*/ 385020 w 1978397"/>
                <a:gd name="connsiteY2" fmla="*/ 204725 h 866642"/>
                <a:gd name="connsiteX3" fmla="*/ 180304 w 1978397"/>
                <a:gd name="connsiteY3" fmla="*/ 562979 h 866642"/>
                <a:gd name="connsiteX4" fmla="*/ 6295 w 1978397"/>
                <a:gd name="connsiteY4" fmla="*/ 743812 h 866642"/>
                <a:gd name="connsiteX5" fmla="*/ 408904 w 1978397"/>
                <a:gd name="connsiteY5" fmla="*/ 866642 h 866642"/>
                <a:gd name="connsiteX6" fmla="*/ 743275 w 1978397"/>
                <a:gd name="connsiteY6" fmla="*/ 522036 h 866642"/>
                <a:gd name="connsiteX7" fmla="*/ 1978397 w 1978397"/>
                <a:gd name="connsiteY7" fmla="*/ 539096 h 866642"/>
                <a:gd name="connsiteX8" fmla="*/ 1818036 w 1978397"/>
                <a:gd name="connsiteY8" fmla="*/ 54600 h 866642"/>
                <a:gd name="connsiteX0" fmla="*/ 1818036 w 1978397"/>
                <a:gd name="connsiteY0" fmla="*/ 54600 h 866642"/>
                <a:gd name="connsiteX1" fmla="*/ 1016230 w 1978397"/>
                <a:gd name="connsiteY1" fmla="*/ 9 h 866642"/>
                <a:gd name="connsiteX2" fmla="*/ 385020 w 1978397"/>
                <a:gd name="connsiteY2" fmla="*/ 204725 h 866642"/>
                <a:gd name="connsiteX3" fmla="*/ 180304 w 1978397"/>
                <a:gd name="connsiteY3" fmla="*/ 562979 h 866642"/>
                <a:gd name="connsiteX4" fmla="*/ 6295 w 1978397"/>
                <a:gd name="connsiteY4" fmla="*/ 743812 h 866642"/>
                <a:gd name="connsiteX5" fmla="*/ 408904 w 1978397"/>
                <a:gd name="connsiteY5" fmla="*/ 866642 h 866642"/>
                <a:gd name="connsiteX6" fmla="*/ 743275 w 1978397"/>
                <a:gd name="connsiteY6" fmla="*/ 522036 h 866642"/>
                <a:gd name="connsiteX7" fmla="*/ 1978397 w 1978397"/>
                <a:gd name="connsiteY7" fmla="*/ 539096 h 866642"/>
                <a:gd name="connsiteX8" fmla="*/ 1818036 w 1978397"/>
                <a:gd name="connsiteY8" fmla="*/ 54600 h 866642"/>
                <a:gd name="connsiteX0" fmla="*/ 1817611 w 1977972"/>
                <a:gd name="connsiteY0" fmla="*/ 54600 h 866642"/>
                <a:gd name="connsiteX1" fmla="*/ 1015805 w 1977972"/>
                <a:gd name="connsiteY1" fmla="*/ 9 h 866642"/>
                <a:gd name="connsiteX2" fmla="*/ 384595 w 1977972"/>
                <a:gd name="connsiteY2" fmla="*/ 204725 h 866642"/>
                <a:gd name="connsiteX3" fmla="*/ 179879 w 1977972"/>
                <a:gd name="connsiteY3" fmla="*/ 562979 h 866642"/>
                <a:gd name="connsiteX4" fmla="*/ 5870 w 1977972"/>
                <a:gd name="connsiteY4" fmla="*/ 743812 h 866642"/>
                <a:gd name="connsiteX5" fmla="*/ 408479 w 1977972"/>
                <a:gd name="connsiteY5" fmla="*/ 866642 h 866642"/>
                <a:gd name="connsiteX6" fmla="*/ 742850 w 1977972"/>
                <a:gd name="connsiteY6" fmla="*/ 522036 h 866642"/>
                <a:gd name="connsiteX7" fmla="*/ 1977972 w 1977972"/>
                <a:gd name="connsiteY7" fmla="*/ 539096 h 866642"/>
                <a:gd name="connsiteX8" fmla="*/ 1817611 w 1977972"/>
                <a:gd name="connsiteY8" fmla="*/ 54600 h 866642"/>
                <a:gd name="connsiteX0" fmla="*/ 1801119 w 1961480"/>
                <a:gd name="connsiteY0" fmla="*/ 54600 h 866642"/>
                <a:gd name="connsiteX1" fmla="*/ 999313 w 1961480"/>
                <a:gd name="connsiteY1" fmla="*/ 9 h 866642"/>
                <a:gd name="connsiteX2" fmla="*/ 368103 w 1961480"/>
                <a:gd name="connsiteY2" fmla="*/ 204725 h 866642"/>
                <a:gd name="connsiteX3" fmla="*/ 163387 w 1961480"/>
                <a:gd name="connsiteY3" fmla="*/ 562979 h 866642"/>
                <a:gd name="connsiteX4" fmla="*/ 6437 w 1961480"/>
                <a:gd name="connsiteY4" fmla="*/ 767696 h 866642"/>
                <a:gd name="connsiteX5" fmla="*/ 391987 w 1961480"/>
                <a:gd name="connsiteY5" fmla="*/ 866642 h 866642"/>
                <a:gd name="connsiteX6" fmla="*/ 726358 w 1961480"/>
                <a:gd name="connsiteY6" fmla="*/ 522036 h 866642"/>
                <a:gd name="connsiteX7" fmla="*/ 1961480 w 1961480"/>
                <a:gd name="connsiteY7" fmla="*/ 539096 h 866642"/>
                <a:gd name="connsiteX8" fmla="*/ 1801119 w 1961480"/>
                <a:gd name="connsiteY8" fmla="*/ 54600 h 866642"/>
                <a:gd name="connsiteX0" fmla="*/ 1797796 w 1958157"/>
                <a:gd name="connsiteY0" fmla="*/ 54600 h 866642"/>
                <a:gd name="connsiteX1" fmla="*/ 995990 w 1958157"/>
                <a:gd name="connsiteY1" fmla="*/ 9 h 866642"/>
                <a:gd name="connsiteX2" fmla="*/ 364780 w 1958157"/>
                <a:gd name="connsiteY2" fmla="*/ 204725 h 866642"/>
                <a:gd name="connsiteX3" fmla="*/ 160064 w 1958157"/>
                <a:gd name="connsiteY3" fmla="*/ 562979 h 866642"/>
                <a:gd name="connsiteX4" fmla="*/ 3114 w 1958157"/>
                <a:gd name="connsiteY4" fmla="*/ 767696 h 866642"/>
                <a:gd name="connsiteX5" fmla="*/ 388664 w 1958157"/>
                <a:gd name="connsiteY5" fmla="*/ 866642 h 866642"/>
                <a:gd name="connsiteX6" fmla="*/ 723035 w 1958157"/>
                <a:gd name="connsiteY6" fmla="*/ 522036 h 866642"/>
                <a:gd name="connsiteX7" fmla="*/ 1958157 w 1958157"/>
                <a:gd name="connsiteY7" fmla="*/ 539096 h 866642"/>
                <a:gd name="connsiteX8" fmla="*/ 1797796 w 1958157"/>
                <a:gd name="connsiteY8" fmla="*/ 54600 h 866642"/>
                <a:gd name="connsiteX0" fmla="*/ 1804485 w 1964846"/>
                <a:gd name="connsiteY0" fmla="*/ 54600 h 866642"/>
                <a:gd name="connsiteX1" fmla="*/ 1002679 w 1964846"/>
                <a:gd name="connsiteY1" fmla="*/ 9 h 866642"/>
                <a:gd name="connsiteX2" fmla="*/ 371469 w 1964846"/>
                <a:gd name="connsiteY2" fmla="*/ 204725 h 866642"/>
                <a:gd name="connsiteX3" fmla="*/ 166753 w 1964846"/>
                <a:gd name="connsiteY3" fmla="*/ 562979 h 866642"/>
                <a:gd name="connsiteX4" fmla="*/ 2980 w 1964846"/>
                <a:gd name="connsiteY4" fmla="*/ 767696 h 866642"/>
                <a:gd name="connsiteX5" fmla="*/ 395353 w 1964846"/>
                <a:gd name="connsiteY5" fmla="*/ 866642 h 866642"/>
                <a:gd name="connsiteX6" fmla="*/ 729724 w 1964846"/>
                <a:gd name="connsiteY6" fmla="*/ 522036 h 866642"/>
                <a:gd name="connsiteX7" fmla="*/ 1964846 w 1964846"/>
                <a:gd name="connsiteY7" fmla="*/ 539096 h 866642"/>
                <a:gd name="connsiteX8" fmla="*/ 1804485 w 1964846"/>
                <a:gd name="connsiteY8" fmla="*/ 54600 h 866642"/>
                <a:gd name="connsiteX0" fmla="*/ 1804485 w 1964846"/>
                <a:gd name="connsiteY0" fmla="*/ 54600 h 866642"/>
                <a:gd name="connsiteX1" fmla="*/ 1002679 w 1964846"/>
                <a:gd name="connsiteY1" fmla="*/ 9 h 866642"/>
                <a:gd name="connsiteX2" fmla="*/ 371469 w 1964846"/>
                <a:gd name="connsiteY2" fmla="*/ 204725 h 866642"/>
                <a:gd name="connsiteX3" fmla="*/ 166753 w 1964846"/>
                <a:gd name="connsiteY3" fmla="*/ 562979 h 866642"/>
                <a:gd name="connsiteX4" fmla="*/ 2980 w 1964846"/>
                <a:gd name="connsiteY4" fmla="*/ 767696 h 866642"/>
                <a:gd name="connsiteX5" fmla="*/ 395353 w 1964846"/>
                <a:gd name="connsiteY5" fmla="*/ 866642 h 866642"/>
                <a:gd name="connsiteX6" fmla="*/ 729724 w 1964846"/>
                <a:gd name="connsiteY6" fmla="*/ 522036 h 866642"/>
                <a:gd name="connsiteX7" fmla="*/ 1964846 w 1964846"/>
                <a:gd name="connsiteY7" fmla="*/ 539096 h 866642"/>
                <a:gd name="connsiteX8" fmla="*/ 1804485 w 1964846"/>
                <a:gd name="connsiteY8" fmla="*/ 54600 h 866642"/>
                <a:gd name="connsiteX0" fmla="*/ 1802229 w 1962590"/>
                <a:gd name="connsiteY0" fmla="*/ 54600 h 866642"/>
                <a:gd name="connsiteX1" fmla="*/ 1000423 w 1962590"/>
                <a:gd name="connsiteY1" fmla="*/ 9 h 866642"/>
                <a:gd name="connsiteX2" fmla="*/ 369213 w 1962590"/>
                <a:gd name="connsiteY2" fmla="*/ 204725 h 866642"/>
                <a:gd name="connsiteX3" fmla="*/ 164497 w 1962590"/>
                <a:gd name="connsiteY3" fmla="*/ 562979 h 866642"/>
                <a:gd name="connsiteX4" fmla="*/ 724 w 1962590"/>
                <a:gd name="connsiteY4" fmla="*/ 767696 h 866642"/>
                <a:gd name="connsiteX5" fmla="*/ 393097 w 1962590"/>
                <a:gd name="connsiteY5" fmla="*/ 866642 h 866642"/>
                <a:gd name="connsiteX6" fmla="*/ 727468 w 1962590"/>
                <a:gd name="connsiteY6" fmla="*/ 522036 h 866642"/>
                <a:gd name="connsiteX7" fmla="*/ 1962590 w 1962590"/>
                <a:gd name="connsiteY7" fmla="*/ 539096 h 866642"/>
                <a:gd name="connsiteX8" fmla="*/ 1802229 w 1962590"/>
                <a:gd name="connsiteY8" fmla="*/ 54600 h 866642"/>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27468 w 1962590"/>
                <a:gd name="connsiteY6" fmla="*/ 522036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27468 w 1962590"/>
                <a:gd name="connsiteY6" fmla="*/ 522036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669465 w 1962590"/>
                <a:gd name="connsiteY6" fmla="*/ 580039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1 h 900014"/>
                <a:gd name="connsiteX1" fmla="*/ 1000423 w 1962590"/>
                <a:gd name="connsiteY1" fmla="*/ 10 h 900014"/>
                <a:gd name="connsiteX2" fmla="*/ 369213 w 1962590"/>
                <a:gd name="connsiteY2" fmla="*/ 204726 h 900014"/>
                <a:gd name="connsiteX3" fmla="*/ 164497 w 1962590"/>
                <a:gd name="connsiteY3" fmla="*/ 562980 h 900014"/>
                <a:gd name="connsiteX4" fmla="*/ 724 w 1962590"/>
                <a:gd name="connsiteY4" fmla="*/ 767697 h 900014"/>
                <a:gd name="connsiteX5" fmla="*/ 393097 w 1962590"/>
                <a:gd name="connsiteY5" fmla="*/ 866643 h 900014"/>
                <a:gd name="connsiteX6" fmla="*/ 730880 w 1962590"/>
                <a:gd name="connsiteY6" fmla="*/ 545921 h 900014"/>
                <a:gd name="connsiteX7" fmla="*/ 1962590 w 1962590"/>
                <a:gd name="connsiteY7" fmla="*/ 539097 h 900014"/>
                <a:gd name="connsiteX8" fmla="*/ 1802229 w 1962590"/>
                <a:gd name="connsiteY8" fmla="*/ 54601 h 900014"/>
                <a:gd name="connsiteX0" fmla="*/ 1802229 w 1962590"/>
                <a:gd name="connsiteY0" fmla="*/ 54601 h 900014"/>
                <a:gd name="connsiteX1" fmla="*/ 1000423 w 1962590"/>
                <a:gd name="connsiteY1" fmla="*/ 10 h 900014"/>
                <a:gd name="connsiteX2" fmla="*/ 369213 w 1962590"/>
                <a:gd name="connsiteY2" fmla="*/ 204726 h 900014"/>
                <a:gd name="connsiteX3" fmla="*/ 164497 w 1962590"/>
                <a:gd name="connsiteY3" fmla="*/ 562980 h 900014"/>
                <a:gd name="connsiteX4" fmla="*/ 724 w 1962590"/>
                <a:gd name="connsiteY4" fmla="*/ 767697 h 900014"/>
                <a:gd name="connsiteX5" fmla="*/ 393097 w 1962590"/>
                <a:gd name="connsiteY5" fmla="*/ 866643 h 900014"/>
                <a:gd name="connsiteX6" fmla="*/ 730880 w 1962590"/>
                <a:gd name="connsiteY6" fmla="*/ 545921 h 900014"/>
                <a:gd name="connsiteX7" fmla="*/ 1962590 w 1962590"/>
                <a:gd name="connsiteY7" fmla="*/ 539097 h 900014"/>
                <a:gd name="connsiteX8" fmla="*/ 1802229 w 1962590"/>
                <a:gd name="connsiteY8" fmla="*/ 54601 h 900014"/>
                <a:gd name="connsiteX0" fmla="*/ 1802194 w 1962555"/>
                <a:gd name="connsiteY0" fmla="*/ 54601 h 900014"/>
                <a:gd name="connsiteX1" fmla="*/ 1000388 w 1962555"/>
                <a:gd name="connsiteY1" fmla="*/ 10 h 900014"/>
                <a:gd name="connsiteX2" fmla="*/ 369178 w 1962555"/>
                <a:gd name="connsiteY2" fmla="*/ 204726 h 900014"/>
                <a:gd name="connsiteX3" fmla="*/ 171286 w 1962555"/>
                <a:gd name="connsiteY3" fmla="*/ 559568 h 900014"/>
                <a:gd name="connsiteX4" fmla="*/ 689 w 1962555"/>
                <a:gd name="connsiteY4" fmla="*/ 767697 h 900014"/>
                <a:gd name="connsiteX5" fmla="*/ 393062 w 1962555"/>
                <a:gd name="connsiteY5" fmla="*/ 866643 h 900014"/>
                <a:gd name="connsiteX6" fmla="*/ 730845 w 1962555"/>
                <a:gd name="connsiteY6" fmla="*/ 545921 h 900014"/>
                <a:gd name="connsiteX7" fmla="*/ 1962555 w 1962555"/>
                <a:gd name="connsiteY7" fmla="*/ 539097 h 900014"/>
                <a:gd name="connsiteX8" fmla="*/ 1802194 w 1962555"/>
                <a:gd name="connsiteY8" fmla="*/ 54601 h 900014"/>
                <a:gd name="connsiteX0" fmla="*/ 1802194 w 1962555"/>
                <a:gd name="connsiteY0" fmla="*/ 54601 h 900014"/>
                <a:gd name="connsiteX1" fmla="*/ 1000388 w 1962555"/>
                <a:gd name="connsiteY1" fmla="*/ 10 h 900014"/>
                <a:gd name="connsiteX2" fmla="*/ 369178 w 1962555"/>
                <a:gd name="connsiteY2" fmla="*/ 204726 h 900014"/>
                <a:gd name="connsiteX3" fmla="*/ 171286 w 1962555"/>
                <a:gd name="connsiteY3" fmla="*/ 559568 h 900014"/>
                <a:gd name="connsiteX4" fmla="*/ 689 w 1962555"/>
                <a:gd name="connsiteY4" fmla="*/ 767697 h 900014"/>
                <a:gd name="connsiteX5" fmla="*/ 393062 w 1962555"/>
                <a:gd name="connsiteY5" fmla="*/ 866643 h 900014"/>
                <a:gd name="connsiteX6" fmla="*/ 730845 w 1962555"/>
                <a:gd name="connsiteY6" fmla="*/ 545921 h 900014"/>
                <a:gd name="connsiteX7" fmla="*/ 1962555 w 1962555"/>
                <a:gd name="connsiteY7" fmla="*/ 539097 h 900014"/>
                <a:gd name="connsiteX8" fmla="*/ 1802194 w 1962555"/>
                <a:gd name="connsiteY8" fmla="*/ 54601 h 900014"/>
                <a:gd name="connsiteX0" fmla="*/ 1802194 w 1962555"/>
                <a:gd name="connsiteY0" fmla="*/ 54601 h 895845"/>
                <a:gd name="connsiteX1" fmla="*/ 1000388 w 1962555"/>
                <a:gd name="connsiteY1" fmla="*/ 10 h 895845"/>
                <a:gd name="connsiteX2" fmla="*/ 369178 w 1962555"/>
                <a:gd name="connsiteY2" fmla="*/ 204726 h 895845"/>
                <a:gd name="connsiteX3" fmla="*/ 171286 w 1962555"/>
                <a:gd name="connsiteY3" fmla="*/ 559568 h 895845"/>
                <a:gd name="connsiteX4" fmla="*/ 689 w 1962555"/>
                <a:gd name="connsiteY4" fmla="*/ 767697 h 895845"/>
                <a:gd name="connsiteX5" fmla="*/ 393062 w 1962555"/>
                <a:gd name="connsiteY5" fmla="*/ 866643 h 895845"/>
                <a:gd name="connsiteX6" fmla="*/ 730845 w 1962555"/>
                <a:gd name="connsiteY6" fmla="*/ 545921 h 895845"/>
                <a:gd name="connsiteX7" fmla="*/ 1962555 w 1962555"/>
                <a:gd name="connsiteY7" fmla="*/ 539097 h 895845"/>
                <a:gd name="connsiteX8" fmla="*/ 1802194 w 1962555"/>
                <a:gd name="connsiteY8" fmla="*/ 54601 h 895845"/>
                <a:gd name="connsiteX0" fmla="*/ 1802194 w 1962555"/>
                <a:gd name="connsiteY0" fmla="*/ 54601 h 893367"/>
                <a:gd name="connsiteX1" fmla="*/ 1000388 w 1962555"/>
                <a:gd name="connsiteY1" fmla="*/ 10 h 893367"/>
                <a:gd name="connsiteX2" fmla="*/ 369178 w 1962555"/>
                <a:gd name="connsiteY2" fmla="*/ 204726 h 893367"/>
                <a:gd name="connsiteX3" fmla="*/ 171286 w 1962555"/>
                <a:gd name="connsiteY3" fmla="*/ 559568 h 893367"/>
                <a:gd name="connsiteX4" fmla="*/ 689 w 1962555"/>
                <a:gd name="connsiteY4" fmla="*/ 767697 h 893367"/>
                <a:gd name="connsiteX5" fmla="*/ 372591 w 1962555"/>
                <a:gd name="connsiteY5" fmla="*/ 863231 h 893367"/>
                <a:gd name="connsiteX6" fmla="*/ 730845 w 1962555"/>
                <a:gd name="connsiteY6" fmla="*/ 545921 h 893367"/>
                <a:gd name="connsiteX7" fmla="*/ 1962555 w 1962555"/>
                <a:gd name="connsiteY7" fmla="*/ 539097 h 893367"/>
                <a:gd name="connsiteX8" fmla="*/ 1802194 w 1962555"/>
                <a:gd name="connsiteY8" fmla="*/ 54601 h 893367"/>
                <a:gd name="connsiteX0" fmla="*/ 1802194 w 1962555"/>
                <a:gd name="connsiteY0" fmla="*/ 54601 h 906139"/>
                <a:gd name="connsiteX1" fmla="*/ 1000388 w 1962555"/>
                <a:gd name="connsiteY1" fmla="*/ 10 h 906139"/>
                <a:gd name="connsiteX2" fmla="*/ 369178 w 1962555"/>
                <a:gd name="connsiteY2" fmla="*/ 204726 h 906139"/>
                <a:gd name="connsiteX3" fmla="*/ 171286 w 1962555"/>
                <a:gd name="connsiteY3" fmla="*/ 559568 h 906139"/>
                <a:gd name="connsiteX4" fmla="*/ 689 w 1962555"/>
                <a:gd name="connsiteY4" fmla="*/ 767697 h 906139"/>
                <a:gd name="connsiteX5" fmla="*/ 372591 w 1962555"/>
                <a:gd name="connsiteY5" fmla="*/ 880291 h 906139"/>
                <a:gd name="connsiteX6" fmla="*/ 730845 w 1962555"/>
                <a:gd name="connsiteY6" fmla="*/ 545921 h 906139"/>
                <a:gd name="connsiteX7" fmla="*/ 1962555 w 1962555"/>
                <a:gd name="connsiteY7" fmla="*/ 539097 h 906139"/>
                <a:gd name="connsiteX8" fmla="*/ 1802194 w 1962555"/>
                <a:gd name="connsiteY8" fmla="*/ 54601 h 906139"/>
                <a:gd name="connsiteX0" fmla="*/ 1802194 w 1962555"/>
                <a:gd name="connsiteY0" fmla="*/ 54601 h 906139"/>
                <a:gd name="connsiteX1" fmla="*/ 1000388 w 1962555"/>
                <a:gd name="connsiteY1" fmla="*/ 10 h 906139"/>
                <a:gd name="connsiteX2" fmla="*/ 369178 w 1962555"/>
                <a:gd name="connsiteY2" fmla="*/ 204726 h 906139"/>
                <a:gd name="connsiteX3" fmla="*/ 171286 w 1962555"/>
                <a:gd name="connsiteY3" fmla="*/ 559568 h 906139"/>
                <a:gd name="connsiteX4" fmla="*/ 689 w 1962555"/>
                <a:gd name="connsiteY4" fmla="*/ 767697 h 906139"/>
                <a:gd name="connsiteX5" fmla="*/ 372591 w 1962555"/>
                <a:gd name="connsiteY5" fmla="*/ 880291 h 906139"/>
                <a:gd name="connsiteX6" fmla="*/ 730845 w 1962555"/>
                <a:gd name="connsiteY6" fmla="*/ 545921 h 906139"/>
                <a:gd name="connsiteX7" fmla="*/ 1962555 w 1962555"/>
                <a:gd name="connsiteY7" fmla="*/ 539097 h 906139"/>
                <a:gd name="connsiteX8" fmla="*/ 1802194 w 1962555"/>
                <a:gd name="connsiteY8" fmla="*/ 54601 h 906139"/>
                <a:gd name="connsiteX0" fmla="*/ 1802194 w 1962555"/>
                <a:gd name="connsiteY0" fmla="*/ 54600 h 906138"/>
                <a:gd name="connsiteX1" fmla="*/ 1000388 w 1962555"/>
                <a:gd name="connsiteY1" fmla="*/ 9 h 906138"/>
                <a:gd name="connsiteX2" fmla="*/ 369178 w 1962555"/>
                <a:gd name="connsiteY2" fmla="*/ 204725 h 906138"/>
                <a:gd name="connsiteX3" fmla="*/ 171286 w 1962555"/>
                <a:gd name="connsiteY3" fmla="*/ 559567 h 906138"/>
                <a:gd name="connsiteX4" fmla="*/ 689 w 1962555"/>
                <a:gd name="connsiteY4" fmla="*/ 767696 h 906138"/>
                <a:gd name="connsiteX5" fmla="*/ 372591 w 1962555"/>
                <a:gd name="connsiteY5" fmla="*/ 880290 h 906138"/>
                <a:gd name="connsiteX6" fmla="*/ 730845 w 1962555"/>
                <a:gd name="connsiteY6" fmla="*/ 545920 h 906138"/>
                <a:gd name="connsiteX7" fmla="*/ 1962555 w 1962555"/>
                <a:gd name="connsiteY7" fmla="*/ 539096 h 906138"/>
                <a:gd name="connsiteX8" fmla="*/ 1802194 w 1962555"/>
                <a:gd name="connsiteY8" fmla="*/ 54600 h 906138"/>
                <a:gd name="connsiteX0" fmla="*/ 1802194 w 1962555"/>
                <a:gd name="connsiteY0" fmla="*/ 54896 h 906434"/>
                <a:gd name="connsiteX1" fmla="*/ 1000388 w 1962555"/>
                <a:gd name="connsiteY1" fmla="*/ 305 h 906434"/>
                <a:gd name="connsiteX2" fmla="*/ 369178 w 1962555"/>
                <a:gd name="connsiteY2" fmla="*/ 205021 h 906434"/>
                <a:gd name="connsiteX3" fmla="*/ 171286 w 1962555"/>
                <a:gd name="connsiteY3" fmla="*/ 559863 h 906434"/>
                <a:gd name="connsiteX4" fmla="*/ 689 w 1962555"/>
                <a:gd name="connsiteY4" fmla="*/ 767992 h 906434"/>
                <a:gd name="connsiteX5" fmla="*/ 372591 w 1962555"/>
                <a:gd name="connsiteY5" fmla="*/ 880586 h 906434"/>
                <a:gd name="connsiteX6" fmla="*/ 730845 w 1962555"/>
                <a:gd name="connsiteY6" fmla="*/ 546216 h 906434"/>
                <a:gd name="connsiteX7" fmla="*/ 1962555 w 1962555"/>
                <a:gd name="connsiteY7" fmla="*/ 539392 h 906434"/>
                <a:gd name="connsiteX8" fmla="*/ 1802194 w 1962555"/>
                <a:gd name="connsiteY8" fmla="*/ 54896 h 906434"/>
                <a:gd name="connsiteX0" fmla="*/ 1802194 w 1962555"/>
                <a:gd name="connsiteY0" fmla="*/ 54896 h 906434"/>
                <a:gd name="connsiteX1" fmla="*/ 1000388 w 1962555"/>
                <a:gd name="connsiteY1" fmla="*/ 305 h 906434"/>
                <a:gd name="connsiteX2" fmla="*/ 369178 w 1962555"/>
                <a:gd name="connsiteY2" fmla="*/ 205021 h 906434"/>
                <a:gd name="connsiteX3" fmla="*/ 171286 w 1962555"/>
                <a:gd name="connsiteY3" fmla="*/ 559863 h 906434"/>
                <a:gd name="connsiteX4" fmla="*/ 689 w 1962555"/>
                <a:gd name="connsiteY4" fmla="*/ 767992 h 906434"/>
                <a:gd name="connsiteX5" fmla="*/ 372591 w 1962555"/>
                <a:gd name="connsiteY5" fmla="*/ 880586 h 906434"/>
                <a:gd name="connsiteX6" fmla="*/ 730845 w 1962555"/>
                <a:gd name="connsiteY6" fmla="*/ 546216 h 906434"/>
                <a:gd name="connsiteX7" fmla="*/ 1962555 w 1962555"/>
                <a:gd name="connsiteY7" fmla="*/ 539392 h 906434"/>
                <a:gd name="connsiteX8" fmla="*/ 1802194 w 1962555"/>
                <a:gd name="connsiteY8" fmla="*/ 54896 h 906434"/>
                <a:gd name="connsiteX0" fmla="*/ 1802568 w 1962929"/>
                <a:gd name="connsiteY0" fmla="*/ 54896 h 906434"/>
                <a:gd name="connsiteX1" fmla="*/ 1000762 w 1962929"/>
                <a:gd name="connsiteY1" fmla="*/ 305 h 906434"/>
                <a:gd name="connsiteX2" fmla="*/ 369552 w 1962929"/>
                <a:gd name="connsiteY2" fmla="*/ 205021 h 906434"/>
                <a:gd name="connsiteX3" fmla="*/ 171660 w 1962929"/>
                <a:gd name="connsiteY3" fmla="*/ 559863 h 906434"/>
                <a:gd name="connsiteX4" fmla="*/ 1063 w 1962929"/>
                <a:gd name="connsiteY4" fmla="*/ 767992 h 906434"/>
                <a:gd name="connsiteX5" fmla="*/ 372965 w 1962929"/>
                <a:gd name="connsiteY5" fmla="*/ 880586 h 906434"/>
                <a:gd name="connsiteX6" fmla="*/ 731219 w 1962929"/>
                <a:gd name="connsiteY6" fmla="*/ 546216 h 906434"/>
                <a:gd name="connsiteX7" fmla="*/ 1962929 w 1962929"/>
                <a:gd name="connsiteY7" fmla="*/ 539392 h 906434"/>
                <a:gd name="connsiteX8" fmla="*/ 1802568 w 1962929"/>
                <a:gd name="connsiteY8" fmla="*/ 54896 h 906434"/>
                <a:gd name="connsiteX0" fmla="*/ 1802568 w 1962929"/>
                <a:gd name="connsiteY0" fmla="*/ 54896 h 906434"/>
                <a:gd name="connsiteX1" fmla="*/ 1000762 w 1962929"/>
                <a:gd name="connsiteY1" fmla="*/ 305 h 906434"/>
                <a:gd name="connsiteX2" fmla="*/ 369552 w 1962929"/>
                <a:gd name="connsiteY2" fmla="*/ 205021 h 906434"/>
                <a:gd name="connsiteX3" fmla="*/ 171660 w 1962929"/>
                <a:gd name="connsiteY3" fmla="*/ 559863 h 906434"/>
                <a:gd name="connsiteX4" fmla="*/ 1063 w 1962929"/>
                <a:gd name="connsiteY4" fmla="*/ 767992 h 906434"/>
                <a:gd name="connsiteX5" fmla="*/ 372965 w 1962929"/>
                <a:gd name="connsiteY5" fmla="*/ 880586 h 906434"/>
                <a:gd name="connsiteX6" fmla="*/ 731219 w 1962929"/>
                <a:gd name="connsiteY6" fmla="*/ 546216 h 906434"/>
                <a:gd name="connsiteX7" fmla="*/ 1962929 w 1962929"/>
                <a:gd name="connsiteY7" fmla="*/ 539392 h 906434"/>
                <a:gd name="connsiteX8" fmla="*/ 1802568 w 1962929"/>
                <a:gd name="connsiteY8" fmla="*/ 54896 h 906434"/>
                <a:gd name="connsiteX0" fmla="*/ 1802568 w 1962929"/>
                <a:gd name="connsiteY0" fmla="*/ 54896 h 906434"/>
                <a:gd name="connsiteX1" fmla="*/ 1000762 w 1962929"/>
                <a:gd name="connsiteY1" fmla="*/ 305 h 906434"/>
                <a:gd name="connsiteX2" fmla="*/ 369552 w 1962929"/>
                <a:gd name="connsiteY2" fmla="*/ 205021 h 906434"/>
                <a:gd name="connsiteX3" fmla="*/ 171660 w 1962929"/>
                <a:gd name="connsiteY3" fmla="*/ 559863 h 906434"/>
                <a:gd name="connsiteX4" fmla="*/ 1063 w 1962929"/>
                <a:gd name="connsiteY4" fmla="*/ 767992 h 906434"/>
                <a:gd name="connsiteX5" fmla="*/ 372965 w 1962929"/>
                <a:gd name="connsiteY5" fmla="*/ 880586 h 906434"/>
                <a:gd name="connsiteX6" fmla="*/ 731219 w 1962929"/>
                <a:gd name="connsiteY6" fmla="*/ 546216 h 906434"/>
                <a:gd name="connsiteX7" fmla="*/ 1962929 w 1962929"/>
                <a:gd name="connsiteY7" fmla="*/ 539392 h 906434"/>
                <a:gd name="connsiteX8" fmla="*/ 1802568 w 1962929"/>
                <a:gd name="connsiteY8" fmla="*/ 54896 h 906434"/>
                <a:gd name="connsiteX0" fmla="*/ 1802568 w 1962929"/>
                <a:gd name="connsiteY0" fmla="*/ 54896 h 906434"/>
                <a:gd name="connsiteX1" fmla="*/ 1000762 w 1962929"/>
                <a:gd name="connsiteY1" fmla="*/ 305 h 906434"/>
                <a:gd name="connsiteX2" fmla="*/ 369552 w 1962929"/>
                <a:gd name="connsiteY2" fmla="*/ 205021 h 906434"/>
                <a:gd name="connsiteX3" fmla="*/ 171660 w 1962929"/>
                <a:gd name="connsiteY3" fmla="*/ 559863 h 906434"/>
                <a:gd name="connsiteX4" fmla="*/ 1063 w 1962929"/>
                <a:gd name="connsiteY4" fmla="*/ 767992 h 906434"/>
                <a:gd name="connsiteX5" fmla="*/ 372965 w 1962929"/>
                <a:gd name="connsiteY5" fmla="*/ 880586 h 906434"/>
                <a:gd name="connsiteX6" fmla="*/ 731219 w 1962929"/>
                <a:gd name="connsiteY6" fmla="*/ 546216 h 906434"/>
                <a:gd name="connsiteX7" fmla="*/ 1962929 w 1962929"/>
                <a:gd name="connsiteY7" fmla="*/ 539392 h 906434"/>
                <a:gd name="connsiteX8" fmla="*/ 1802568 w 1962929"/>
                <a:gd name="connsiteY8" fmla="*/ 54896 h 906434"/>
                <a:gd name="connsiteX0" fmla="*/ 1802568 w 1968965"/>
                <a:gd name="connsiteY0" fmla="*/ 54896 h 906434"/>
                <a:gd name="connsiteX1" fmla="*/ 1000762 w 1968965"/>
                <a:gd name="connsiteY1" fmla="*/ 305 h 906434"/>
                <a:gd name="connsiteX2" fmla="*/ 369552 w 1968965"/>
                <a:gd name="connsiteY2" fmla="*/ 205021 h 906434"/>
                <a:gd name="connsiteX3" fmla="*/ 171660 w 1968965"/>
                <a:gd name="connsiteY3" fmla="*/ 559863 h 906434"/>
                <a:gd name="connsiteX4" fmla="*/ 1063 w 1968965"/>
                <a:gd name="connsiteY4" fmla="*/ 767992 h 906434"/>
                <a:gd name="connsiteX5" fmla="*/ 372965 w 1968965"/>
                <a:gd name="connsiteY5" fmla="*/ 880586 h 906434"/>
                <a:gd name="connsiteX6" fmla="*/ 731219 w 1968965"/>
                <a:gd name="connsiteY6" fmla="*/ 546216 h 906434"/>
                <a:gd name="connsiteX7" fmla="*/ 1968965 w 1968965"/>
                <a:gd name="connsiteY7" fmla="*/ 539392 h 906434"/>
                <a:gd name="connsiteX8" fmla="*/ 1802568 w 1968965"/>
                <a:gd name="connsiteY8" fmla="*/ 54896 h 906434"/>
                <a:gd name="connsiteX0" fmla="*/ 1802568 w 1968965"/>
                <a:gd name="connsiteY0" fmla="*/ 54896 h 906434"/>
                <a:gd name="connsiteX1" fmla="*/ 1000762 w 1968965"/>
                <a:gd name="connsiteY1" fmla="*/ 305 h 906434"/>
                <a:gd name="connsiteX2" fmla="*/ 369552 w 1968965"/>
                <a:gd name="connsiteY2" fmla="*/ 205021 h 906434"/>
                <a:gd name="connsiteX3" fmla="*/ 171660 w 1968965"/>
                <a:gd name="connsiteY3" fmla="*/ 559863 h 906434"/>
                <a:gd name="connsiteX4" fmla="*/ 1063 w 1968965"/>
                <a:gd name="connsiteY4" fmla="*/ 767992 h 906434"/>
                <a:gd name="connsiteX5" fmla="*/ 372965 w 1968965"/>
                <a:gd name="connsiteY5" fmla="*/ 880586 h 906434"/>
                <a:gd name="connsiteX6" fmla="*/ 731219 w 1968965"/>
                <a:gd name="connsiteY6" fmla="*/ 546216 h 906434"/>
                <a:gd name="connsiteX7" fmla="*/ 1968965 w 1968965"/>
                <a:gd name="connsiteY7" fmla="*/ 539392 h 906434"/>
                <a:gd name="connsiteX8" fmla="*/ 1802568 w 1968965"/>
                <a:gd name="connsiteY8" fmla="*/ 54896 h 906434"/>
                <a:gd name="connsiteX0" fmla="*/ 1802568 w 1968965"/>
                <a:gd name="connsiteY0" fmla="*/ 54896 h 906434"/>
                <a:gd name="connsiteX1" fmla="*/ 1000762 w 1968965"/>
                <a:gd name="connsiteY1" fmla="*/ 305 h 906434"/>
                <a:gd name="connsiteX2" fmla="*/ 369552 w 1968965"/>
                <a:gd name="connsiteY2" fmla="*/ 205021 h 906434"/>
                <a:gd name="connsiteX3" fmla="*/ 171660 w 1968965"/>
                <a:gd name="connsiteY3" fmla="*/ 559863 h 906434"/>
                <a:gd name="connsiteX4" fmla="*/ 1063 w 1968965"/>
                <a:gd name="connsiteY4" fmla="*/ 767992 h 906434"/>
                <a:gd name="connsiteX5" fmla="*/ 372965 w 1968965"/>
                <a:gd name="connsiteY5" fmla="*/ 880586 h 906434"/>
                <a:gd name="connsiteX6" fmla="*/ 731219 w 1968965"/>
                <a:gd name="connsiteY6" fmla="*/ 546216 h 906434"/>
                <a:gd name="connsiteX7" fmla="*/ 1968965 w 1968965"/>
                <a:gd name="connsiteY7" fmla="*/ 539392 h 906434"/>
                <a:gd name="connsiteX8" fmla="*/ 1802568 w 1968965"/>
                <a:gd name="connsiteY8" fmla="*/ 54896 h 90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8965" h="906434">
                  <a:moveTo>
                    <a:pt x="1802568" y="54896"/>
                  </a:moveTo>
                  <a:lnTo>
                    <a:pt x="1000762" y="305"/>
                  </a:lnTo>
                  <a:cubicBezTo>
                    <a:pt x="858034" y="-6868"/>
                    <a:pt x="533809" y="113900"/>
                    <a:pt x="369552" y="205021"/>
                  </a:cubicBezTo>
                  <a:cubicBezTo>
                    <a:pt x="267193" y="331831"/>
                    <a:pt x="229140" y="491139"/>
                    <a:pt x="171660" y="559863"/>
                  </a:cubicBezTo>
                  <a:cubicBezTo>
                    <a:pt x="122186" y="629239"/>
                    <a:pt x="-13328" y="717291"/>
                    <a:pt x="1063" y="767992"/>
                  </a:cubicBezTo>
                  <a:cubicBezTo>
                    <a:pt x="19260" y="903332"/>
                    <a:pt x="300177" y="936315"/>
                    <a:pt x="372965" y="880586"/>
                  </a:cubicBezTo>
                  <a:cubicBezTo>
                    <a:pt x="511717" y="793406"/>
                    <a:pt x="574101" y="572769"/>
                    <a:pt x="731219" y="546216"/>
                  </a:cubicBezTo>
                  <a:cubicBezTo>
                    <a:pt x="978016" y="492762"/>
                    <a:pt x="1316283" y="804646"/>
                    <a:pt x="1968965" y="539392"/>
                  </a:cubicBezTo>
                  <a:lnTo>
                    <a:pt x="1802568" y="54896"/>
                  </a:lnTo>
                  <a:close/>
                </a:path>
              </a:pathLst>
            </a:custGeom>
            <a:solidFill>
              <a:srgbClr val="FFC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2" name="타원 20">
              <a:extLst>
                <a:ext uri="{FF2B5EF4-FFF2-40B4-BE49-F238E27FC236}">
                  <a16:creationId xmlns="" xmlns:a16="http://schemas.microsoft.com/office/drawing/2014/main" id="{283ABAFB-88D2-4904-AE5C-5BB904487C30}"/>
                </a:ext>
              </a:extLst>
            </p:cNvPr>
            <p:cNvSpPr/>
            <p:nvPr/>
          </p:nvSpPr>
          <p:spPr>
            <a:xfrm>
              <a:off x="5263171" y="4392550"/>
              <a:ext cx="343294" cy="318562"/>
            </a:xfrm>
            <a:custGeom>
              <a:avLst/>
              <a:gdLst>
                <a:gd name="connsiteX0" fmla="*/ 0 w 372843"/>
                <a:gd name="connsiteY0" fmla="*/ 168562 h 337123"/>
                <a:gd name="connsiteX1" fmla="*/ 186422 w 372843"/>
                <a:gd name="connsiteY1" fmla="*/ 0 h 337123"/>
                <a:gd name="connsiteX2" fmla="*/ 372844 w 372843"/>
                <a:gd name="connsiteY2" fmla="*/ 168562 h 337123"/>
                <a:gd name="connsiteX3" fmla="*/ 186422 w 372843"/>
                <a:gd name="connsiteY3" fmla="*/ 337124 h 337123"/>
                <a:gd name="connsiteX4" fmla="*/ 0 w 372843"/>
                <a:gd name="connsiteY4" fmla="*/ 168562 h 337123"/>
                <a:gd name="connsiteX0" fmla="*/ 612 w 373456"/>
                <a:gd name="connsiteY0" fmla="*/ 136001 h 304563"/>
                <a:gd name="connsiteX1" fmla="*/ 241301 w 373456"/>
                <a:gd name="connsiteY1" fmla="*/ 0 h 304563"/>
                <a:gd name="connsiteX2" fmla="*/ 373456 w 373456"/>
                <a:gd name="connsiteY2" fmla="*/ 136001 h 304563"/>
                <a:gd name="connsiteX3" fmla="*/ 187034 w 373456"/>
                <a:gd name="connsiteY3" fmla="*/ 304563 h 304563"/>
                <a:gd name="connsiteX4" fmla="*/ 612 w 373456"/>
                <a:gd name="connsiteY4" fmla="*/ 136001 h 304563"/>
                <a:gd name="connsiteX0" fmla="*/ 603 w 327320"/>
                <a:gd name="connsiteY0" fmla="*/ 168973 h 305208"/>
                <a:gd name="connsiteX1" fmla="*/ 195165 w 327320"/>
                <a:gd name="connsiteY1" fmla="*/ 412 h 305208"/>
                <a:gd name="connsiteX2" fmla="*/ 327320 w 327320"/>
                <a:gd name="connsiteY2" fmla="*/ 136413 h 305208"/>
                <a:gd name="connsiteX3" fmla="*/ 140898 w 327320"/>
                <a:gd name="connsiteY3" fmla="*/ 304975 h 305208"/>
                <a:gd name="connsiteX4" fmla="*/ 603 w 327320"/>
                <a:gd name="connsiteY4" fmla="*/ 168973 h 305208"/>
                <a:gd name="connsiteX0" fmla="*/ 502 w 351639"/>
                <a:gd name="connsiteY0" fmla="*/ 163431 h 305014"/>
                <a:gd name="connsiteX1" fmla="*/ 219484 w 351639"/>
                <a:gd name="connsiteY1" fmla="*/ 296 h 305014"/>
                <a:gd name="connsiteX2" fmla="*/ 351639 w 351639"/>
                <a:gd name="connsiteY2" fmla="*/ 136297 h 305014"/>
                <a:gd name="connsiteX3" fmla="*/ 165217 w 351639"/>
                <a:gd name="connsiteY3" fmla="*/ 304859 h 305014"/>
                <a:gd name="connsiteX4" fmla="*/ 502 w 351639"/>
                <a:gd name="connsiteY4" fmla="*/ 163431 h 305014"/>
                <a:gd name="connsiteX0" fmla="*/ 502 w 351639"/>
                <a:gd name="connsiteY0" fmla="*/ 163431 h 305050"/>
                <a:gd name="connsiteX1" fmla="*/ 219484 w 351639"/>
                <a:gd name="connsiteY1" fmla="*/ 296 h 305050"/>
                <a:gd name="connsiteX2" fmla="*/ 351639 w 351639"/>
                <a:gd name="connsiteY2" fmla="*/ 136297 h 305050"/>
                <a:gd name="connsiteX3" fmla="*/ 165217 w 351639"/>
                <a:gd name="connsiteY3" fmla="*/ 304859 h 305050"/>
                <a:gd name="connsiteX4" fmla="*/ 502 w 351639"/>
                <a:gd name="connsiteY4" fmla="*/ 163431 h 305050"/>
                <a:gd name="connsiteX0" fmla="*/ 563 w 351700"/>
                <a:gd name="connsiteY0" fmla="*/ 163431 h 315854"/>
                <a:gd name="connsiteX1" fmla="*/ 219545 w 351700"/>
                <a:gd name="connsiteY1" fmla="*/ 296 h 315854"/>
                <a:gd name="connsiteX2" fmla="*/ 351700 w 351700"/>
                <a:gd name="connsiteY2" fmla="*/ 136297 h 315854"/>
                <a:gd name="connsiteX3" fmla="*/ 162565 w 351700"/>
                <a:gd name="connsiteY3" fmla="*/ 315712 h 315854"/>
                <a:gd name="connsiteX4" fmla="*/ 563 w 351700"/>
                <a:gd name="connsiteY4" fmla="*/ 163431 h 315854"/>
                <a:gd name="connsiteX0" fmla="*/ 563 w 351700"/>
                <a:gd name="connsiteY0" fmla="*/ 163431 h 315889"/>
                <a:gd name="connsiteX1" fmla="*/ 219545 w 351700"/>
                <a:gd name="connsiteY1" fmla="*/ 296 h 315889"/>
                <a:gd name="connsiteX2" fmla="*/ 351700 w 351700"/>
                <a:gd name="connsiteY2" fmla="*/ 136297 h 315889"/>
                <a:gd name="connsiteX3" fmla="*/ 162565 w 351700"/>
                <a:gd name="connsiteY3" fmla="*/ 315712 h 315889"/>
                <a:gd name="connsiteX4" fmla="*/ 563 w 351700"/>
                <a:gd name="connsiteY4" fmla="*/ 163431 h 315889"/>
                <a:gd name="connsiteX0" fmla="*/ 113 w 351250"/>
                <a:gd name="connsiteY0" fmla="*/ 163431 h 315895"/>
                <a:gd name="connsiteX1" fmla="*/ 219095 w 351250"/>
                <a:gd name="connsiteY1" fmla="*/ 296 h 315895"/>
                <a:gd name="connsiteX2" fmla="*/ 351250 w 351250"/>
                <a:gd name="connsiteY2" fmla="*/ 136297 h 315895"/>
                <a:gd name="connsiteX3" fmla="*/ 162115 w 351250"/>
                <a:gd name="connsiteY3" fmla="*/ 315712 h 315895"/>
                <a:gd name="connsiteX4" fmla="*/ 113 w 351250"/>
                <a:gd name="connsiteY4" fmla="*/ 163431 h 315895"/>
                <a:gd name="connsiteX0" fmla="*/ 121 w 351258"/>
                <a:gd name="connsiteY0" fmla="*/ 163431 h 315743"/>
                <a:gd name="connsiteX1" fmla="*/ 219103 w 351258"/>
                <a:gd name="connsiteY1" fmla="*/ 296 h 315743"/>
                <a:gd name="connsiteX2" fmla="*/ 351258 w 351258"/>
                <a:gd name="connsiteY2" fmla="*/ 136297 h 315743"/>
                <a:gd name="connsiteX3" fmla="*/ 162123 w 351258"/>
                <a:gd name="connsiteY3" fmla="*/ 315712 h 315743"/>
                <a:gd name="connsiteX4" fmla="*/ 121 w 351258"/>
                <a:gd name="connsiteY4" fmla="*/ 163431 h 315743"/>
                <a:gd name="connsiteX0" fmla="*/ 113 w 351250"/>
                <a:gd name="connsiteY0" fmla="*/ 163267 h 315640"/>
                <a:gd name="connsiteX1" fmla="*/ 219095 w 351250"/>
                <a:gd name="connsiteY1" fmla="*/ 132 h 315640"/>
                <a:gd name="connsiteX2" fmla="*/ 351250 w 351250"/>
                <a:gd name="connsiteY2" fmla="*/ 144273 h 315640"/>
                <a:gd name="connsiteX3" fmla="*/ 162115 w 351250"/>
                <a:gd name="connsiteY3" fmla="*/ 315548 h 315640"/>
                <a:gd name="connsiteX4" fmla="*/ 113 w 351250"/>
                <a:gd name="connsiteY4" fmla="*/ 163267 h 315640"/>
                <a:gd name="connsiteX0" fmla="*/ 123 w 340407"/>
                <a:gd name="connsiteY0" fmla="*/ 166017 h 315708"/>
                <a:gd name="connsiteX1" fmla="*/ 208252 w 340407"/>
                <a:gd name="connsiteY1" fmla="*/ 169 h 315708"/>
                <a:gd name="connsiteX2" fmla="*/ 340407 w 340407"/>
                <a:gd name="connsiteY2" fmla="*/ 144310 h 315708"/>
                <a:gd name="connsiteX3" fmla="*/ 151272 w 340407"/>
                <a:gd name="connsiteY3" fmla="*/ 315585 h 315708"/>
                <a:gd name="connsiteX4" fmla="*/ 123 w 340407"/>
                <a:gd name="connsiteY4" fmla="*/ 166017 h 315708"/>
                <a:gd name="connsiteX0" fmla="*/ 123 w 340407"/>
                <a:gd name="connsiteY0" fmla="*/ 166017 h 315740"/>
                <a:gd name="connsiteX1" fmla="*/ 208252 w 340407"/>
                <a:gd name="connsiteY1" fmla="*/ 169 h 315740"/>
                <a:gd name="connsiteX2" fmla="*/ 340407 w 340407"/>
                <a:gd name="connsiteY2" fmla="*/ 144310 h 315740"/>
                <a:gd name="connsiteX3" fmla="*/ 151272 w 340407"/>
                <a:gd name="connsiteY3" fmla="*/ 315585 h 315740"/>
                <a:gd name="connsiteX4" fmla="*/ 123 w 340407"/>
                <a:gd name="connsiteY4" fmla="*/ 166017 h 315740"/>
                <a:gd name="connsiteX0" fmla="*/ 128 w 334985"/>
                <a:gd name="connsiteY0" fmla="*/ 182603 h 316462"/>
                <a:gd name="connsiteX1" fmla="*/ 202830 w 334985"/>
                <a:gd name="connsiteY1" fmla="*/ 475 h 316462"/>
                <a:gd name="connsiteX2" fmla="*/ 334985 w 334985"/>
                <a:gd name="connsiteY2" fmla="*/ 144616 h 316462"/>
                <a:gd name="connsiteX3" fmla="*/ 145850 w 334985"/>
                <a:gd name="connsiteY3" fmla="*/ 315891 h 316462"/>
                <a:gd name="connsiteX4" fmla="*/ 128 w 334985"/>
                <a:gd name="connsiteY4" fmla="*/ 182603 h 316462"/>
                <a:gd name="connsiteX0" fmla="*/ 129 w 343126"/>
                <a:gd name="connsiteY0" fmla="*/ 182785 h 316796"/>
                <a:gd name="connsiteX1" fmla="*/ 202831 w 343126"/>
                <a:gd name="connsiteY1" fmla="*/ 657 h 316796"/>
                <a:gd name="connsiteX2" fmla="*/ 343126 w 343126"/>
                <a:gd name="connsiteY2" fmla="*/ 139371 h 316796"/>
                <a:gd name="connsiteX3" fmla="*/ 145851 w 343126"/>
                <a:gd name="connsiteY3" fmla="*/ 316073 h 316796"/>
                <a:gd name="connsiteX4" fmla="*/ 129 w 343126"/>
                <a:gd name="connsiteY4" fmla="*/ 182785 h 316796"/>
                <a:gd name="connsiteX0" fmla="*/ 129 w 343273"/>
                <a:gd name="connsiteY0" fmla="*/ 182785 h 316796"/>
                <a:gd name="connsiteX1" fmla="*/ 202831 w 343273"/>
                <a:gd name="connsiteY1" fmla="*/ 657 h 316796"/>
                <a:gd name="connsiteX2" fmla="*/ 343126 w 343273"/>
                <a:gd name="connsiteY2" fmla="*/ 139371 h 316796"/>
                <a:gd name="connsiteX3" fmla="*/ 145851 w 343273"/>
                <a:gd name="connsiteY3" fmla="*/ 316073 h 316796"/>
                <a:gd name="connsiteX4" fmla="*/ 129 w 343273"/>
                <a:gd name="connsiteY4" fmla="*/ 182785 h 316796"/>
                <a:gd name="connsiteX0" fmla="*/ 167 w 343336"/>
                <a:gd name="connsiteY0" fmla="*/ 182785 h 316796"/>
                <a:gd name="connsiteX1" fmla="*/ 202869 w 343336"/>
                <a:gd name="connsiteY1" fmla="*/ 657 h 316796"/>
                <a:gd name="connsiteX2" fmla="*/ 343164 w 343336"/>
                <a:gd name="connsiteY2" fmla="*/ 139371 h 316796"/>
                <a:gd name="connsiteX3" fmla="*/ 145889 w 343336"/>
                <a:gd name="connsiteY3" fmla="*/ 316073 h 316796"/>
                <a:gd name="connsiteX4" fmla="*/ 167 w 343336"/>
                <a:gd name="connsiteY4" fmla="*/ 182785 h 316796"/>
                <a:gd name="connsiteX0" fmla="*/ 130 w 343274"/>
                <a:gd name="connsiteY0" fmla="*/ 191157 h 317430"/>
                <a:gd name="connsiteX1" fmla="*/ 202832 w 343274"/>
                <a:gd name="connsiteY1" fmla="*/ 889 h 317430"/>
                <a:gd name="connsiteX2" fmla="*/ 343127 w 343274"/>
                <a:gd name="connsiteY2" fmla="*/ 139603 h 317430"/>
                <a:gd name="connsiteX3" fmla="*/ 145852 w 343274"/>
                <a:gd name="connsiteY3" fmla="*/ 316305 h 317430"/>
                <a:gd name="connsiteX4" fmla="*/ 130 w 343274"/>
                <a:gd name="connsiteY4" fmla="*/ 191157 h 317430"/>
                <a:gd name="connsiteX0" fmla="*/ 130 w 343274"/>
                <a:gd name="connsiteY0" fmla="*/ 191419 h 317895"/>
                <a:gd name="connsiteX1" fmla="*/ 202832 w 343274"/>
                <a:gd name="connsiteY1" fmla="*/ 1151 h 317895"/>
                <a:gd name="connsiteX2" fmla="*/ 343127 w 343274"/>
                <a:gd name="connsiteY2" fmla="*/ 134438 h 317895"/>
                <a:gd name="connsiteX3" fmla="*/ 145852 w 343274"/>
                <a:gd name="connsiteY3" fmla="*/ 316567 h 317895"/>
                <a:gd name="connsiteX4" fmla="*/ 130 w 343274"/>
                <a:gd name="connsiteY4" fmla="*/ 191419 h 317895"/>
                <a:gd name="connsiteX0" fmla="*/ 141 w 343294"/>
                <a:gd name="connsiteY0" fmla="*/ 191419 h 318562"/>
                <a:gd name="connsiteX1" fmla="*/ 202843 w 343294"/>
                <a:gd name="connsiteY1" fmla="*/ 1151 h 318562"/>
                <a:gd name="connsiteX2" fmla="*/ 343138 w 343294"/>
                <a:gd name="connsiteY2" fmla="*/ 134438 h 318562"/>
                <a:gd name="connsiteX3" fmla="*/ 145863 w 343294"/>
                <a:gd name="connsiteY3" fmla="*/ 316567 h 318562"/>
                <a:gd name="connsiteX4" fmla="*/ 141 w 343294"/>
                <a:gd name="connsiteY4" fmla="*/ 191419 h 31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94" h="318562">
                  <a:moveTo>
                    <a:pt x="141" y="191419"/>
                  </a:moveTo>
                  <a:cubicBezTo>
                    <a:pt x="4211" y="98150"/>
                    <a:pt x="145677" y="10648"/>
                    <a:pt x="202843" y="1151"/>
                  </a:cubicBezTo>
                  <a:cubicBezTo>
                    <a:pt x="260009" y="-8346"/>
                    <a:pt x="343138" y="41344"/>
                    <a:pt x="343138" y="134438"/>
                  </a:cubicBezTo>
                  <a:cubicBezTo>
                    <a:pt x="348564" y="205825"/>
                    <a:pt x="211169" y="304356"/>
                    <a:pt x="145863" y="316567"/>
                  </a:cubicBezTo>
                  <a:cubicBezTo>
                    <a:pt x="80557" y="328778"/>
                    <a:pt x="-3929" y="284688"/>
                    <a:pt x="141" y="191419"/>
                  </a:cubicBezTo>
                  <a:close/>
                </a:path>
              </a:pathLst>
            </a:custGeom>
            <a:solidFill>
              <a:srgbClr val="FFC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타원 22">
              <a:extLst>
                <a:ext uri="{FF2B5EF4-FFF2-40B4-BE49-F238E27FC236}">
                  <a16:creationId xmlns="" xmlns:a16="http://schemas.microsoft.com/office/drawing/2014/main" id="{6E42351A-200D-4A83-9C00-4772CD34A3DC}"/>
                </a:ext>
              </a:extLst>
            </p:cNvPr>
            <p:cNvSpPr/>
            <p:nvPr/>
          </p:nvSpPr>
          <p:spPr>
            <a:xfrm>
              <a:off x="5538339" y="4498271"/>
              <a:ext cx="289969" cy="269402"/>
            </a:xfrm>
            <a:custGeom>
              <a:avLst/>
              <a:gdLst>
                <a:gd name="connsiteX0" fmla="*/ 0 w 245691"/>
                <a:gd name="connsiteY0" fmla="*/ 168562 h 337123"/>
                <a:gd name="connsiteX1" fmla="*/ 122846 w 245691"/>
                <a:gd name="connsiteY1" fmla="*/ 0 h 337123"/>
                <a:gd name="connsiteX2" fmla="*/ 245692 w 245691"/>
                <a:gd name="connsiteY2" fmla="*/ 168562 h 337123"/>
                <a:gd name="connsiteX3" fmla="*/ 122846 w 245691"/>
                <a:gd name="connsiteY3" fmla="*/ 337124 h 337123"/>
                <a:gd name="connsiteX4" fmla="*/ 0 w 245691"/>
                <a:gd name="connsiteY4" fmla="*/ 168562 h 337123"/>
                <a:gd name="connsiteX0" fmla="*/ 241 w 245933"/>
                <a:gd name="connsiteY0" fmla="*/ 130575 h 299137"/>
                <a:gd name="connsiteX1" fmla="*/ 150221 w 245933"/>
                <a:gd name="connsiteY1" fmla="*/ 0 h 299137"/>
                <a:gd name="connsiteX2" fmla="*/ 245933 w 245933"/>
                <a:gd name="connsiteY2" fmla="*/ 130575 h 299137"/>
                <a:gd name="connsiteX3" fmla="*/ 123087 w 245933"/>
                <a:gd name="connsiteY3" fmla="*/ 299137 h 299137"/>
                <a:gd name="connsiteX4" fmla="*/ 241 w 245933"/>
                <a:gd name="connsiteY4" fmla="*/ 130575 h 299137"/>
                <a:gd name="connsiteX0" fmla="*/ 177 w 264862"/>
                <a:gd name="connsiteY0" fmla="*/ 130593 h 299160"/>
                <a:gd name="connsiteX1" fmla="*/ 150157 w 264862"/>
                <a:gd name="connsiteY1" fmla="*/ 18 h 299160"/>
                <a:gd name="connsiteX2" fmla="*/ 264862 w 264862"/>
                <a:gd name="connsiteY2" fmla="*/ 125166 h 299160"/>
                <a:gd name="connsiteX3" fmla="*/ 123023 w 264862"/>
                <a:gd name="connsiteY3" fmla="*/ 299155 h 299160"/>
                <a:gd name="connsiteX4" fmla="*/ 177 w 264862"/>
                <a:gd name="connsiteY4" fmla="*/ 130593 h 299160"/>
                <a:gd name="connsiteX0" fmla="*/ 2516 w 267201"/>
                <a:gd name="connsiteY0" fmla="*/ 130593 h 274741"/>
                <a:gd name="connsiteX1" fmla="*/ 152496 w 267201"/>
                <a:gd name="connsiteY1" fmla="*/ 18 h 274741"/>
                <a:gd name="connsiteX2" fmla="*/ 267201 w 267201"/>
                <a:gd name="connsiteY2" fmla="*/ 125166 h 274741"/>
                <a:gd name="connsiteX3" fmla="*/ 73808 w 267201"/>
                <a:gd name="connsiteY3" fmla="*/ 274735 h 274741"/>
                <a:gd name="connsiteX4" fmla="*/ 2516 w 267201"/>
                <a:gd name="connsiteY4" fmla="*/ 130593 h 274741"/>
                <a:gd name="connsiteX0" fmla="*/ 2072 w 280324"/>
                <a:gd name="connsiteY0" fmla="*/ 130593 h 274741"/>
                <a:gd name="connsiteX1" fmla="*/ 165619 w 280324"/>
                <a:gd name="connsiteY1" fmla="*/ 18 h 274741"/>
                <a:gd name="connsiteX2" fmla="*/ 280324 w 280324"/>
                <a:gd name="connsiteY2" fmla="*/ 125166 h 274741"/>
                <a:gd name="connsiteX3" fmla="*/ 86931 w 280324"/>
                <a:gd name="connsiteY3" fmla="*/ 274735 h 274741"/>
                <a:gd name="connsiteX4" fmla="*/ 2072 w 280324"/>
                <a:gd name="connsiteY4" fmla="*/ 130593 h 274741"/>
                <a:gd name="connsiteX0" fmla="*/ 2072 w 280324"/>
                <a:gd name="connsiteY0" fmla="*/ 130593 h 274741"/>
                <a:gd name="connsiteX1" fmla="*/ 165619 w 280324"/>
                <a:gd name="connsiteY1" fmla="*/ 18 h 274741"/>
                <a:gd name="connsiteX2" fmla="*/ 280324 w 280324"/>
                <a:gd name="connsiteY2" fmla="*/ 125166 h 274741"/>
                <a:gd name="connsiteX3" fmla="*/ 86931 w 280324"/>
                <a:gd name="connsiteY3" fmla="*/ 274735 h 274741"/>
                <a:gd name="connsiteX4" fmla="*/ 2072 w 280324"/>
                <a:gd name="connsiteY4" fmla="*/ 130593 h 274741"/>
                <a:gd name="connsiteX0" fmla="*/ 4425 w 282677"/>
                <a:gd name="connsiteY0" fmla="*/ 130593 h 274743"/>
                <a:gd name="connsiteX1" fmla="*/ 167972 w 282677"/>
                <a:gd name="connsiteY1" fmla="*/ 18 h 274743"/>
                <a:gd name="connsiteX2" fmla="*/ 282677 w 282677"/>
                <a:gd name="connsiteY2" fmla="*/ 125166 h 274743"/>
                <a:gd name="connsiteX3" fmla="*/ 89284 w 282677"/>
                <a:gd name="connsiteY3" fmla="*/ 274735 h 274743"/>
                <a:gd name="connsiteX4" fmla="*/ 4425 w 282677"/>
                <a:gd name="connsiteY4" fmla="*/ 130593 h 274743"/>
                <a:gd name="connsiteX0" fmla="*/ 1531 w 279783"/>
                <a:gd name="connsiteY0" fmla="*/ 130593 h 272027"/>
                <a:gd name="connsiteX1" fmla="*/ 165078 w 279783"/>
                <a:gd name="connsiteY1" fmla="*/ 18 h 272027"/>
                <a:gd name="connsiteX2" fmla="*/ 279783 w 279783"/>
                <a:gd name="connsiteY2" fmla="*/ 125166 h 272027"/>
                <a:gd name="connsiteX3" fmla="*/ 94530 w 279783"/>
                <a:gd name="connsiteY3" fmla="*/ 272021 h 272027"/>
                <a:gd name="connsiteX4" fmla="*/ 1531 w 279783"/>
                <a:gd name="connsiteY4" fmla="*/ 130593 h 272027"/>
                <a:gd name="connsiteX0" fmla="*/ 2172 w 280424"/>
                <a:gd name="connsiteY0" fmla="*/ 130593 h 272266"/>
                <a:gd name="connsiteX1" fmla="*/ 165719 w 280424"/>
                <a:gd name="connsiteY1" fmla="*/ 18 h 272266"/>
                <a:gd name="connsiteX2" fmla="*/ 280424 w 280424"/>
                <a:gd name="connsiteY2" fmla="*/ 125166 h 272266"/>
                <a:gd name="connsiteX3" fmla="*/ 95171 w 280424"/>
                <a:gd name="connsiteY3" fmla="*/ 272021 h 272266"/>
                <a:gd name="connsiteX4" fmla="*/ 2172 w 280424"/>
                <a:gd name="connsiteY4" fmla="*/ 130593 h 272266"/>
                <a:gd name="connsiteX0" fmla="*/ 6666 w 284918"/>
                <a:gd name="connsiteY0" fmla="*/ 130593 h 272266"/>
                <a:gd name="connsiteX1" fmla="*/ 170213 w 284918"/>
                <a:gd name="connsiteY1" fmla="*/ 18 h 272266"/>
                <a:gd name="connsiteX2" fmla="*/ 284918 w 284918"/>
                <a:gd name="connsiteY2" fmla="*/ 125166 h 272266"/>
                <a:gd name="connsiteX3" fmla="*/ 99665 w 284918"/>
                <a:gd name="connsiteY3" fmla="*/ 272021 h 272266"/>
                <a:gd name="connsiteX4" fmla="*/ 6666 w 284918"/>
                <a:gd name="connsiteY4" fmla="*/ 130593 h 272266"/>
                <a:gd name="connsiteX0" fmla="*/ 2569 w 280821"/>
                <a:gd name="connsiteY0" fmla="*/ 127882 h 269555"/>
                <a:gd name="connsiteX1" fmla="*/ 174256 w 280821"/>
                <a:gd name="connsiteY1" fmla="*/ 20 h 269555"/>
                <a:gd name="connsiteX2" fmla="*/ 280821 w 280821"/>
                <a:gd name="connsiteY2" fmla="*/ 122455 h 269555"/>
                <a:gd name="connsiteX3" fmla="*/ 95568 w 280821"/>
                <a:gd name="connsiteY3" fmla="*/ 269310 h 269555"/>
                <a:gd name="connsiteX4" fmla="*/ 2569 w 280821"/>
                <a:gd name="connsiteY4" fmla="*/ 127882 h 269555"/>
                <a:gd name="connsiteX0" fmla="*/ 2569 w 280821"/>
                <a:gd name="connsiteY0" fmla="*/ 127890 h 269563"/>
                <a:gd name="connsiteX1" fmla="*/ 174256 w 280821"/>
                <a:gd name="connsiteY1" fmla="*/ 28 h 269563"/>
                <a:gd name="connsiteX2" fmla="*/ 280821 w 280821"/>
                <a:gd name="connsiteY2" fmla="*/ 122463 h 269563"/>
                <a:gd name="connsiteX3" fmla="*/ 95568 w 280821"/>
                <a:gd name="connsiteY3" fmla="*/ 269318 h 269563"/>
                <a:gd name="connsiteX4" fmla="*/ 2569 w 280821"/>
                <a:gd name="connsiteY4" fmla="*/ 127890 h 269563"/>
                <a:gd name="connsiteX0" fmla="*/ 2569 w 280821"/>
                <a:gd name="connsiteY0" fmla="*/ 127882 h 269555"/>
                <a:gd name="connsiteX1" fmla="*/ 174256 w 280821"/>
                <a:gd name="connsiteY1" fmla="*/ 20 h 269555"/>
                <a:gd name="connsiteX2" fmla="*/ 280821 w 280821"/>
                <a:gd name="connsiteY2" fmla="*/ 122455 h 269555"/>
                <a:gd name="connsiteX3" fmla="*/ 95568 w 280821"/>
                <a:gd name="connsiteY3" fmla="*/ 269310 h 269555"/>
                <a:gd name="connsiteX4" fmla="*/ 2569 w 280821"/>
                <a:gd name="connsiteY4" fmla="*/ 127882 h 269555"/>
                <a:gd name="connsiteX0" fmla="*/ 1729 w 285407"/>
                <a:gd name="connsiteY0" fmla="*/ 133361 h 269389"/>
                <a:gd name="connsiteX1" fmla="*/ 178842 w 285407"/>
                <a:gd name="connsiteY1" fmla="*/ 73 h 269389"/>
                <a:gd name="connsiteX2" fmla="*/ 285407 w 285407"/>
                <a:gd name="connsiteY2" fmla="*/ 122508 h 269389"/>
                <a:gd name="connsiteX3" fmla="*/ 100154 w 285407"/>
                <a:gd name="connsiteY3" fmla="*/ 269363 h 269389"/>
                <a:gd name="connsiteX4" fmla="*/ 1729 w 285407"/>
                <a:gd name="connsiteY4" fmla="*/ 133361 h 269389"/>
                <a:gd name="connsiteX0" fmla="*/ 1163 w 284841"/>
                <a:gd name="connsiteY0" fmla="*/ 133361 h 269396"/>
                <a:gd name="connsiteX1" fmla="*/ 178276 w 284841"/>
                <a:gd name="connsiteY1" fmla="*/ 73 h 269396"/>
                <a:gd name="connsiteX2" fmla="*/ 284841 w 284841"/>
                <a:gd name="connsiteY2" fmla="*/ 122508 h 269396"/>
                <a:gd name="connsiteX3" fmla="*/ 99588 w 284841"/>
                <a:gd name="connsiteY3" fmla="*/ 269363 h 269396"/>
                <a:gd name="connsiteX4" fmla="*/ 1163 w 284841"/>
                <a:gd name="connsiteY4" fmla="*/ 133361 h 269396"/>
                <a:gd name="connsiteX0" fmla="*/ 6291 w 289969"/>
                <a:gd name="connsiteY0" fmla="*/ 133361 h 269402"/>
                <a:gd name="connsiteX1" fmla="*/ 183404 w 289969"/>
                <a:gd name="connsiteY1" fmla="*/ 73 h 269402"/>
                <a:gd name="connsiteX2" fmla="*/ 289969 w 289969"/>
                <a:gd name="connsiteY2" fmla="*/ 122508 h 269402"/>
                <a:gd name="connsiteX3" fmla="*/ 104716 w 289969"/>
                <a:gd name="connsiteY3" fmla="*/ 269363 h 269402"/>
                <a:gd name="connsiteX4" fmla="*/ 6291 w 289969"/>
                <a:gd name="connsiteY4" fmla="*/ 133361 h 26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9" h="269402">
                  <a:moveTo>
                    <a:pt x="6291" y="133361"/>
                  </a:moveTo>
                  <a:cubicBezTo>
                    <a:pt x="35686" y="55918"/>
                    <a:pt x="136124" y="1882"/>
                    <a:pt x="183404" y="73"/>
                  </a:cubicBezTo>
                  <a:cubicBezTo>
                    <a:pt x="230684" y="-1736"/>
                    <a:pt x="289969" y="29414"/>
                    <a:pt x="289969" y="122508"/>
                  </a:cubicBezTo>
                  <a:cubicBezTo>
                    <a:pt x="289969" y="215602"/>
                    <a:pt x="151996" y="267554"/>
                    <a:pt x="104716" y="269363"/>
                  </a:cubicBezTo>
                  <a:cubicBezTo>
                    <a:pt x="57436" y="271172"/>
                    <a:pt x="-23104" y="210804"/>
                    <a:pt x="6291" y="133361"/>
                  </a:cubicBezTo>
                  <a:close/>
                </a:path>
              </a:pathLst>
            </a:custGeom>
            <a:solidFill>
              <a:srgbClr val="FFD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타원 23">
              <a:extLst>
                <a:ext uri="{FF2B5EF4-FFF2-40B4-BE49-F238E27FC236}">
                  <a16:creationId xmlns="" xmlns:a16="http://schemas.microsoft.com/office/drawing/2014/main" id="{67AFE9C2-23E7-4C3F-99CA-EEBC03220B14}"/>
                </a:ext>
              </a:extLst>
            </p:cNvPr>
            <p:cNvSpPr/>
            <p:nvPr/>
          </p:nvSpPr>
          <p:spPr>
            <a:xfrm>
              <a:off x="5784036" y="4585233"/>
              <a:ext cx="248519" cy="244644"/>
            </a:xfrm>
            <a:custGeom>
              <a:avLst/>
              <a:gdLst>
                <a:gd name="connsiteX0" fmla="*/ 0 w 245691"/>
                <a:gd name="connsiteY0" fmla="*/ 122006 h 244012"/>
                <a:gd name="connsiteX1" fmla="*/ 122846 w 245691"/>
                <a:gd name="connsiteY1" fmla="*/ 0 h 244012"/>
                <a:gd name="connsiteX2" fmla="*/ 245692 w 245691"/>
                <a:gd name="connsiteY2" fmla="*/ 122006 h 244012"/>
                <a:gd name="connsiteX3" fmla="*/ 122846 w 245691"/>
                <a:gd name="connsiteY3" fmla="*/ 244012 h 244012"/>
                <a:gd name="connsiteX4" fmla="*/ 0 w 245691"/>
                <a:gd name="connsiteY4" fmla="*/ 122006 h 244012"/>
                <a:gd name="connsiteX0" fmla="*/ 339 w 246031"/>
                <a:gd name="connsiteY0" fmla="*/ 122006 h 244012"/>
                <a:gd name="connsiteX1" fmla="*/ 155745 w 246031"/>
                <a:gd name="connsiteY1" fmla="*/ 0 h 244012"/>
                <a:gd name="connsiteX2" fmla="*/ 246031 w 246031"/>
                <a:gd name="connsiteY2" fmla="*/ 122006 h 244012"/>
                <a:gd name="connsiteX3" fmla="*/ 123185 w 246031"/>
                <a:gd name="connsiteY3" fmla="*/ 244012 h 244012"/>
                <a:gd name="connsiteX4" fmla="*/ 339 w 246031"/>
                <a:gd name="connsiteY4" fmla="*/ 122006 h 244012"/>
                <a:gd name="connsiteX0" fmla="*/ 65 w 245757"/>
                <a:gd name="connsiteY0" fmla="*/ 122006 h 244012"/>
                <a:gd name="connsiteX1" fmla="*/ 136477 w 245757"/>
                <a:gd name="connsiteY1" fmla="*/ 0 h 244012"/>
                <a:gd name="connsiteX2" fmla="*/ 245757 w 245757"/>
                <a:gd name="connsiteY2" fmla="*/ 122006 h 244012"/>
                <a:gd name="connsiteX3" fmla="*/ 122911 w 245757"/>
                <a:gd name="connsiteY3" fmla="*/ 244012 h 244012"/>
                <a:gd name="connsiteX4" fmla="*/ 65 w 245757"/>
                <a:gd name="connsiteY4" fmla="*/ 122006 h 244012"/>
                <a:gd name="connsiteX0" fmla="*/ 45 w 240310"/>
                <a:gd name="connsiteY0" fmla="*/ 122057 h 244092"/>
                <a:gd name="connsiteX1" fmla="*/ 136457 w 240310"/>
                <a:gd name="connsiteY1" fmla="*/ 51 h 244092"/>
                <a:gd name="connsiteX2" fmla="*/ 240310 w 240310"/>
                <a:gd name="connsiteY2" fmla="*/ 111204 h 244092"/>
                <a:gd name="connsiteX3" fmla="*/ 122891 w 240310"/>
                <a:gd name="connsiteY3" fmla="*/ 244063 h 244092"/>
                <a:gd name="connsiteX4" fmla="*/ 45 w 240310"/>
                <a:gd name="connsiteY4" fmla="*/ 122057 h 244092"/>
                <a:gd name="connsiteX0" fmla="*/ 45 w 248450"/>
                <a:gd name="connsiteY0" fmla="*/ 122330 h 244476"/>
                <a:gd name="connsiteX1" fmla="*/ 136457 w 248450"/>
                <a:gd name="connsiteY1" fmla="*/ 324 h 244476"/>
                <a:gd name="connsiteX2" fmla="*/ 248450 w 248450"/>
                <a:gd name="connsiteY2" fmla="*/ 97911 h 244476"/>
                <a:gd name="connsiteX3" fmla="*/ 122891 w 248450"/>
                <a:gd name="connsiteY3" fmla="*/ 244336 h 244476"/>
                <a:gd name="connsiteX4" fmla="*/ 45 w 248450"/>
                <a:gd name="connsiteY4" fmla="*/ 122330 h 244476"/>
                <a:gd name="connsiteX0" fmla="*/ 17 w 248422"/>
                <a:gd name="connsiteY0" fmla="*/ 125022 h 247169"/>
                <a:gd name="connsiteX1" fmla="*/ 131002 w 248422"/>
                <a:gd name="connsiteY1" fmla="*/ 303 h 247169"/>
                <a:gd name="connsiteX2" fmla="*/ 248422 w 248422"/>
                <a:gd name="connsiteY2" fmla="*/ 100603 h 247169"/>
                <a:gd name="connsiteX3" fmla="*/ 122863 w 248422"/>
                <a:gd name="connsiteY3" fmla="*/ 247028 h 247169"/>
                <a:gd name="connsiteX4" fmla="*/ 17 w 248422"/>
                <a:gd name="connsiteY4" fmla="*/ 125022 h 247169"/>
                <a:gd name="connsiteX0" fmla="*/ 17 w 248422"/>
                <a:gd name="connsiteY0" fmla="*/ 116724 h 246928"/>
                <a:gd name="connsiteX1" fmla="*/ 131002 w 248422"/>
                <a:gd name="connsiteY1" fmla="*/ 145 h 246928"/>
                <a:gd name="connsiteX2" fmla="*/ 248422 w 248422"/>
                <a:gd name="connsiteY2" fmla="*/ 100445 h 246928"/>
                <a:gd name="connsiteX3" fmla="*/ 122863 w 248422"/>
                <a:gd name="connsiteY3" fmla="*/ 246870 h 246928"/>
                <a:gd name="connsiteX4" fmla="*/ 17 w 248422"/>
                <a:gd name="connsiteY4" fmla="*/ 116724 h 246928"/>
                <a:gd name="connsiteX0" fmla="*/ 17 w 248422"/>
                <a:gd name="connsiteY0" fmla="*/ 125022 h 247169"/>
                <a:gd name="connsiteX1" fmla="*/ 131002 w 248422"/>
                <a:gd name="connsiteY1" fmla="*/ 303 h 247169"/>
                <a:gd name="connsiteX2" fmla="*/ 248422 w 248422"/>
                <a:gd name="connsiteY2" fmla="*/ 100603 h 247169"/>
                <a:gd name="connsiteX3" fmla="*/ 122863 w 248422"/>
                <a:gd name="connsiteY3" fmla="*/ 247028 h 247169"/>
                <a:gd name="connsiteX4" fmla="*/ 17 w 248422"/>
                <a:gd name="connsiteY4" fmla="*/ 125022 h 247169"/>
                <a:gd name="connsiteX0" fmla="*/ 140 w 248545"/>
                <a:gd name="connsiteY0" fmla="*/ 125022 h 247230"/>
                <a:gd name="connsiteX1" fmla="*/ 131125 w 248545"/>
                <a:gd name="connsiteY1" fmla="*/ 303 h 247230"/>
                <a:gd name="connsiteX2" fmla="*/ 248545 w 248545"/>
                <a:gd name="connsiteY2" fmla="*/ 100603 h 247230"/>
                <a:gd name="connsiteX3" fmla="*/ 122986 w 248545"/>
                <a:gd name="connsiteY3" fmla="*/ 247028 h 247230"/>
                <a:gd name="connsiteX4" fmla="*/ 140 w 248545"/>
                <a:gd name="connsiteY4" fmla="*/ 125022 h 247230"/>
                <a:gd name="connsiteX0" fmla="*/ 17 w 248422"/>
                <a:gd name="connsiteY0" fmla="*/ 125022 h 247169"/>
                <a:gd name="connsiteX1" fmla="*/ 131002 w 248422"/>
                <a:gd name="connsiteY1" fmla="*/ 303 h 247169"/>
                <a:gd name="connsiteX2" fmla="*/ 248422 w 248422"/>
                <a:gd name="connsiteY2" fmla="*/ 100603 h 247169"/>
                <a:gd name="connsiteX3" fmla="*/ 122863 w 248422"/>
                <a:gd name="connsiteY3" fmla="*/ 247028 h 247169"/>
                <a:gd name="connsiteX4" fmla="*/ 17 w 248422"/>
                <a:gd name="connsiteY4" fmla="*/ 125022 h 247169"/>
                <a:gd name="connsiteX0" fmla="*/ 17 w 248422"/>
                <a:gd name="connsiteY0" fmla="*/ 125022 h 247207"/>
                <a:gd name="connsiteX1" fmla="*/ 131002 w 248422"/>
                <a:gd name="connsiteY1" fmla="*/ 303 h 247207"/>
                <a:gd name="connsiteX2" fmla="*/ 248422 w 248422"/>
                <a:gd name="connsiteY2" fmla="*/ 100603 h 247207"/>
                <a:gd name="connsiteX3" fmla="*/ 122863 w 248422"/>
                <a:gd name="connsiteY3" fmla="*/ 247028 h 247207"/>
                <a:gd name="connsiteX4" fmla="*/ 17 w 248422"/>
                <a:gd name="connsiteY4" fmla="*/ 125022 h 247207"/>
                <a:gd name="connsiteX0" fmla="*/ 20 w 248425"/>
                <a:gd name="connsiteY0" fmla="*/ 125022 h 247207"/>
                <a:gd name="connsiteX1" fmla="*/ 131005 w 248425"/>
                <a:gd name="connsiteY1" fmla="*/ 303 h 247207"/>
                <a:gd name="connsiteX2" fmla="*/ 248425 w 248425"/>
                <a:gd name="connsiteY2" fmla="*/ 100603 h 247207"/>
                <a:gd name="connsiteX3" fmla="*/ 122866 w 248425"/>
                <a:gd name="connsiteY3" fmla="*/ 247028 h 247207"/>
                <a:gd name="connsiteX4" fmla="*/ 20 w 248425"/>
                <a:gd name="connsiteY4" fmla="*/ 125022 h 247207"/>
                <a:gd name="connsiteX0" fmla="*/ 136 w 248541"/>
                <a:gd name="connsiteY0" fmla="*/ 125022 h 247169"/>
                <a:gd name="connsiteX1" fmla="*/ 144688 w 248541"/>
                <a:gd name="connsiteY1" fmla="*/ 303 h 247169"/>
                <a:gd name="connsiteX2" fmla="*/ 248541 w 248541"/>
                <a:gd name="connsiteY2" fmla="*/ 100603 h 247169"/>
                <a:gd name="connsiteX3" fmla="*/ 122982 w 248541"/>
                <a:gd name="connsiteY3" fmla="*/ 247028 h 247169"/>
                <a:gd name="connsiteX4" fmla="*/ 136 w 248541"/>
                <a:gd name="connsiteY4" fmla="*/ 125022 h 247169"/>
                <a:gd name="connsiteX0" fmla="*/ 21 w 248426"/>
                <a:gd name="connsiteY0" fmla="*/ 125022 h 247169"/>
                <a:gd name="connsiteX1" fmla="*/ 131006 w 248426"/>
                <a:gd name="connsiteY1" fmla="*/ 303 h 247169"/>
                <a:gd name="connsiteX2" fmla="*/ 248426 w 248426"/>
                <a:gd name="connsiteY2" fmla="*/ 100603 h 247169"/>
                <a:gd name="connsiteX3" fmla="*/ 122867 w 248426"/>
                <a:gd name="connsiteY3" fmla="*/ 247028 h 247169"/>
                <a:gd name="connsiteX4" fmla="*/ 21 w 248426"/>
                <a:gd name="connsiteY4" fmla="*/ 125022 h 247169"/>
                <a:gd name="connsiteX0" fmla="*/ 168 w 248573"/>
                <a:gd name="connsiteY0" fmla="*/ 125022 h 236332"/>
                <a:gd name="connsiteX1" fmla="*/ 131153 w 248573"/>
                <a:gd name="connsiteY1" fmla="*/ 303 h 236332"/>
                <a:gd name="connsiteX2" fmla="*/ 248573 w 248573"/>
                <a:gd name="connsiteY2" fmla="*/ 100603 h 236332"/>
                <a:gd name="connsiteX3" fmla="*/ 109447 w 248573"/>
                <a:gd name="connsiteY3" fmla="*/ 236175 h 236332"/>
                <a:gd name="connsiteX4" fmla="*/ 168 w 248573"/>
                <a:gd name="connsiteY4" fmla="*/ 125022 h 236332"/>
                <a:gd name="connsiteX0" fmla="*/ 133 w 248538"/>
                <a:gd name="connsiteY0" fmla="*/ 136156 h 236819"/>
                <a:gd name="connsiteX1" fmla="*/ 131118 w 248538"/>
                <a:gd name="connsiteY1" fmla="*/ 584 h 236819"/>
                <a:gd name="connsiteX2" fmla="*/ 248538 w 248538"/>
                <a:gd name="connsiteY2" fmla="*/ 100884 h 236819"/>
                <a:gd name="connsiteX3" fmla="*/ 109412 w 248538"/>
                <a:gd name="connsiteY3" fmla="*/ 236456 h 236819"/>
                <a:gd name="connsiteX4" fmla="*/ 133 w 248538"/>
                <a:gd name="connsiteY4" fmla="*/ 136156 h 236819"/>
                <a:gd name="connsiteX0" fmla="*/ 133 w 248538"/>
                <a:gd name="connsiteY0" fmla="*/ 136156 h 236882"/>
                <a:gd name="connsiteX1" fmla="*/ 131118 w 248538"/>
                <a:gd name="connsiteY1" fmla="*/ 584 h 236882"/>
                <a:gd name="connsiteX2" fmla="*/ 248538 w 248538"/>
                <a:gd name="connsiteY2" fmla="*/ 100884 h 236882"/>
                <a:gd name="connsiteX3" fmla="*/ 109412 w 248538"/>
                <a:gd name="connsiteY3" fmla="*/ 236456 h 236882"/>
                <a:gd name="connsiteX4" fmla="*/ 133 w 248538"/>
                <a:gd name="connsiteY4" fmla="*/ 136156 h 236882"/>
                <a:gd name="connsiteX0" fmla="*/ 103 w 248508"/>
                <a:gd name="connsiteY0" fmla="*/ 141521 h 242188"/>
                <a:gd name="connsiteX1" fmla="*/ 128374 w 248508"/>
                <a:gd name="connsiteY1" fmla="*/ 522 h 242188"/>
                <a:gd name="connsiteX2" fmla="*/ 248508 w 248508"/>
                <a:gd name="connsiteY2" fmla="*/ 106249 h 242188"/>
                <a:gd name="connsiteX3" fmla="*/ 109382 w 248508"/>
                <a:gd name="connsiteY3" fmla="*/ 241821 h 242188"/>
                <a:gd name="connsiteX4" fmla="*/ 103 w 248508"/>
                <a:gd name="connsiteY4" fmla="*/ 141521 h 242188"/>
                <a:gd name="connsiteX0" fmla="*/ 103 w 248508"/>
                <a:gd name="connsiteY0" fmla="*/ 141521 h 242188"/>
                <a:gd name="connsiteX1" fmla="*/ 128374 w 248508"/>
                <a:gd name="connsiteY1" fmla="*/ 522 h 242188"/>
                <a:gd name="connsiteX2" fmla="*/ 248508 w 248508"/>
                <a:gd name="connsiteY2" fmla="*/ 106249 h 242188"/>
                <a:gd name="connsiteX3" fmla="*/ 109382 w 248508"/>
                <a:gd name="connsiteY3" fmla="*/ 241821 h 242188"/>
                <a:gd name="connsiteX4" fmla="*/ 103 w 248508"/>
                <a:gd name="connsiteY4" fmla="*/ 141521 h 242188"/>
                <a:gd name="connsiteX0" fmla="*/ 18 w 248423"/>
                <a:gd name="connsiteY0" fmla="*/ 141521 h 244890"/>
                <a:gd name="connsiteX1" fmla="*/ 128289 w 248423"/>
                <a:gd name="connsiteY1" fmla="*/ 522 h 244890"/>
                <a:gd name="connsiteX2" fmla="*/ 248423 w 248423"/>
                <a:gd name="connsiteY2" fmla="*/ 106249 h 244890"/>
                <a:gd name="connsiteX3" fmla="*/ 120150 w 248423"/>
                <a:gd name="connsiteY3" fmla="*/ 244534 h 244890"/>
                <a:gd name="connsiteX4" fmla="*/ 18 w 248423"/>
                <a:gd name="connsiteY4" fmla="*/ 141521 h 244890"/>
                <a:gd name="connsiteX0" fmla="*/ 18 w 248423"/>
                <a:gd name="connsiteY0" fmla="*/ 141521 h 244644"/>
                <a:gd name="connsiteX1" fmla="*/ 128289 w 248423"/>
                <a:gd name="connsiteY1" fmla="*/ 522 h 244644"/>
                <a:gd name="connsiteX2" fmla="*/ 248423 w 248423"/>
                <a:gd name="connsiteY2" fmla="*/ 106249 h 244644"/>
                <a:gd name="connsiteX3" fmla="*/ 120150 w 248423"/>
                <a:gd name="connsiteY3" fmla="*/ 244534 h 244644"/>
                <a:gd name="connsiteX4" fmla="*/ 18 w 248423"/>
                <a:gd name="connsiteY4" fmla="*/ 141521 h 244644"/>
                <a:gd name="connsiteX0" fmla="*/ 18 w 248423"/>
                <a:gd name="connsiteY0" fmla="*/ 141521 h 244678"/>
                <a:gd name="connsiteX1" fmla="*/ 128289 w 248423"/>
                <a:gd name="connsiteY1" fmla="*/ 522 h 244678"/>
                <a:gd name="connsiteX2" fmla="*/ 248423 w 248423"/>
                <a:gd name="connsiteY2" fmla="*/ 106249 h 244678"/>
                <a:gd name="connsiteX3" fmla="*/ 120150 w 248423"/>
                <a:gd name="connsiteY3" fmla="*/ 244534 h 244678"/>
                <a:gd name="connsiteX4" fmla="*/ 18 w 248423"/>
                <a:gd name="connsiteY4" fmla="*/ 141521 h 244678"/>
                <a:gd name="connsiteX0" fmla="*/ 114 w 248519"/>
                <a:gd name="connsiteY0" fmla="*/ 141521 h 244644"/>
                <a:gd name="connsiteX1" fmla="*/ 128385 w 248519"/>
                <a:gd name="connsiteY1" fmla="*/ 522 h 244644"/>
                <a:gd name="connsiteX2" fmla="*/ 248519 w 248519"/>
                <a:gd name="connsiteY2" fmla="*/ 106249 h 244644"/>
                <a:gd name="connsiteX3" fmla="*/ 109392 w 248519"/>
                <a:gd name="connsiteY3" fmla="*/ 244534 h 244644"/>
                <a:gd name="connsiteX4" fmla="*/ 114 w 248519"/>
                <a:gd name="connsiteY4" fmla="*/ 141521 h 24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19" h="244644">
                  <a:moveTo>
                    <a:pt x="114" y="141521"/>
                  </a:moveTo>
                  <a:cubicBezTo>
                    <a:pt x="3279" y="100852"/>
                    <a:pt x="78844" y="6401"/>
                    <a:pt x="128385" y="522"/>
                  </a:cubicBezTo>
                  <a:cubicBezTo>
                    <a:pt x="177926" y="-5357"/>
                    <a:pt x="248519" y="38867"/>
                    <a:pt x="248519" y="106249"/>
                  </a:cubicBezTo>
                  <a:cubicBezTo>
                    <a:pt x="248519" y="173631"/>
                    <a:pt x="158933" y="241368"/>
                    <a:pt x="109392" y="244534"/>
                  </a:cubicBezTo>
                  <a:cubicBezTo>
                    <a:pt x="59851" y="247700"/>
                    <a:pt x="-3051" y="182190"/>
                    <a:pt x="114" y="141521"/>
                  </a:cubicBezTo>
                  <a:close/>
                </a:path>
              </a:pathLst>
            </a:custGeom>
            <a:solidFill>
              <a:srgbClr val="FFC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자유형: 도형 38">
              <a:extLst>
                <a:ext uri="{FF2B5EF4-FFF2-40B4-BE49-F238E27FC236}">
                  <a16:creationId xmlns="" xmlns:a16="http://schemas.microsoft.com/office/drawing/2014/main" id="{643A8133-6F28-42EF-95AC-98CCB1093D19}"/>
                </a:ext>
              </a:extLst>
            </p:cNvPr>
            <p:cNvSpPr/>
            <p:nvPr/>
          </p:nvSpPr>
          <p:spPr>
            <a:xfrm>
              <a:off x="5363768" y="4433618"/>
              <a:ext cx="201619" cy="189555"/>
            </a:xfrm>
            <a:custGeom>
              <a:avLst/>
              <a:gdLst>
                <a:gd name="connsiteX0" fmla="*/ 59694 w 160088"/>
                <a:gd name="connsiteY0" fmla="*/ 0 h 176368"/>
                <a:gd name="connsiteX1" fmla="*/ 160088 w 160088"/>
                <a:gd name="connsiteY1" fmla="*/ 100394 h 176368"/>
                <a:gd name="connsiteX2" fmla="*/ 0 w 160088"/>
                <a:gd name="connsiteY2" fmla="*/ 176368 h 176368"/>
                <a:gd name="connsiteX3" fmla="*/ 59694 w 160088"/>
                <a:gd name="connsiteY3" fmla="*/ 0 h 176368"/>
                <a:gd name="connsiteX0" fmla="*/ 59694 w 160088"/>
                <a:gd name="connsiteY0" fmla="*/ 0 h 176368"/>
                <a:gd name="connsiteX1" fmla="*/ 160088 w 160088"/>
                <a:gd name="connsiteY1" fmla="*/ 100394 h 176368"/>
                <a:gd name="connsiteX2" fmla="*/ 0 w 160088"/>
                <a:gd name="connsiteY2" fmla="*/ 176368 h 176368"/>
                <a:gd name="connsiteX3" fmla="*/ 59694 w 160088"/>
                <a:gd name="connsiteY3" fmla="*/ 0 h 176368"/>
                <a:gd name="connsiteX0" fmla="*/ 59694 w 160389"/>
                <a:gd name="connsiteY0" fmla="*/ 0 h 176368"/>
                <a:gd name="connsiteX1" fmla="*/ 160088 w 160389"/>
                <a:gd name="connsiteY1" fmla="*/ 100394 h 176368"/>
                <a:gd name="connsiteX2" fmla="*/ 0 w 160389"/>
                <a:gd name="connsiteY2" fmla="*/ 176368 h 176368"/>
                <a:gd name="connsiteX3" fmla="*/ 59694 w 160389"/>
                <a:gd name="connsiteY3" fmla="*/ 0 h 176368"/>
                <a:gd name="connsiteX0" fmla="*/ 88271 w 188966"/>
                <a:gd name="connsiteY0" fmla="*/ 0 h 176368"/>
                <a:gd name="connsiteX1" fmla="*/ 188665 w 188966"/>
                <a:gd name="connsiteY1" fmla="*/ 100394 h 176368"/>
                <a:gd name="connsiteX2" fmla="*/ 28577 w 188966"/>
                <a:gd name="connsiteY2" fmla="*/ 176368 h 176368"/>
                <a:gd name="connsiteX3" fmla="*/ 88271 w 188966"/>
                <a:gd name="connsiteY3" fmla="*/ 0 h 176368"/>
                <a:gd name="connsiteX0" fmla="*/ 88271 w 188966"/>
                <a:gd name="connsiteY0" fmla="*/ 0 h 215755"/>
                <a:gd name="connsiteX1" fmla="*/ 188665 w 188966"/>
                <a:gd name="connsiteY1" fmla="*/ 100394 h 215755"/>
                <a:gd name="connsiteX2" fmla="*/ 28577 w 188966"/>
                <a:gd name="connsiteY2" fmla="*/ 176368 h 215755"/>
                <a:gd name="connsiteX3" fmla="*/ 88271 w 188966"/>
                <a:gd name="connsiteY3" fmla="*/ 0 h 215755"/>
                <a:gd name="connsiteX0" fmla="*/ 102244 w 202939"/>
                <a:gd name="connsiteY0" fmla="*/ 0 h 195606"/>
                <a:gd name="connsiteX1" fmla="*/ 202638 w 202939"/>
                <a:gd name="connsiteY1" fmla="*/ 100394 h 195606"/>
                <a:gd name="connsiteX2" fmla="*/ 26270 w 202939"/>
                <a:gd name="connsiteY2" fmla="*/ 151948 h 195606"/>
                <a:gd name="connsiteX3" fmla="*/ 102244 w 202939"/>
                <a:gd name="connsiteY3" fmla="*/ 0 h 195606"/>
                <a:gd name="connsiteX0" fmla="*/ 102244 w 202939"/>
                <a:gd name="connsiteY0" fmla="*/ 0 h 185005"/>
                <a:gd name="connsiteX1" fmla="*/ 202638 w 202939"/>
                <a:gd name="connsiteY1" fmla="*/ 100394 h 185005"/>
                <a:gd name="connsiteX2" fmla="*/ 26270 w 202939"/>
                <a:gd name="connsiteY2" fmla="*/ 151948 h 185005"/>
                <a:gd name="connsiteX3" fmla="*/ 102244 w 202939"/>
                <a:gd name="connsiteY3" fmla="*/ 0 h 185005"/>
                <a:gd name="connsiteX0" fmla="*/ 97875 w 198570"/>
                <a:gd name="connsiteY0" fmla="*/ 0 h 185005"/>
                <a:gd name="connsiteX1" fmla="*/ 198269 w 198570"/>
                <a:gd name="connsiteY1" fmla="*/ 100394 h 185005"/>
                <a:gd name="connsiteX2" fmla="*/ 21901 w 198570"/>
                <a:gd name="connsiteY2" fmla="*/ 151948 h 185005"/>
                <a:gd name="connsiteX3" fmla="*/ 97875 w 198570"/>
                <a:gd name="connsiteY3" fmla="*/ 0 h 185005"/>
                <a:gd name="connsiteX0" fmla="*/ 102019 w 202714"/>
                <a:gd name="connsiteY0" fmla="*/ 0 h 185005"/>
                <a:gd name="connsiteX1" fmla="*/ 202413 w 202714"/>
                <a:gd name="connsiteY1" fmla="*/ 100394 h 185005"/>
                <a:gd name="connsiteX2" fmla="*/ 26045 w 202714"/>
                <a:gd name="connsiteY2" fmla="*/ 151948 h 185005"/>
                <a:gd name="connsiteX3" fmla="*/ 102019 w 202714"/>
                <a:gd name="connsiteY3" fmla="*/ 0 h 185005"/>
                <a:gd name="connsiteX0" fmla="*/ 102019 w 202714"/>
                <a:gd name="connsiteY0" fmla="*/ 0 h 190379"/>
                <a:gd name="connsiteX1" fmla="*/ 202413 w 202714"/>
                <a:gd name="connsiteY1" fmla="*/ 100394 h 190379"/>
                <a:gd name="connsiteX2" fmla="*/ 26045 w 202714"/>
                <a:gd name="connsiteY2" fmla="*/ 151948 h 190379"/>
                <a:gd name="connsiteX3" fmla="*/ 102019 w 202714"/>
                <a:gd name="connsiteY3" fmla="*/ 0 h 190379"/>
                <a:gd name="connsiteX0" fmla="*/ 102019 w 202714"/>
                <a:gd name="connsiteY0" fmla="*/ 0 h 183169"/>
                <a:gd name="connsiteX1" fmla="*/ 202413 w 202714"/>
                <a:gd name="connsiteY1" fmla="*/ 100394 h 183169"/>
                <a:gd name="connsiteX2" fmla="*/ 26045 w 202714"/>
                <a:gd name="connsiteY2" fmla="*/ 151948 h 183169"/>
                <a:gd name="connsiteX3" fmla="*/ 102019 w 202714"/>
                <a:gd name="connsiteY3" fmla="*/ 0 h 183169"/>
                <a:gd name="connsiteX0" fmla="*/ 98572 w 199267"/>
                <a:gd name="connsiteY0" fmla="*/ 0 h 183169"/>
                <a:gd name="connsiteX1" fmla="*/ 198966 w 199267"/>
                <a:gd name="connsiteY1" fmla="*/ 100394 h 183169"/>
                <a:gd name="connsiteX2" fmla="*/ 22598 w 199267"/>
                <a:gd name="connsiteY2" fmla="*/ 151948 h 183169"/>
                <a:gd name="connsiteX3" fmla="*/ 98572 w 199267"/>
                <a:gd name="connsiteY3" fmla="*/ 0 h 183169"/>
                <a:gd name="connsiteX0" fmla="*/ 98572 w 199267"/>
                <a:gd name="connsiteY0" fmla="*/ 0 h 189555"/>
                <a:gd name="connsiteX1" fmla="*/ 198966 w 199267"/>
                <a:gd name="connsiteY1" fmla="*/ 100394 h 189555"/>
                <a:gd name="connsiteX2" fmla="*/ 22598 w 199267"/>
                <a:gd name="connsiteY2" fmla="*/ 160089 h 189555"/>
                <a:gd name="connsiteX3" fmla="*/ 98572 w 199267"/>
                <a:gd name="connsiteY3" fmla="*/ 0 h 189555"/>
                <a:gd name="connsiteX0" fmla="*/ 99761 w 200456"/>
                <a:gd name="connsiteY0" fmla="*/ 0 h 189555"/>
                <a:gd name="connsiteX1" fmla="*/ 200155 w 200456"/>
                <a:gd name="connsiteY1" fmla="*/ 100394 h 189555"/>
                <a:gd name="connsiteX2" fmla="*/ 23787 w 200456"/>
                <a:gd name="connsiteY2" fmla="*/ 160089 h 189555"/>
                <a:gd name="connsiteX3" fmla="*/ 99761 w 200456"/>
                <a:gd name="connsiteY3" fmla="*/ 0 h 189555"/>
                <a:gd name="connsiteX0" fmla="*/ 100924 w 201619"/>
                <a:gd name="connsiteY0" fmla="*/ 0 h 189555"/>
                <a:gd name="connsiteX1" fmla="*/ 201318 w 201619"/>
                <a:gd name="connsiteY1" fmla="*/ 100394 h 189555"/>
                <a:gd name="connsiteX2" fmla="*/ 24950 w 201619"/>
                <a:gd name="connsiteY2" fmla="*/ 160089 h 189555"/>
                <a:gd name="connsiteX3" fmla="*/ 100924 w 201619"/>
                <a:gd name="connsiteY3" fmla="*/ 0 h 189555"/>
              </a:gdLst>
              <a:ahLst/>
              <a:cxnLst>
                <a:cxn ang="0">
                  <a:pos x="connsiteX0" y="connsiteY0"/>
                </a:cxn>
                <a:cxn ang="0">
                  <a:pos x="connsiteX1" y="connsiteY1"/>
                </a:cxn>
                <a:cxn ang="0">
                  <a:pos x="connsiteX2" y="connsiteY2"/>
                </a:cxn>
                <a:cxn ang="0">
                  <a:pos x="connsiteX3" y="connsiteY3"/>
                </a:cxn>
              </a:cxnLst>
              <a:rect l="l" t="t" r="r" b="b"/>
              <a:pathLst>
                <a:path w="201619" h="189555">
                  <a:moveTo>
                    <a:pt x="100924" y="0"/>
                  </a:moveTo>
                  <a:cubicBezTo>
                    <a:pt x="158810" y="19898"/>
                    <a:pt x="205840" y="61502"/>
                    <a:pt x="201318" y="100394"/>
                  </a:cubicBezTo>
                  <a:cubicBezTo>
                    <a:pt x="164235" y="155565"/>
                    <a:pt x="97307" y="232445"/>
                    <a:pt x="24950" y="160089"/>
                  </a:cubicBezTo>
                  <a:cubicBezTo>
                    <a:pt x="-41980" y="104013"/>
                    <a:pt x="40326" y="31655"/>
                    <a:pt x="100924" y="0"/>
                  </a:cubicBezTo>
                  <a:close/>
                </a:path>
              </a:pathLst>
            </a:custGeom>
            <a:solidFill>
              <a:srgbClr val="FF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자유형: 도형 39">
              <a:extLst>
                <a:ext uri="{FF2B5EF4-FFF2-40B4-BE49-F238E27FC236}">
                  <a16:creationId xmlns="" xmlns:a16="http://schemas.microsoft.com/office/drawing/2014/main" id="{311EFB32-BB2A-4ACB-8C73-910373522F4B}"/>
                </a:ext>
              </a:extLst>
            </p:cNvPr>
            <p:cNvSpPr/>
            <p:nvPr/>
          </p:nvSpPr>
          <p:spPr>
            <a:xfrm>
              <a:off x="5613698" y="4540092"/>
              <a:ext cx="176737" cy="166162"/>
            </a:xfrm>
            <a:custGeom>
              <a:avLst/>
              <a:gdLst>
                <a:gd name="connsiteX0" fmla="*/ 59694 w 160088"/>
                <a:gd name="connsiteY0" fmla="*/ 0 h 176368"/>
                <a:gd name="connsiteX1" fmla="*/ 160088 w 160088"/>
                <a:gd name="connsiteY1" fmla="*/ 100394 h 176368"/>
                <a:gd name="connsiteX2" fmla="*/ 0 w 160088"/>
                <a:gd name="connsiteY2" fmla="*/ 176368 h 176368"/>
                <a:gd name="connsiteX3" fmla="*/ 59694 w 160088"/>
                <a:gd name="connsiteY3" fmla="*/ 0 h 176368"/>
                <a:gd name="connsiteX0" fmla="*/ 59694 w 160088"/>
                <a:gd name="connsiteY0" fmla="*/ 0 h 176368"/>
                <a:gd name="connsiteX1" fmla="*/ 160088 w 160088"/>
                <a:gd name="connsiteY1" fmla="*/ 100394 h 176368"/>
                <a:gd name="connsiteX2" fmla="*/ 0 w 160088"/>
                <a:gd name="connsiteY2" fmla="*/ 176368 h 176368"/>
                <a:gd name="connsiteX3" fmla="*/ 59694 w 160088"/>
                <a:gd name="connsiteY3" fmla="*/ 0 h 176368"/>
                <a:gd name="connsiteX0" fmla="*/ 59694 w 160389"/>
                <a:gd name="connsiteY0" fmla="*/ 0 h 176368"/>
                <a:gd name="connsiteX1" fmla="*/ 160088 w 160389"/>
                <a:gd name="connsiteY1" fmla="*/ 100394 h 176368"/>
                <a:gd name="connsiteX2" fmla="*/ 0 w 160389"/>
                <a:gd name="connsiteY2" fmla="*/ 176368 h 176368"/>
                <a:gd name="connsiteX3" fmla="*/ 59694 w 160389"/>
                <a:gd name="connsiteY3" fmla="*/ 0 h 176368"/>
                <a:gd name="connsiteX0" fmla="*/ 88271 w 188966"/>
                <a:gd name="connsiteY0" fmla="*/ 0 h 176368"/>
                <a:gd name="connsiteX1" fmla="*/ 188665 w 188966"/>
                <a:gd name="connsiteY1" fmla="*/ 100394 h 176368"/>
                <a:gd name="connsiteX2" fmla="*/ 28577 w 188966"/>
                <a:gd name="connsiteY2" fmla="*/ 176368 h 176368"/>
                <a:gd name="connsiteX3" fmla="*/ 88271 w 188966"/>
                <a:gd name="connsiteY3" fmla="*/ 0 h 176368"/>
                <a:gd name="connsiteX0" fmla="*/ 88271 w 188966"/>
                <a:gd name="connsiteY0" fmla="*/ 0 h 215755"/>
                <a:gd name="connsiteX1" fmla="*/ 188665 w 188966"/>
                <a:gd name="connsiteY1" fmla="*/ 100394 h 215755"/>
                <a:gd name="connsiteX2" fmla="*/ 28577 w 188966"/>
                <a:gd name="connsiteY2" fmla="*/ 176368 h 215755"/>
                <a:gd name="connsiteX3" fmla="*/ 88271 w 188966"/>
                <a:gd name="connsiteY3" fmla="*/ 0 h 215755"/>
                <a:gd name="connsiteX0" fmla="*/ 102244 w 202939"/>
                <a:gd name="connsiteY0" fmla="*/ 0 h 195606"/>
                <a:gd name="connsiteX1" fmla="*/ 202638 w 202939"/>
                <a:gd name="connsiteY1" fmla="*/ 100394 h 195606"/>
                <a:gd name="connsiteX2" fmla="*/ 26270 w 202939"/>
                <a:gd name="connsiteY2" fmla="*/ 151948 h 195606"/>
                <a:gd name="connsiteX3" fmla="*/ 102244 w 202939"/>
                <a:gd name="connsiteY3" fmla="*/ 0 h 195606"/>
                <a:gd name="connsiteX0" fmla="*/ 102244 w 202939"/>
                <a:gd name="connsiteY0" fmla="*/ 0 h 185005"/>
                <a:gd name="connsiteX1" fmla="*/ 202638 w 202939"/>
                <a:gd name="connsiteY1" fmla="*/ 100394 h 185005"/>
                <a:gd name="connsiteX2" fmla="*/ 26270 w 202939"/>
                <a:gd name="connsiteY2" fmla="*/ 151948 h 185005"/>
                <a:gd name="connsiteX3" fmla="*/ 102244 w 202939"/>
                <a:gd name="connsiteY3" fmla="*/ 0 h 185005"/>
                <a:gd name="connsiteX0" fmla="*/ 97875 w 198570"/>
                <a:gd name="connsiteY0" fmla="*/ 0 h 185005"/>
                <a:gd name="connsiteX1" fmla="*/ 198269 w 198570"/>
                <a:gd name="connsiteY1" fmla="*/ 100394 h 185005"/>
                <a:gd name="connsiteX2" fmla="*/ 21901 w 198570"/>
                <a:gd name="connsiteY2" fmla="*/ 151948 h 185005"/>
                <a:gd name="connsiteX3" fmla="*/ 97875 w 198570"/>
                <a:gd name="connsiteY3" fmla="*/ 0 h 185005"/>
                <a:gd name="connsiteX0" fmla="*/ 102019 w 202714"/>
                <a:gd name="connsiteY0" fmla="*/ 0 h 185005"/>
                <a:gd name="connsiteX1" fmla="*/ 202413 w 202714"/>
                <a:gd name="connsiteY1" fmla="*/ 100394 h 185005"/>
                <a:gd name="connsiteX2" fmla="*/ 26045 w 202714"/>
                <a:gd name="connsiteY2" fmla="*/ 151948 h 185005"/>
                <a:gd name="connsiteX3" fmla="*/ 102019 w 202714"/>
                <a:gd name="connsiteY3" fmla="*/ 0 h 185005"/>
                <a:gd name="connsiteX0" fmla="*/ 102019 w 202714"/>
                <a:gd name="connsiteY0" fmla="*/ 0 h 190379"/>
                <a:gd name="connsiteX1" fmla="*/ 202413 w 202714"/>
                <a:gd name="connsiteY1" fmla="*/ 100394 h 190379"/>
                <a:gd name="connsiteX2" fmla="*/ 26045 w 202714"/>
                <a:gd name="connsiteY2" fmla="*/ 151948 h 190379"/>
                <a:gd name="connsiteX3" fmla="*/ 102019 w 202714"/>
                <a:gd name="connsiteY3" fmla="*/ 0 h 190379"/>
                <a:gd name="connsiteX0" fmla="*/ 102019 w 202714"/>
                <a:gd name="connsiteY0" fmla="*/ 0 h 183169"/>
                <a:gd name="connsiteX1" fmla="*/ 202413 w 202714"/>
                <a:gd name="connsiteY1" fmla="*/ 100394 h 183169"/>
                <a:gd name="connsiteX2" fmla="*/ 26045 w 202714"/>
                <a:gd name="connsiteY2" fmla="*/ 151948 h 183169"/>
                <a:gd name="connsiteX3" fmla="*/ 102019 w 202714"/>
                <a:gd name="connsiteY3" fmla="*/ 0 h 183169"/>
                <a:gd name="connsiteX0" fmla="*/ 98572 w 199267"/>
                <a:gd name="connsiteY0" fmla="*/ 0 h 183169"/>
                <a:gd name="connsiteX1" fmla="*/ 198966 w 199267"/>
                <a:gd name="connsiteY1" fmla="*/ 100394 h 183169"/>
                <a:gd name="connsiteX2" fmla="*/ 22598 w 199267"/>
                <a:gd name="connsiteY2" fmla="*/ 151948 h 183169"/>
                <a:gd name="connsiteX3" fmla="*/ 98572 w 199267"/>
                <a:gd name="connsiteY3" fmla="*/ 0 h 183169"/>
                <a:gd name="connsiteX0" fmla="*/ 98572 w 199267"/>
                <a:gd name="connsiteY0" fmla="*/ 0 h 189555"/>
                <a:gd name="connsiteX1" fmla="*/ 198966 w 199267"/>
                <a:gd name="connsiteY1" fmla="*/ 100394 h 189555"/>
                <a:gd name="connsiteX2" fmla="*/ 22598 w 199267"/>
                <a:gd name="connsiteY2" fmla="*/ 160089 h 189555"/>
                <a:gd name="connsiteX3" fmla="*/ 98572 w 199267"/>
                <a:gd name="connsiteY3" fmla="*/ 0 h 189555"/>
                <a:gd name="connsiteX0" fmla="*/ 99761 w 200456"/>
                <a:gd name="connsiteY0" fmla="*/ 0 h 189555"/>
                <a:gd name="connsiteX1" fmla="*/ 200155 w 200456"/>
                <a:gd name="connsiteY1" fmla="*/ 100394 h 189555"/>
                <a:gd name="connsiteX2" fmla="*/ 23787 w 200456"/>
                <a:gd name="connsiteY2" fmla="*/ 160089 h 189555"/>
                <a:gd name="connsiteX3" fmla="*/ 99761 w 200456"/>
                <a:gd name="connsiteY3" fmla="*/ 0 h 189555"/>
                <a:gd name="connsiteX0" fmla="*/ 100924 w 201619"/>
                <a:gd name="connsiteY0" fmla="*/ 0 h 189555"/>
                <a:gd name="connsiteX1" fmla="*/ 201318 w 201619"/>
                <a:gd name="connsiteY1" fmla="*/ 100394 h 189555"/>
                <a:gd name="connsiteX2" fmla="*/ 24950 w 201619"/>
                <a:gd name="connsiteY2" fmla="*/ 160089 h 189555"/>
                <a:gd name="connsiteX3" fmla="*/ 100924 w 201619"/>
                <a:gd name="connsiteY3" fmla="*/ 0 h 189555"/>
              </a:gdLst>
              <a:ahLst/>
              <a:cxnLst>
                <a:cxn ang="0">
                  <a:pos x="connsiteX0" y="connsiteY0"/>
                </a:cxn>
                <a:cxn ang="0">
                  <a:pos x="connsiteX1" y="connsiteY1"/>
                </a:cxn>
                <a:cxn ang="0">
                  <a:pos x="connsiteX2" y="connsiteY2"/>
                </a:cxn>
                <a:cxn ang="0">
                  <a:pos x="connsiteX3" y="connsiteY3"/>
                </a:cxn>
              </a:cxnLst>
              <a:rect l="l" t="t" r="r" b="b"/>
              <a:pathLst>
                <a:path w="201619" h="189555">
                  <a:moveTo>
                    <a:pt x="100924" y="0"/>
                  </a:moveTo>
                  <a:cubicBezTo>
                    <a:pt x="158810" y="19898"/>
                    <a:pt x="205840" y="61502"/>
                    <a:pt x="201318" y="100394"/>
                  </a:cubicBezTo>
                  <a:cubicBezTo>
                    <a:pt x="164235" y="155565"/>
                    <a:pt x="97307" y="232445"/>
                    <a:pt x="24950" y="160089"/>
                  </a:cubicBezTo>
                  <a:cubicBezTo>
                    <a:pt x="-41980" y="104013"/>
                    <a:pt x="40326" y="31655"/>
                    <a:pt x="100924" y="0"/>
                  </a:cubicBezTo>
                  <a:close/>
                </a:path>
              </a:pathLst>
            </a:custGeom>
            <a:solidFill>
              <a:srgbClr val="FF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자유형: 도형 40">
              <a:extLst>
                <a:ext uri="{FF2B5EF4-FFF2-40B4-BE49-F238E27FC236}">
                  <a16:creationId xmlns="" xmlns:a16="http://schemas.microsoft.com/office/drawing/2014/main" id="{B5FE2769-41CD-479A-A211-6490AA5C4A95}"/>
                </a:ext>
              </a:extLst>
            </p:cNvPr>
            <p:cNvSpPr/>
            <p:nvPr/>
          </p:nvSpPr>
          <p:spPr>
            <a:xfrm>
              <a:off x="5855115" y="4627148"/>
              <a:ext cx="146129" cy="137385"/>
            </a:xfrm>
            <a:custGeom>
              <a:avLst/>
              <a:gdLst>
                <a:gd name="connsiteX0" fmla="*/ 59694 w 160088"/>
                <a:gd name="connsiteY0" fmla="*/ 0 h 176368"/>
                <a:gd name="connsiteX1" fmla="*/ 160088 w 160088"/>
                <a:gd name="connsiteY1" fmla="*/ 100394 h 176368"/>
                <a:gd name="connsiteX2" fmla="*/ 0 w 160088"/>
                <a:gd name="connsiteY2" fmla="*/ 176368 h 176368"/>
                <a:gd name="connsiteX3" fmla="*/ 59694 w 160088"/>
                <a:gd name="connsiteY3" fmla="*/ 0 h 176368"/>
                <a:gd name="connsiteX0" fmla="*/ 59694 w 160088"/>
                <a:gd name="connsiteY0" fmla="*/ 0 h 176368"/>
                <a:gd name="connsiteX1" fmla="*/ 160088 w 160088"/>
                <a:gd name="connsiteY1" fmla="*/ 100394 h 176368"/>
                <a:gd name="connsiteX2" fmla="*/ 0 w 160088"/>
                <a:gd name="connsiteY2" fmla="*/ 176368 h 176368"/>
                <a:gd name="connsiteX3" fmla="*/ 59694 w 160088"/>
                <a:gd name="connsiteY3" fmla="*/ 0 h 176368"/>
                <a:gd name="connsiteX0" fmla="*/ 59694 w 160389"/>
                <a:gd name="connsiteY0" fmla="*/ 0 h 176368"/>
                <a:gd name="connsiteX1" fmla="*/ 160088 w 160389"/>
                <a:gd name="connsiteY1" fmla="*/ 100394 h 176368"/>
                <a:gd name="connsiteX2" fmla="*/ 0 w 160389"/>
                <a:gd name="connsiteY2" fmla="*/ 176368 h 176368"/>
                <a:gd name="connsiteX3" fmla="*/ 59694 w 160389"/>
                <a:gd name="connsiteY3" fmla="*/ 0 h 176368"/>
                <a:gd name="connsiteX0" fmla="*/ 88271 w 188966"/>
                <a:gd name="connsiteY0" fmla="*/ 0 h 176368"/>
                <a:gd name="connsiteX1" fmla="*/ 188665 w 188966"/>
                <a:gd name="connsiteY1" fmla="*/ 100394 h 176368"/>
                <a:gd name="connsiteX2" fmla="*/ 28577 w 188966"/>
                <a:gd name="connsiteY2" fmla="*/ 176368 h 176368"/>
                <a:gd name="connsiteX3" fmla="*/ 88271 w 188966"/>
                <a:gd name="connsiteY3" fmla="*/ 0 h 176368"/>
                <a:gd name="connsiteX0" fmla="*/ 88271 w 188966"/>
                <a:gd name="connsiteY0" fmla="*/ 0 h 215755"/>
                <a:gd name="connsiteX1" fmla="*/ 188665 w 188966"/>
                <a:gd name="connsiteY1" fmla="*/ 100394 h 215755"/>
                <a:gd name="connsiteX2" fmla="*/ 28577 w 188966"/>
                <a:gd name="connsiteY2" fmla="*/ 176368 h 215755"/>
                <a:gd name="connsiteX3" fmla="*/ 88271 w 188966"/>
                <a:gd name="connsiteY3" fmla="*/ 0 h 215755"/>
                <a:gd name="connsiteX0" fmla="*/ 102244 w 202939"/>
                <a:gd name="connsiteY0" fmla="*/ 0 h 195606"/>
                <a:gd name="connsiteX1" fmla="*/ 202638 w 202939"/>
                <a:gd name="connsiteY1" fmla="*/ 100394 h 195606"/>
                <a:gd name="connsiteX2" fmla="*/ 26270 w 202939"/>
                <a:gd name="connsiteY2" fmla="*/ 151948 h 195606"/>
                <a:gd name="connsiteX3" fmla="*/ 102244 w 202939"/>
                <a:gd name="connsiteY3" fmla="*/ 0 h 195606"/>
                <a:gd name="connsiteX0" fmla="*/ 102244 w 202939"/>
                <a:gd name="connsiteY0" fmla="*/ 0 h 185005"/>
                <a:gd name="connsiteX1" fmla="*/ 202638 w 202939"/>
                <a:gd name="connsiteY1" fmla="*/ 100394 h 185005"/>
                <a:gd name="connsiteX2" fmla="*/ 26270 w 202939"/>
                <a:gd name="connsiteY2" fmla="*/ 151948 h 185005"/>
                <a:gd name="connsiteX3" fmla="*/ 102244 w 202939"/>
                <a:gd name="connsiteY3" fmla="*/ 0 h 185005"/>
                <a:gd name="connsiteX0" fmla="*/ 97875 w 198570"/>
                <a:gd name="connsiteY0" fmla="*/ 0 h 185005"/>
                <a:gd name="connsiteX1" fmla="*/ 198269 w 198570"/>
                <a:gd name="connsiteY1" fmla="*/ 100394 h 185005"/>
                <a:gd name="connsiteX2" fmla="*/ 21901 w 198570"/>
                <a:gd name="connsiteY2" fmla="*/ 151948 h 185005"/>
                <a:gd name="connsiteX3" fmla="*/ 97875 w 198570"/>
                <a:gd name="connsiteY3" fmla="*/ 0 h 185005"/>
                <a:gd name="connsiteX0" fmla="*/ 102019 w 202714"/>
                <a:gd name="connsiteY0" fmla="*/ 0 h 185005"/>
                <a:gd name="connsiteX1" fmla="*/ 202413 w 202714"/>
                <a:gd name="connsiteY1" fmla="*/ 100394 h 185005"/>
                <a:gd name="connsiteX2" fmla="*/ 26045 w 202714"/>
                <a:gd name="connsiteY2" fmla="*/ 151948 h 185005"/>
                <a:gd name="connsiteX3" fmla="*/ 102019 w 202714"/>
                <a:gd name="connsiteY3" fmla="*/ 0 h 185005"/>
                <a:gd name="connsiteX0" fmla="*/ 102019 w 202714"/>
                <a:gd name="connsiteY0" fmla="*/ 0 h 190379"/>
                <a:gd name="connsiteX1" fmla="*/ 202413 w 202714"/>
                <a:gd name="connsiteY1" fmla="*/ 100394 h 190379"/>
                <a:gd name="connsiteX2" fmla="*/ 26045 w 202714"/>
                <a:gd name="connsiteY2" fmla="*/ 151948 h 190379"/>
                <a:gd name="connsiteX3" fmla="*/ 102019 w 202714"/>
                <a:gd name="connsiteY3" fmla="*/ 0 h 190379"/>
                <a:gd name="connsiteX0" fmla="*/ 102019 w 202714"/>
                <a:gd name="connsiteY0" fmla="*/ 0 h 183169"/>
                <a:gd name="connsiteX1" fmla="*/ 202413 w 202714"/>
                <a:gd name="connsiteY1" fmla="*/ 100394 h 183169"/>
                <a:gd name="connsiteX2" fmla="*/ 26045 w 202714"/>
                <a:gd name="connsiteY2" fmla="*/ 151948 h 183169"/>
                <a:gd name="connsiteX3" fmla="*/ 102019 w 202714"/>
                <a:gd name="connsiteY3" fmla="*/ 0 h 183169"/>
                <a:gd name="connsiteX0" fmla="*/ 98572 w 199267"/>
                <a:gd name="connsiteY0" fmla="*/ 0 h 183169"/>
                <a:gd name="connsiteX1" fmla="*/ 198966 w 199267"/>
                <a:gd name="connsiteY1" fmla="*/ 100394 h 183169"/>
                <a:gd name="connsiteX2" fmla="*/ 22598 w 199267"/>
                <a:gd name="connsiteY2" fmla="*/ 151948 h 183169"/>
                <a:gd name="connsiteX3" fmla="*/ 98572 w 199267"/>
                <a:gd name="connsiteY3" fmla="*/ 0 h 183169"/>
                <a:gd name="connsiteX0" fmla="*/ 98572 w 199267"/>
                <a:gd name="connsiteY0" fmla="*/ 0 h 189555"/>
                <a:gd name="connsiteX1" fmla="*/ 198966 w 199267"/>
                <a:gd name="connsiteY1" fmla="*/ 100394 h 189555"/>
                <a:gd name="connsiteX2" fmla="*/ 22598 w 199267"/>
                <a:gd name="connsiteY2" fmla="*/ 160089 h 189555"/>
                <a:gd name="connsiteX3" fmla="*/ 98572 w 199267"/>
                <a:gd name="connsiteY3" fmla="*/ 0 h 189555"/>
                <a:gd name="connsiteX0" fmla="*/ 99761 w 200456"/>
                <a:gd name="connsiteY0" fmla="*/ 0 h 189555"/>
                <a:gd name="connsiteX1" fmla="*/ 200155 w 200456"/>
                <a:gd name="connsiteY1" fmla="*/ 100394 h 189555"/>
                <a:gd name="connsiteX2" fmla="*/ 23787 w 200456"/>
                <a:gd name="connsiteY2" fmla="*/ 160089 h 189555"/>
                <a:gd name="connsiteX3" fmla="*/ 99761 w 200456"/>
                <a:gd name="connsiteY3" fmla="*/ 0 h 189555"/>
                <a:gd name="connsiteX0" fmla="*/ 100924 w 201619"/>
                <a:gd name="connsiteY0" fmla="*/ 0 h 189555"/>
                <a:gd name="connsiteX1" fmla="*/ 201318 w 201619"/>
                <a:gd name="connsiteY1" fmla="*/ 100394 h 189555"/>
                <a:gd name="connsiteX2" fmla="*/ 24950 w 201619"/>
                <a:gd name="connsiteY2" fmla="*/ 160089 h 189555"/>
                <a:gd name="connsiteX3" fmla="*/ 100924 w 201619"/>
                <a:gd name="connsiteY3" fmla="*/ 0 h 189555"/>
              </a:gdLst>
              <a:ahLst/>
              <a:cxnLst>
                <a:cxn ang="0">
                  <a:pos x="connsiteX0" y="connsiteY0"/>
                </a:cxn>
                <a:cxn ang="0">
                  <a:pos x="connsiteX1" y="connsiteY1"/>
                </a:cxn>
                <a:cxn ang="0">
                  <a:pos x="connsiteX2" y="connsiteY2"/>
                </a:cxn>
                <a:cxn ang="0">
                  <a:pos x="connsiteX3" y="connsiteY3"/>
                </a:cxn>
              </a:cxnLst>
              <a:rect l="l" t="t" r="r" b="b"/>
              <a:pathLst>
                <a:path w="201619" h="189555">
                  <a:moveTo>
                    <a:pt x="100924" y="0"/>
                  </a:moveTo>
                  <a:cubicBezTo>
                    <a:pt x="158810" y="19898"/>
                    <a:pt x="205840" y="61502"/>
                    <a:pt x="201318" y="100394"/>
                  </a:cubicBezTo>
                  <a:cubicBezTo>
                    <a:pt x="164235" y="155565"/>
                    <a:pt x="97307" y="232445"/>
                    <a:pt x="24950" y="160089"/>
                  </a:cubicBezTo>
                  <a:cubicBezTo>
                    <a:pt x="-41980" y="104013"/>
                    <a:pt x="40326" y="31655"/>
                    <a:pt x="100924" y="0"/>
                  </a:cubicBezTo>
                  <a:close/>
                </a:path>
              </a:pathLst>
            </a:custGeom>
            <a:solidFill>
              <a:srgbClr val="FF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Tree>
    <p:extLst>
      <p:ext uri="{BB962C8B-B14F-4D97-AF65-F5344CB8AC3E}">
        <p14:creationId xmlns:p14="http://schemas.microsoft.com/office/powerpoint/2010/main" val="2737942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 name="Group 12">
            <a:extLst>
              <a:ext uri="{FF2B5EF4-FFF2-40B4-BE49-F238E27FC236}">
                <a16:creationId xmlns="" xmlns:a16="http://schemas.microsoft.com/office/drawing/2014/main" id="{B6E5D3BF-D5D4-47EF-B964-D83F6CC42230}"/>
              </a:ext>
            </a:extLst>
          </p:cNvPr>
          <p:cNvGrpSpPr/>
          <p:nvPr/>
        </p:nvGrpSpPr>
        <p:grpSpPr>
          <a:xfrm>
            <a:off x="3433472" y="1850617"/>
            <a:ext cx="5281738" cy="3068671"/>
            <a:chOff x="637381" y="1143000"/>
            <a:chExt cx="7869238" cy="4572000"/>
          </a:xfrm>
          <a:solidFill>
            <a:schemeClr val="bg1">
              <a:lumMod val="75000"/>
            </a:schemeClr>
          </a:solidFill>
          <a:effectLst/>
        </p:grpSpPr>
        <p:sp>
          <p:nvSpPr>
            <p:cNvPr id="310" name="Freeform 13">
              <a:extLst>
                <a:ext uri="{FF2B5EF4-FFF2-40B4-BE49-F238E27FC236}">
                  <a16:creationId xmlns="" xmlns:a16="http://schemas.microsoft.com/office/drawing/2014/main" id="{E16FE5CD-81E6-4B61-BC42-26A72835F316}"/>
                </a:ext>
              </a:extLst>
            </p:cNvPr>
            <p:cNvSpPr>
              <a:spLocks noEditPoints="1"/>
            </p:cNvSpPr>
            <p:nvPr/>
          </p:nvSpPr>
          <p:spPr bwMode="auto">
            <a:xfrm>
              <a:off x="637381" y="1982787"/>
              <a:ext cx="3430588" cy="3732213"/>
            </a:xfrm>
            <a:custGeom>
              <a:avLst/>
              <a:gdLst>
                <a:gd name="T0" fmla="*/ 1503 w 2161"/>
                <a:gd name="T1" fmla="*/ 2272 h 2351"/>
                <a:gd name="T2" fmla="*/ 1677 w 2161"/>
                <a:gd name="T3" fmla="*/ 1440 h 2351"/>
                <a:gd name="T4" fmla="*/ 1475 w 2161"/>
                <a:gd name="T5" fmla="*/ 1175 h 2351"/>
                <a:gd name="T6" fmla="*/ 1401 w 2161"/>
                <a:gd name="T7" fmla="*/ 1164 h 2351"/>
                <a:gd name="T8" fmla="*/ 253 w 2161"/>
                <a:gd name="T9" fmla="*/ 1129 h 2351"/>
                <a:gd name="T10" fmla="*/ 1279 w 2161"/>
                <a:gd name="T11" fmla="*/ 1145 h 2351"/>
                <a:gd name="T12" fmla="*/ 117 w 2161"/>
                <a:gd name="T13" fmla="*/ 1077 h 2351"/>
                <a:gd name="T14" fmla="*/ 1283 w 2161"/>
                <a:gd name="T15" fmla="*/ 1061 h 2351"/>
                <a:gd name="T16" fmla="*/ 1501 w 2161"/>
                <a:gd name="T17" fmla="*/ 726 h 2351"/>
                <a:gd name="T18" fmla="*/ 1141 w 2161"/>
                <a:gd name="T19" fmla="*/ 792 h 2351"/>
                <a:gd name="T20" fmla="*/ 1302 w 2161"/>
                <a:gd name="T21" fmla="*/ 745 h 2351"/>
                <a:gd name="T22" fmla="*/ 1187 w 2161"/>
                <a:gd name="T23" fmla="*/ 712 h 2351"/>
                <a:gd name="T24" fmla="*/ 1595 w 2161"/>
                <a:gd name="T25" fmla="*/ 689 h 2351"/>
                <a:gd name="T26" fmla="*/ 1558 w 2161"/>
                <a:gd name="T27" fmla="*/ 717 h 2351"/>
                <a:gd name="T28" fmla="*/ 541 w 2161"/>
                <a:gd name="T29" fmla="*/ 553 h 2351"/>
                <a:gd name="T30" fmla="*/ 49 w 2161"/>
                <a:gd name="T31" fmla="*/ 386 h 2351"/>
                <a:gd name="T32" fmla="*/ 1215 w 2161"/>
                <a:gd name="T33" fmla="*/ 326 h 2351"/>
                <a:gd name="T34" fmla="*/ 1283 w 2161"/>
                <a:gd name="T35" fmla="*/ 295 h 2351"/>
                <a:gd name="T36" fmla="*/ 1234 w 2161"/>
                <a:gd name="T37" fmla="*/ 298 h 2351"/>
                <a:gd name="T38" fmla="*/ 1160 w 2161"/>
                <a:gd name="T39" fmla="*/ 251 h 2351"/>
                <a:gd name="T40" fmla="*/ 2021 w 2161"/>
                <a:gd name="T41" fmla="*/ 265 h 2351"/>
                <a:gd name="T42" fmla="*/ 2136 w 2161"/>
                <a:gd name="T43" fmla="*/ 199 h 2351"/>
                <a:gd name="T44" fmla="*/ 1630 w 2161"/>
                <a:gd name="T45" fmla="*/ 129 h 2351"/>
                <a:gd name="T46" fmla="*/ 979 w 2161"/>
                <a:gd name="T47" fmla="*/ 101 h 2351"/>
                <a:gd name="T48" fmla="*/ 1094 w 2161"/>
                <a:gd name="T49" fmla="*/ 127 h 2351"/>
                <a:gd name="T50" fmla="*/ 1201 w 2161"/>
                <a:gd name="T51" fmla="*/ 98 h 2351"/>
                <a:gd name="T52" fmla="*/ 1113 w 2161"/>
                <a:gd name="T53" fmla="*/ 239 h 2351"/>
                <a:gd name="T54" fmla="*/ 1043 w 2161"/>
                <a:gd name="T55" fmla="*/ 400 h 2351"/>
                <a:gd name="T56" fmla="*/ 1216 w 2161"/>
                <a:gd name="T57" fmla="*/ 565 h 2351"/>
                <a:gd name="T58" fmla="*/ 1274 w 2161"/>
                <a:gd name="T59" fmla="*/ 415 h 2351"/>
                <a:gd name="T60" fmla="*/ 1441 w 2161"/>
                <a:gd name="T61" fmla="*/ 400 h 2351"/>
                <a:gd name="T62" fmla="*/ 1546 w 2161"/>
                <a:gd name="T63" fmla="*/ 530 h 2351"/>
                <a:gd name="T64" fmla="*/ 1459 w 2161"/>
                <a:gd name="T65" fmla="*/ 651 h 2351"/>
                <a:gd name="T66" fmla="*/ 1414 w 2161"/>
                <a:gd name="T67" fmla="*/ 747 h 2351"/>
                <a:gd name="T68" fmla="*/ 1223 w 2161"/>
                <a:gd name="T69" fmla="*/ 995 h 2351"/>
                <a:gd name="T70" fmla="*/ 1021 w 2161"/>
                <a:gd name="T71" fmla="*/ 1023 h 2351"/>
                <a:gd name="T72" fmla="*/ 1133 w 2161"/>
                <a:gd name="T73" fmla="*/ 1122 h 2351"/>
                <a:gd name="T74" fmla="*/ 1267 w 2161"/>
                <a:gd name="T75" fmla="*/ 1295 h 2351"/>
                <a:gd name="T76" fmla="*/ 1398 w 2161"/>
                <a:gd name="T77" fmla="*/ 1274 h 2351"/>
                <a:gd name="T78" fmla="*/ 1703 w 2161"/>
                <a:gd name="T79" fmla="*/ 1442 h 2351"/>
                <a:gd name="T80" fmla="*/ 1805 w 2161"/>
                <a:gd name="T81" fmla="*/ 1688 h 2351"/>
                <a:gd name="T82" fmla="*/ 1632 w 2161"/>
                <a:gd name="T83" fmla="*/ 1878 h 2351"/>
                <a:gd name="T84" fmla="*/ 1469 w 2161"/>
                <a:gd name="T85" fmla="*/ 2061 h 2351"/>
                <a:gd name="T86" fmla="*/ 1393 w 2161"/>
                <a:gd name="T87" fmla="*/ 2243 h 2351"/>
                <a:gd name="T88" fmla="*/ 1417 w 2161"/>
                <a:gd name="T89" fmla="*/ 2339 h 2351"/>
                <a:gd name="T90" fmla="*/ 1335 w 2161"/>
                <a:gd name="T91" fmla="*/ 2070 h 2351"/>
                <a:gd name="T92" fmla="*/ 1216 w 2161"/>
                <a:gd name="T93" fmla="*/ 1510 h 2351"/>
                <a:gd name="T94" fmla="*/ 1241 w 2161"/>
                <a:gd name="T95" fmla="*/ 1321 h 2351"/>
                <a:gd name="T96" fmla="*/ 986 w 2161"/>
                <a:gd name="T97" fmla="*/ 1204 h 2351"/>
                <a:gd name="T98" fmla="*/ 768 w 2161"/>
                <a:gd name="T99" fmla="*/ 974 h 2351"/>
                <a:gd name="T100" fmla="*/ 759 w 2161"/>
                <a:gd name="T101" fmla="*/ 1030 h 2351"/>
                <a:gd name="T102" fmla="*/ 628 w 2161"/>
                <a:gd name="T103" fmla="*/ 688 h 2351"/>
                <a:gd name="T104" fmla="*/ 614 w 2161"/>
                <a:gd name="T105" fmla="*/ 668 h 2351"/>
                <a:gd name="T106" fmla="*/ 323 w 2161"/>
                <a:gd name="T107" fmla="*/ 375 h 2351"/>
                <a:gd name="T108" fmla="*/ 139 w 2161"/>
                <a:gd name="T109" fmla="*/ 490 h 2351"/>
                <a:gd name="T110" fmla="*/ 63 w 2161"/>
                <a:gd name="T111" fmla="*/ 344 h 2351"/>
                <a:gd name="T112" fmla="*/ 61 w 2161"/>
                <a:gd name="T113" fmla="*/ 211 h 2351"/>
                <a:gd name="T114" fmla="*/ 70 w 2161"/>
                <a:gd name="T115" fmla="*/ 103 h 2351"/>
                <a:gd name="T116" fmla="*/ 275 w 2161"/>
                <a:gd name="T117" fmla="*/ 54 h 2351"/>
                <a:gd name="T118" fmla="*/ 539 w 2161"/>
                <a:gd name="T119" fmla="*/ 61 h 2351"/>
                <a:gd name="T120" fmla="*/ 682 w 2161"/>
                <a:gd name="T121" fmla="*/ 82 h 2351"/>
                <a:gd name="T122" fmla="*/ 867 w 2161"/>
                <a:gd name="T123" fmla="*/ 146 h 2351"/>
                <a:gd name="T124" fmla="*/ 1026 w 2161"/>
                <a:gd name="T125" fmla="*/ 152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61" h="2351">
                  <a:moveTo>
                    <a:pt x="1401" y="2278"/>
                  </a:moveTo>
                  <a:lnTo>
                    <a:pt x="1415" y="2286"/>
                  </a:lnTo>
                  <a:lnTo>
                    <a:pt x="1429" y="2299"/>
                  </a:lnTo>
                  <a:lnTo>
                    <a:pt x="1443" y="2311"/>
                  </a:lnTo>
                  <a:lnTo>
                    <a:pt x="1459" y="2320"/>
                  </a:lnTo>
                  <a:lnTo>
                    <a:pt x="1459" y="2328"/>
                  </a:lnTo>
                  <a:lnTo>
                    <a:pt x="1450" y="2328"/>
                  </a:lnTo>
                  <a:lnTo>
                    <a:pt x="1441" y="2330"/>
                  </a:lnTo>
                  <a:lnTo>
                    <a:pt x="1427" y="2330"/>
                  </a:lnTo>
                  <a:lnTo>
                    <a:pt x="1415" y="2327"/>
                  </a:lnTo>
                  <a:lnTo>
                    <a:pt x="1408" y="2325"/>
                  </a:lnTo>
                  <a:lnTo>
                    <a:pt x="1405" y="2311"/>
                  </a:lnTo>
                  <a:lnTo>
                    <a:pt x="1401" y="2293"/>
                  </a:lnTo>
                  <a:lnTo>
                    <a:pt x="1401" y="2278"/>
                  </a:lnTo>
                  <a:close/>
                  <a:moveTo>
                    <a:pt x="1513" y="2248"/>
                  </a:moveTo>
                  <a:lnTo>
                    <a:pt x="1527" y="2251"/>
                  </a:lnTo>
                  <a:lnTo>
                    <a:pt x="1543" y="2257"/>
                  </a:lnTo>
                  <a:lnTo>
                    <a:pt x="1555" y="2262"/>
                  </a:lnTo>
                  <a:lnTo>
                    <a:pt x="1551" y="2262"/>
                  </a:lnTo>
                  <a:lnTo>
                    <a:pt x="1539" y="2269"/>
                  </a:lnTo>
                  <a:lnTo>
                    <a:pt x="1527" y="2274"/>
                  </a:lnTo>
                  <a:lnTo>
                    <a:pt x="1513" y="2278"/>
                  </a:lnTo>
                  <a:lnTo>
                    <a:pt x="1513" y="2271"/>
                  </a:lnTo>
                  <a:lnTo>
                    <a:pt x="1515" y="2269"/>
                  </a:lnTo>
                  <a:lnTo>
                    <a:pt x="1518" y="2267"/>
                  </a:lnTo>
                  <a:lnTo>
                    <a:pt x="1520" y="2265"/>
                  </a:lnTo>
                  <a:lnTo>
                    <a:pt x="1520" y="2264"/>
                  </a:lnTo>
                  <a:lnTo>
                    <a:pt x="1522" y="2262"/>
                  </a:lnTo>
                  <a:lnTo>
                    <a:pt x="1523" y="2258"/>
                  </a:lnTo>
                  <a:lnTo>
                    <a:pt x="1520" y="2258"/>
                  </a:lnTo>
                  <a:lnTo>
                    <a:pt x="1511" y="2267"/>
                  </a:lnTo>
                  <a:lnTo>
                    <a:pt x="1503" y="2272"/>
                  </a:lnTo>
                  <a:lnTo>
                    <a:pt x="1494" y="2274"/>
                  </a:lnTo>
                  <a:lnTo>
                    <a:pt x="1482" y="2278"/>
                  </a:lnTo>
                  <a:lnTo>
                    <a:pt x="1482" y="2262"/>
                  </a:lnTo>
                  <a:lnTo>
                    <a:pt x="1492" y="2258"/>
                  </a:lnTo>
                  <a:lnTo>
                    <a:pt x="1503" y="2253"/>
                  </a:lnTo>
                  <a:lnTo>
                    <a:pt x="1513" y="2248"/>
                  </a:lnTo>
                  <a:close/>
                  <a:moveTo>
                    <a:pt x="1485" y="2051"/>
                  </a:moveTo>
                  <a:lnTo>
                    <a:pt x="1489" y="2054"/>
                  </a:lnTo>
                  <a:lnTo>
                    <a:pt x="1492" y="2056"/>
                  </a:lnTo>
                  <a:lnTo>
                    <a:pt x="1494" y="2058"/>
                  </a:lnTo>
                  <a:lnTo>
                    <a:pt x="1496" y="2061"/>
                  </a:lnTo>
                  <a:lnTo>
                    <a:pt x="1496" y="2065"/>
                  </a:lnTo>
                  <a:lnTo>
                    <a:pt x="1497" y="2070"/>
                  </a:lnTo>
                  <a:lnTo>
                    <a:pt x="1489" y="2070"/>
                  </a:lnTo>
                  <a:lnTo>
                    <a:pt x="1487" y="2066"/>
                  </a:lnTo>
                  <a:lnTo>
                    <a:pt x="1485" y="2063"/>
                  </a:lnTo>
                  <a:lnTo>
                    <a:pt x="1485" y="2061"/>
                  </a:lnTo>
                  <a:lnTo>
                    <a:pt x="1483" y="2059"/>
                  </a:lnTo>
                  <a:lnTo>
                    <a:pt x="1485" y="2056"/>
                  </a:lnTo>
                  <a:lnTo>
                    <a:pt x="1485" y="2051"/>
                  </a:lnTo>
                  <a:close/>
                  <a:moveTo>
                    <a:pt x="1654" y="1414"/>
                  </a:moveTo>
                  <a:lnTo>
                    <a:pt x="1647" y="1426"/>
                  </a:lnTo>
                  <a:lnTo>
                    <a:pt x="1642" y="1426"/>
                  </a:lnTo>
                  <a:lnTo>
                    <a:pt x="1642" y="1429"/>
                  </a:lnTo>
                  <a:lnTo>
                    <a:pt x="1653" y="1433"/>
                  </a:lnTo>
                  <a:lnTo>
                    <a:pt x="1663" y="1438"/>
                  </a:lnTo>
                  <a:lnTo>
                    <a:pt x="1670" y="1443"/>
                  </a:lnTo>
                  <a:lnTo>
                    <a:pt x="1674" y="1445"/>
                  </a:lnTo>
                  <a:lnTo>
                    <a:pt x="1675" y="1443"/>
                  </a:lnTo>
                  <a:lnTo>
                    <a:pt x="1675" y="1442"/>
                  </a:lnTo>
                  <a:lnTo>
                    <a:pt x="1675" y="1442"/>
                  </a:lnTo>
                  <a:lnTo>
                    <a:pt x="1677" y="1440"/>
                  </a:lnTo>
                  <a:lnTo>
                    <a:pt x="1677" y="1436"/>
                  </a:lnTo>
                  <a:lnTo>
                    <a:pt x="1670" y="1436"/>
                  </a:lnTo>
                  <a:lnTo>
                    <a:pt x="1668" y="1436"/>
                  </a:lnTo>
                  <a:lnTo>
                    <a:pt x="1667" y="1435"/>
                  </a:lnTo>
                  <a:lnTo>
                    <a:pt x="1665" y="1435"/>
                  </a:lnTo>
                  <a:lnTo>
                    <a:pt x="1661" y="1435"/>
                  </a:lnTo>
                  <a:lnTo>
                    <a:pt x="1658" y="1433"/>
                  </a:lnTo>
                  <a:lnTo>
                    <a:pt x="1658" y="1414"/>
                  </a:lnTo>
                  <a:lnTo>
                    <a:pt x="1654" y="1414"/>
                  </a:lnTo>
                  <a:close/>
                  <a:moveTo>
                    <a:pt x="1354" y="1286"/>
                  </a:moveTo>
                  <a:lnTo>
                    <a:pt x="1356" y="1291"/>
                  </a:lnTo>
                  <a:lnTo>
                    <a:pt x="1356" y="1293"/>
                  </a:lnTo>
                  <a:lnTo>
                    <a:pt x="1356" y="1295"/>
                  </a:lnTo>
                  <a:lnTo>
                    <a:pt x="1356" y="1295"/>
                  </a:lnTo>
                  <a:lnTo>
                    <a:pt x="1358" y="1297"/>
                  </a:lnTo>
                  <a:lnTo>
                    <a:pt x="1359" y="1297"/>
                  </a:lnTo>
                  <a:lnTo>
                    <a:pt x="1363" y="1298"/>
                  </a:lnTo>
                  <a:lnTo>
                    <a:pt x="1363" y="1291"/>
                  </a:lnTo>
                  <a:lnTo>
                    <a:pt x="1354" y="1286"/>
                  </a:lnTo>
                  <a:close/>
                  <a:moveTo>
                    <a:pt x="1482" y="1175"/>
                  </a:moveTo>
                  <a:lnTo>
                    <a:pt x="1489" y="1176"/>
                  </a:lnTo>
                  <a:lnTo>
                    <a:pt x="1497" y="1180"/>
                  </a:lnTo>
                  <a:lnTo>
                    <a:pt x="1494" y="1182"/>
                  </a:lnTo>
                  <a:lnTo>
                    <a:pt x="1492" y="1185"/>
                  </a:lnTo>
                  <a:lnTo>
                    <a:pt x="1489" y="1187"/>
                  </a:lnTo>
                  <a:lnTo>
                    <a:pt x="1483" y="1187"/>
                  </a:lnTo>
                  <a:lnTo>
                    <a:pt x="1478" y="1185"/>
                  </a:lnTo>
                  <a:lnTo>
                    <a:pt x="1473" y="1185"/>
                  </a:lnTo>
                  <a:lnTo>
                    <a:pt x="1468" y="1185"/>
                  </a:lnTo>
                  <a:lnTo>
                    <a:pt x="1462" y="1187"/>
                  </a:lnTo>
                  <a:lnTo>
                    <a:pt x="1462" y="1176"/>
                  </a:lnTo>
                  <a:lnTo>
                    <a:pt x="1475" y="1175"/>
                  </a:lnTo>
                  <a:lnTo>
                    <a:pt x="1482" y="1175"/>
                  </a:lnTo>
                  <a:close/>
                  <a:moveTo>
                    <a:pt x="1417" y="1164"/>
                  </a:moveTo>
                  <a:lnTo>
                    <a:pt x="1424" y="1164"/>
                  </a:lnTo>
                  <a:lnTo>
                    <a:pt x="1431" y="1166"/>
                  </a:lnTo>
                  <a:lnTo>
                    <a:pt x="1438" y="1166"/>
                  </a:lnTo>
                  <a:lnTo>
                    <a:pt x="1443" y="1168"/>
                  </a:lnTo>
                  <a:lnTo>
                    <a:pt x="1443" y="1176"/>
                  </a:lnTo>
                  <a:lnTo>
                    <a:pt x="1417" y="1176"/>
                  </a:lnTo>
                  <a:lnTo>
                    <a:pt x="1417" y="1164"/>
                  </a:lnTo>
                  <a:close/>
                  <a:moveTo>
                    <a:pt x="1270" y="1164"/>
                  </a:moveTo>
                  <a:lnTo>
                    <a:pt x="1279" y="1166"/>
                  </a:lnTo>
                  <a:lnTo>
                    <a:pt x="1284" y="1169"/>
                  </a:lnTo>
                  <a:lnTo>
                    <a:pt x="1291" y="1173"/>
                  </a:lnTo>
                  <a:lnTo>
                    <a:pt x="1297" y="1176"/>
                  </a:lnTo>
                  <a:lnTo>
                    <a:pt x="1297" y="1180"/>
                  </a:lnTo>
                  <a:lnTo>
                    <a:pt x="1290" y="1180"/>
                  </a:lnTo>
                  <a:lnTo>
                    <a:pt x="1284" y="1182"/>
                  </a:lnTo>
                  <a:lnTo>
                    <a:pt x="1279" y="1183"/>
                  </a:lnTo>
                  <a:lnTo>
                    <a:pt x="1276" y="1182"/>
                  </a:lnTo>
                  <a:lnTo>
                    <a:pt x="1269" y="1182"/>
                  </a:lnTo>
                  <a:lnTo>
                    <a:pt x="1263" y="1180"/>
                  </a:lnTo>
                  <a:lnTo>
                    <a:pt x="1263" y="1168"/>
                  </a:lnTo>
                  <a:lnTo>
                    <a:pt x="1265" y="1168"/>
                  </a:lnTo>
                  <a:lnTo>
                    <a:pt x="1267" y="1166"/>
                  </a:lnTo>
                  <a:lnTo>
                    <a:pt x="1269" y="1166"/>
                  </a:lnTo>
                  <a:lnTo>
                    <a:pt x="1269" y="1166"/>
                  </a:lnTo>
                  <a:lnTo>
                    <a:pt x="1270" y="1164"/>
                  </a:lnTo>
                  <a:close/>
                  <a:moveTo>
                    <a:pt x="1331" y="1148"/>
                  </a:moveTo>
                  <a:lnTo>
                    <a:pt x="1352" y="1150"/>
                  </a:lnTo>
                  <a:lnTo>
                    <a:pt x="1370" y="1154"/>
                  </a:lnTo>
                  <a:lnTo>
                    <a:pt x="1384" y="1159"/>
                  </a:lnTo>
                  <a:lnTo>
                    <a:pt x="1401" y="1164"/>
                  </a:lnTo>
                  <a:lnTo>
                    <a:pt x="1401" y="1173"/>
                  </a:lnTo>
                  <a:lnTo>
                    <a:pt x="1394" y="1173"/>
                  </a:lnTo>
                  <a:lnTo>
                    <a:pt x="1391" y="1175"/>
                  </a:lnTo>
                  <a:lnTo>
                    <a:pt x="1386" y="1176"/>
                  </a:lnTo>
                  <a:lnTo>
                    <a:pt x="1382" y="1178"/>
                  </a:lnTo>
                  <a:lnTo>
                    <a:pt x="1379" y="1180"/>
                  </a:lnTo>
                  <a:lnTo>
                    <a:pt x="1373" y="1180"/>
                  </a:lnTo>
                  <a:lnTo>
                    <a:pt x="1373" y="1178"/>
                  </a:lnTo>
                  <a:lnTo>
                    <a:pt x="1373" y="1176"/>
                  </a:lnTo>
                  <a:lnTo>
                    <a:pt x="1372" y="1175"/>
                  </a:lnTo>
                  <a:lnTo>
                    <a:pt x="1370" y="1173"/>
                  </a:lnTo>
                  <a:lnTo>
                    <a:pt x="1368" y="1171"/>
                  </a:lnTo>
                  <a:lnTo>
                    <a:pt x="1366" y="1173"/>
                  </a:lnTo>
                  <a:lnTo>
                    <a:pt x="1363" y="1183"/>
                  </a:lnTo>
                  <a:lnTo>
                    <a:pt x="1358" y="1183"/>
                  </a:lnTo>
                  <a:lnTo>
                    <a:pt x="1345" y="1182"/>
                  </a:lnTo>
                  <a:lnTo>
                    <a:pt x="1331" y="1180"/>
                  </a:lnTo>
                  <a:lnTo>
                    <a:pt x="1321" y="1180"/>
                  </a:lnTo>
                  <a:lnTo>
                    <a:pt x="1316" y="1168"/>
                  </a:lnTo>
                  <a:lnTo>
                    <a:pt x="1325" y="1168"/>
                  </a:lnTo>
                  <a:lnTo>
                    <a:pt x="1331" y="1168"/>
                  </a:lnTo>
                  <a:lnTo>
                    <a:pt x="1338" y="1166"/>
                  </a:lnTo>
                  <a:lnTo>
                    <a:pt x="1344" y="1164"/>
                  </a:lnTo>
                  <a:lnTo>
                    <a:pt x="1340" y="1162"/>
                  </a:lnTo>
                  <a:lnTo>
                    <a:pt x="1337" y="1159"/>
                  </a:lnTo>
                  <a:lnTo>
                    <a:pt x="1335" y="1157"/>
                  </a:lnTo>
                  <a:lnTo>
                    <a:pt x="1333" y="1154"/>
                  </a:lnTo>
                  <a:lnTo>
                    <a:pt x="1331" y="1148"/>
                  </a:lnTo>
                  <a:close/>
                  <a:moveTo>
                    <a:pt x="211" y="1110"/>
                  </a:moveTo>
                  <a:lnTo>
                    <a:pt x="227" y="1115"/>
                  </a:lnTo>
                  <a:lnTo>
                    <a:pt x="239" y="1122"/>
                  </a:lnTo>
                  <a:lnTo>
                    <a:pt x="253" y="1129"/>
                  </a:lnTo>
                  <a:lnTo>
                    <a:pt x="253" y="1133"/>
                  </a:lnTo>
                  <a:lnTo>
                    <a:pt x="249" y="1133"/>
                  </a:lnTo>
                  <a:lnTo>
                    <a:pt x="237" y="1141"/>
                  </a:lnTo>
                  <a:lnTo>
                    <a:pt x="225" y="1143"/>
                  </a:lnTo>
                  <a:lnTo>
                    <a:pt x="214" y="1145"/>
                  </a:lnTo>
                  <a:lnTo>
                    <a:pt x="202" y="1148"/>
                  </a:lnTo>
                  <a:lnTo>
                    <a:pt x="202" y="1145"/>
                  </a:lnTo>
                  <a:lnTo>
                    <a:pt x="199" y="1145"/>
                  </a:lnTo>
                  <a:lnTo>
                    <a:pt x="202" y="1136"/>
                  </a:lnTo>
                  <a:lnTo>
                    <a:pt x="202" y="1127"/>
                  </a:lnTo>
                  <a:lnTo>
                    <a:pt x="202" y="1115"/>
                  </a:lnTo>
                  <a:lnTo>
                    <a:pt x="206" y="1113"/>
                  </a:lnTo>
                  <a:lnTo>
                    <a:pt x="207" y="1113"/>
                  </a:lnTo>
                  <a:lnTo>
                    <a:pt x="207" y="1112"/>
                  </a:lnTo>
                  <a:lnTo>
                    <a:pt x="209" y="1112"/>
                  </a:lnTo>
                  <a:lnTo>
                    <a:pt x="211" y="1110"/>
                  </a:lnTo>
                  <a:close/>
                  <a:moveTo>
                    <a:pt x="1209" y="1099"/>
                  </a:moveTo>
                  <a:lnTo>
                    <a:pt x="1237" y="1105"/>
                  </a:lnTo>
                  <a:lnTo>
                    <a:pt x="1262" y="1113"/>
                  </a:lnTo>
                  <a:lnTo>
                    <a:pt x="1281" y="1122"/>
                  </a:lnTo>
                  <a:lnTo>
                    <a:pt x="1300" y="1131"/>
                  </a:lnTo>
                  <a:lnTo>
                    <a:pt x="1321" y="1141"/>
                  </a:lnTo>
                  <a:lnTo>
                    <a:pt x="1321" y="1148"/>
                  </a:lnTo>
                  <a:lnTo>
                    <a:pt x="1312" y="1148"/>
                  </a:lnTo>
                  <a:lnTo>
                    <a:pt x="1302" y="1152"/>
                  </a:lnTo>
                  <a:lnTo>
                    <a:pt x="1290" y="1155"/>
                  </a:lnTo>
                  <a:lnTo>
                    <a:pt x="1277" y="1157"/>
                  </a:lnTo>
                  <a:lnTo>
                    <a:pt x="1279" y="1154"/>
                  </a:lnTo>
                  <a:lnTo>
                    <a:pt x="1279" y="1150"/>
                  </a:lnTo>
                  <a:lnTo>
                    <a:pt x="1279" y="1148"/>
                  </a:lnTo>
                  <a:lnTo>
                    <a:pt x="1279" y="1147"/>
                  </a:lnTo>
                  <a:lnTo>
                    <a:pt x="1279" y="1145"/>
                  </a:lnTo>
                  <a:lnTo>
                    <a:pt x="1277" y="1141"/>
                  </a:lnTo>
                  <a:lnTo>
                    <a:pt x="1251" y="1134"/>
                  </a:lnTo>
                  <a:lnTo>
                    <a:pt x="1227" y="1122"/>
                  </a:lnTo>
                  <a:lnTo>
                    <a:pt x="1201" y="1110"/>
                  </a:lnTo>
                  <a:lnTo>
                    <a:pt x="1195" y="1115"/>
                  </a:lnTo>
                  <a:lnTo>
                    <a:pt x="1192" y="1120"/>
                  </a:lnTo>
                  <a:lnTo>
                    <a:pt x="1187" y="1126"/>
                  </a:lnTo>
                  <a:lnTo>
                    <a:pt x="1181" y="1124"/>
                  </a:lnTo>
                  <a:lnTo>
                    <a:pt x="1174" y="1120"/>
                  </a:lnTo>
                  <a:lnTo>
                    <a:pt x="1171" y="1119"/>
                  </a:lnTo>
                  <a:lnTo>
                    <a:pt x="1178" y="1119"/>
                  </a:lnTo>
                  <a:lnTo>
                    <a:pt x="1183" y="1112"/>
                  </a:lnTo>
                  <a:lnTo>
                    <a:pt x="1188" y="1108"/>
                  </a:lnTo>
                  <a:lnTo>
                    <a:pt x="1194" y="1103"/>
                  </a:lnTo>
                  <a:lnTo>
                    <a:pt x="1199" y="1103"/>
                  </a:lnTo>
                  <a:lnTo>
                    <a:pt x="1202" y="1101"/>
                  </a:lnTo>
                  <a:lnTo>
                    <a:pt x="1206" y="1101"/>
                  </a:lnTo>
                  <a:lnTo>
                    <a:pt x="1209" y="1099"/>
                  </a:lnTo>
                  <a:close/>
                  <a:moveTo>
                    <a:pt x="188" y="1091"/>
                  </a:moveTo>
                  <a:lnTo>
                    <a:pt x="202" y="1096"/>
                  </a:lnTo>
                  <a:lnTo>
                    <a:pt x="202" y="1099"/>
                  </a:lnTo>
                  <a:lnTo>
                    <a:pt x="199" y="1099"/>
                  </a:lnTo>
                  <a:lnTo>
                    <a:pt x="188" y="1103"/>
                  </a:lnTo>
                  <a:lnTo>
                    <a:pt x="178" y="1103"/>
                  </a:lnTo>
                  <a:lnTo>
                    <a:pt x="169" y="1103"/>
                  </a:lnTo>
                  <a:lnTo>
                    <a:pt x="169" y="1096"/>
                  </a:lnTo>
                  <a:lnTo>
                    <a:pt x="174" y="1094"/>
                  </a:lnTo>
                  <a:lnTo>
                    <a:pt x="179" y="1094"/>
                  </a:lnTo>
                  <a:lnTo>
                    <a:pt x="183" y="1093"/>
                  </a:lnTo>
                  <a:lnTo>
                    <a:pt x="188" y="1091"/>
                  </a:lnTo>
                  <a:close/>
                  <a:moveTo>
                    <a:pt x="111" y="1075"/>
                  </a:moveTo>
                  <a:lnTo>
                    <a:pt x="117" y="1077"/>
                  </a:lnTo>
                  <a:lnTo>
                    <a:pt x="124" y="1077"/>
                  </a:lnTo>
                  <a:lnTo>
                    <a:pt x="127" y="1077"/>
                  </a:lnTo>
                  <a:lnTo>
                    <a:pt x="132" y="1079"/>
                  </a:lnTo>
                  <a:lnTo>
                    <a:pt x="138" y="1080"/>
                  </a:lnTo>
                  <a:lnTo>
                    <a:pt x="138" y="1087"/>
                  </a:lnTo>
                  <a:lnTo>
                    <a:pt x="134" y="1087"/>
                  </a:lnTo>
                  <a:lnTo>
                    <a:pt x="129" y="1089"/>
                  </a:lnTo>
                  <a:lnTo>
                    <a:pt x="124" y="1091"/>
                  </a:lnTo>
                  <a:lnTo>
                    <a:pt x="118" y="1091"/>
                  </a:lnTo>
                  <a:lnTo>
                    <a:pt x="111" y="1091"/>
                  </a:lnTo>
                  <a:lnTo>
                    <a:pt x="111" y="1075"/>
                  </a:lnTo>
                  <a:close/>
                  <a:moveTo>
                    <a:pt x="1263" y="1072"/>
                  </a:moveTo>
                  <a:lnTo>
                    <a:pt x="1269" y="1075"/>
                  </a:lnTo>
                  <a:lnTo>
                    <a:pt x="1272" y="1079"/>
                  </a:lnTo>
                  <a:lnTo>
                    <a:pt x="1276" y="1082"/>
                  </a:lnTo>
                  <a:lnTo>
                    <a:pt x="1277" y="1087"/>
                  </a:lnTo>
                  <a:lnTo>
                    <a:pt x="1277" y="1096"/>
                  </a:lnTo>
                  <a:lnTo>
                    <a:pt x="1270" y="1096"/>
                  </a:lnTo>
                  <a:lnTo>
                    <a:pt x="1269" y="1091"/>
                  </a:lnTo>
                  <a:lnTo>
                    <a:pt x="1267" y="1089"/>
                  </a:lnTo>
                  <a:lnTo>
                    <a:pt x="1265" y="1086"/>
                  </a:lnTo>
                  <a:lnTo>
                    <a:pt x="1263" y="1082"/>
                  </a:lnTo>
                  <a:lnTo>
                    <a:pt x="1263" y="1079"/>
                  </a:lnTo>
                  <a:lnTo>
                    <a:pt x="1263" y="1072"/>
                  </a:lnTo>
                  <a:close/>
                  <a:moveTo>
                    <a:pt x="1255" y="1049"/>
                  </a:moveTo>
                  <a:lnTo>
                    <a:pt x="1277" y="1049"/>
                  </a:lnTo>
                  <a:lnTo>
                    <a:pt x="1279" y="1052"/>
                  </a:lnTo>
                  <a:lnTo>
                    <a:pt x="1283" y="1054"/>
                  </a:lnTo>
                  <a:lnTo>
                    <a:pt x="1283" y="1056"/>
                  </a:lnTo>
                  <a:lnTo>
                    <a:pt x="1284" y="1058"/>
                  </a:lnTo>
                  <a:lnTo>
                    <a:pt x="1284" y="1059"/>
                  </a:lnTo>
                  <a:lnTo>
                    <a:pt x="1283" y="1061"/>
                  </a:lnTo>
                  <a:lnTo>
                    <a:pt x="1283" y="1065"/>
                  </a:lnTo>
                  <a:lnTo>
                    <a:pt x="1277" y="1061"/>
                  </a:lnTo>
                  <a:lnTo>
                    <a:pt x="1272" y="1059"/>
                  </a:lnTo>
                  <a:lnTo>
                    <a:pt x="1267" y="1059"/>
                  </a:lnTo>
                  <a:lnTo>
                    <a:pt x="1263" y="1058"/>
                  </a:lnTo>
                  <a:lnTo>
                    <a:pt x="1260" y="1058"/>
                  </a:lnTo>
                  <a:lnTo>
                    <a:pt x="1256" y="1056"/>
                  </a:lnTo>
                  <a:lnTo>
                    <a:pt x="1255" y="1052"/>
                  </a:lnTo>
                  <a:lnTo>
                    <a:pt x="1255" y="1049"/>
                  </a:lnTo>
                  <a:close/>
                  <a:moveTo>
                    <a:pt x="1328" y="722"/>
                  </a:moveTo>
                  <a:lnTo>
                    <a:pt x="1326" y="726"/>
                  </a:lnTo>
                  <a:lnTo>
                    <a:pt x="1323" y="729"/>
                  </a:lnTo>
                  <a:lnTo>
                    <a:pt x="1321" y="731"/>
                  </a:lnTo>
                  <a:lnTo>
                    <a:pt x="1319" y="733"/>
                  </a:lnTo>
                  <a:lnTo>
                    <a:pt x="1319" y="735"/>
                  </a:lnTo>
                  <a:lnTo>
                    <a:pt x="1321" y="736"/>
                  </a:lnTo>
                  <a:lnTo>
                    <a:pt x="1325" y="738"/>
                  </a:lnTo>
                  <a:lnTo>
                    <a:pt x="1326" y="733"/>
                  </a:lnTo>
                  <a:lnTo>
                    <a:pt x="1326" y="731"/>
                  </a:lnTo>
                  <a:lnTo>
                    <a:pt x="1328" y="728"/>
                  </a:lnTo>
                  <a:lnTo>
                    <a:pt x="1330" y="726"/>
                  </a:lnTo>
                  <a:lnTo>
                    <a:pt x="1331" y="722"/>
                  </a:lnTo>
                  <a:lnTo>
                    <a:pt x="1328" y="722"/>
                  </a:lnTo>
                  <a:close/>
                  <a:moveTo>
                    <a:pt x="1501" y="691"/>
                  </a:moveTo>
                  <a:lnTo>
                    <a:pt x="1504" y="700"/>
                  </a:lnTo>
                  <a:lnTo>
                    <a:pt x="1506" y="712"/>
                  </a:lnTo>
                  <a:lnTo>
                    <a:pt x="1508" y="722"/>
                  </a:lnTo>
                  <a:lnTo>
                    <a:pt x="1506" y="724"/>
                  </a:lnTo>
                  <a:lnTo>
                    <a:pt x="1504" y="724"/>
                  </a:lnTo>
                  <a:lnTo>
                    <a:pt x="1503" y="724"/>
                  </a:lnTo>
                  <a:lnTo>
                    <a:pt x="1503" y="726"/>
                  </a:lnTo>
                  <a:lnTo>
                    <a:pt x="1501" y="726"/>
                  </a:lnTo>
                  <a:lnTo>
                    <a:pt x="1494" y="726"/>
                  </a:lnTo>
                  <a:lnTo>
                    <a:pt x="1492" y="724"/>
                  </a:lnTo>
                  <a:lnTo>
                    <a:pt x="1492" y="722"/>
                  </a:lnTo>
                  <a:lnTo>
                    <a:pt x="1492" y="721"/>
                  </a:lnTo>
                  <a:lnTo>
                    <a:pt x="1490" y="721"/>
                  </a:lnTo>
                  <a:lnTo>
                    <a:pt x="1489" y="719"/>
                  </a:lnTo>
                  <a:lnTo>
                    <a:pt x="1501" y="691"/>
                  </a:lnTo>
                  <a:close/>
                  <a:moveTo>
                    <a:pt x="1113" y="658"/>
                  </a:moveTo>
                  <a:lnTo>
                    <a:pt x="1105" y="670"/>
                  </a:lnTo>
                  <a:lnTo>
                    <a:pt x="1096" y="681"/>
                  </a:lnTo>
                  <a:lnTo>
                    <a:pt x="1091" y="696"/>
                  </a:lnTo>
                  <a:lnTo>
                    <a:pt x="1101" y="695"/>
                  </a:lnTo>
                  <a:lnTo>
                    <a:pt x="1108" y="698"/>
                  </a:lnTo>
                  <a:lnTo>
                    <a:pt x="1113" y="703"/>
                  </a:lnTo>
                  <a:lnTo>
                    <a:pt x="1120" y="712"/>
                  </a:lnTo>
                  <a:lnTo>
                    <a:pt x="1122" y="705"/>
                  </a:lnTo>
                  <a:lnTo>
                    <a:pt x="1122" y="700"/>
                  </a:lnTo>
                  <a:lnTo>
                    <a:pt x="1124" y="696"/>
                  </a:lnTo>
                  <a:lnTo>
                    <a:pt x="1124" y="691"/>
                  </a:lnTo>
                  <a:lnTo>
                    <a:pt x="1133" y="691"/>
                  </a:lnTo>
                  <a:lnTo>
                    <a:pt x="1138" y="703"/>
                  </a:lnTo>
                  <a:lnTo>
                    <a:pt x="1146" y="707"/>
                  </a:lnTo>
                  <a:lnTo>
                    <a:pt x="1153" y="710"/>
                  </a:lnTo>
                  <a:lnTo>
                    <a:pt x="1160" y="714"/>
                  </a:lnTo>
                  <a:lnTo>
                    <a:pt x="1167" y="722"/>
                  </a:lnTo>
                  <a:lnTo>
                    <a:pt x="1160" y="733"/>
                  </a:lnTo>
                  <a:lnTo>
                    <a:pt x="1152" y="745"/>
                  </a:lnTo>
                  <a:lnTo>
                    <a:pt x="1145" y="761"/>
                  </a:lnTo>
                  <a:lnTo>
                    <a:pt x="1139" y="775"/>
                  </a:lnTo>
                  <a:lnTo>
                    <a:pt x="1139" y="784"/>
                  </a:lnTo>
                  <a:lnTo>
                    <a:pt x="1141" y="789"/>
                  </a:lnTo>
                  <a:lnTo>
                    <a:pt x="1141" y="792"/>
                  </a:lnTo>
                  <a:lnTo>
                    <a:pt x="1143" y="794"/>
                  </a:lnTo>
                  <a:lnTo>
                    <a:pt x="1145" y="796"/>
                  </a:lnTo>
                  <a:lnTo>
                    <a:pt x="1146" y="798"/>
                  </a:lnTo>
                  <a:lnTo>
                    <a:pt x="1152" y="799"/>
                  </a:lnTo>
                  <a:lnTo>
                    <a:pt x="1152" y="796"/>
                  </a:lnTo>
                  <a:lnTo>
                    <a:pt x="1155" y="789"/>
                  </a:lnTo>
                  <a:lnTo>
                    <a:pt x="1160" y="778"/>
                  </a:lnTo>
                  <a:lnTo>
                    <a:pt x="1166" y="764"/>
                  </a:lnTo>
                  <a:lnTo>
                    <a:pt x="1171" y="752"/>
                  </a:lnTo>
                  <a:lnTo>
                    <a:pt x="1176" y="742"/>
                  </a:lnTo>
                  <a:lnTo>
                    <a:pt x="1178" y="735"/>
                  </a:lnTo>
                  <a:lnTo>
                    <a:pt x="1190" y="735"/>
                  </a:lnTo>
                  <a:lnTo>
                    <a:pt x="1192" y="754"/>
                  </a:lnTo>
                  <a:lnTo>
                    <a:pt x="1192" y="771"/>
                  </a:lnTo>
                  <a:lnTo>
                    <a:pt x="1192" y="792"/>
                  </a:lnTo>
                  <a:lnTo>
                    <a:pt x="1194" y="815"/>
                  </a:lnTo>
                  <a:lnTo>
                    <a:pt x="1216" y="818"/>
                  </a:lnTo>
                  <a:lnTo>
                    <a:pt x="1225" y="805"/>
                  </a:lnTo>
                  <a:lnTo>
                    <a:pt x="1241" y="796"/>
                  </a:lnTo>
                  <a:lnTo>
                    <a:pt x="1258" y="787"/>
                  </a:lnTo>
                  <a:lnTo>
                    <a:pt x="1276" y="780"/>
                  </a:lnTo>
                  <a:lnTo>
                    <a:pt x="1293" y="773"/>
                  </a:lnTo>
                  <a:lnTo>
                    <a:pt x="1309" y="764"/>
                  </a:lnTo>
                  <a:lnTo>
                    <a:pt x="1316" y="754"/>
                  </a:lnTo>
                  <a:lnTo>
                    <a:pt x="1312" y="754"/>
                  </a:lnTo>
                  <a:lnTo>
                    <a:pt x="1311" y="750"/>
                  </a:lnTo>
                  <a:lnTo>
                    <a:pt x="1311" y="749"/>
                  </a:lnTo>
                  <a:lnTo>
                    <a:pt x="1309" y="747"/>
                  </a:lnTo>
                  <a:lnTo>
                    <a:pt x="1309" y="747"/>
                  </a:lnTo>
                  <a:lnTo>
                    <a:pt x="1307" y="747"/>
                  </a:lnTo>
                  <a:lnTo>
                    <a:pt x="1305" y="747"/>
                  </a:lnTo>
                  <a:lnTo>
                    <a:pt x="1302" y="745"/>
                  </a:lnTo>
                  <a:lnTo>
                    <a:pt x="1295" y="750"/>
                  </a:lnTo>
                  <a:lnTo>
                    <a:pt x="1283" y="757"/>
                  </a:lnTo>
                  <a:lnTo>
                    <a:pt x="1269" y="768"/>
                  </a:lnTo>
                  <a:lnTo>
                    <a:pt x="1251" y="777"/>
                  </a:lnTo>
                  <a:lnTo>
                    <a:pt x="1235" y="787"/>
                  </a:lnTo>
                  <a:lnTo>
                    <a:pt x="1220" y="794"/>
                  </a:lnTo>
                  <a:lnTo>
                    <a:pt x="1209" y="798"/>
                  </a:lnTo>
                  <a:lnTo>
                    <a:pt x="1206" y="799"/>
                  </a:lnTo>
                  <a:lnTo>
                    <a:pt x="1204" y="798"/>
                  </a:lnTo>
                  <a:lnTo>
                    <a:pt x="1202" y="796"/>
                  </a:lnTo>
                  <a:lnTo>
                    <a:pt x="1202" y="794"/>
                  </a:lnTo>
                  <a:lnTo>
                    <a:pt x="1202" y="792"/>
                  </a:lnTo>
                  <a:lnTo>
                    <a:pt x="1201" y="789"/>
                  </a:lnTo>
                  <a:lnTo>
                    <a:pt x="1206" y="780"/>
                  </a:lnTo>
                  <a:lnTo>
                    <a:pt x="1206" y="773"/>
                  </a:lnTo>
                  <a:lnTo>
                    <a:pt x="1204" y="768"/>
                  </a:lnTo>
                  <a:lnTo>
                    <a:pt x="1202" y="759"/>
                  </a:lnTo>
                  <a:lnTo>
                    <a:pt x="1206" y="749"/>
                  </a:lnTo>
                  <a:lnTo>
                    <a:pt x="1208" y="747"/>
                  </a:lnTo>
                  <a:lnTo>
                    <a:pt x="1209" y="745"/>
                  </a:lnTo>
                  <a:lnTo>
                    <a:pt x="1211" y="743"/>
                  </a:lnTo>
                  <a:lnTo>
                    <a:pt x="1213" y="743"/>
                  </a:lnTo>
                  <a:lnTo>
                    <a:pt x="1215" y="743"/>
                  </a:lnTo>
                  <a:lnTo>
                    <a:pt x="1216" y="742"/>
                  </a:lnTo>
                  <a:lnTo>
                    <a:pt x="1218" y="740"/>
                  </a:lnTo>
                  <a:lnTo>
                    <a:pt x="1218" y="736"/>
                  </a:lnTo>
                  <a:lnTo>
                    <a:pt x="1220" y="731"/>
                  </a:lnTo>
                  <a:lnTo>
                    <a:pt x="1220" y="722"/>
                  </a:lnTo>
                  <a:lnTo>
                    <a:pt x="1211" y="717"/>
                  </a:lnTo>
                  <a:lnTo>
                    <a:pt x="1202" y="715"/>
                  </a:lnTo>
                  <a:lnTo>
                    <a:pt x="1195" y="715"/>
                  </a:lnTo>
                  <a:lnTo>
                    <a:pt x="1187" y="712"/>
                  </a:lnTo>
                  <a:lnTo>
                    <a:pt x="1174" y="703"/>
                  </a:lnTo>
                  <a:lnTo>
                    <a:pt x="1166" y="695"/>
                  </a:lnTo>
                  <a:lnTo>
                    <a:pt x="1160" y="684"/>
                  </a:lnTo>
                  <a:lnTo>
                    <a:pt x="1153" y="674"/>
                  </a:lnTo>
                  <a:lnTo>
                    <a:pt x="1145" y="667"/>
                  </a:lnTo>
                  <a:lnTo>
                    <a:pt x="1131" y="660"/>
                  </a:lnTo>
                  <a:lnTo>
                    <a:pt x="1113" y="658"/>
                  </a:lnTo>
                  <a:close/>
                  <a:moveTo>
                    <a:pt x="1469" y="639"/>
                  </a:moveTo>
                  <a:lnTo>
                    <a:pt x="1482" y="640"/>
                  </a:lnTo>
                  <a:lnTo>
                    <a:pt x="1490" y="642"/>
                  </a:lnTo>
                  <a:lnTo>
                    <a:pt x="1501" y="646"/>
                  </a:lnTo>
                  <a:lnTo>
                    <a:pt x="1501" y="654"/>
                  </a:lnTo>
                  <a:lnTo>
                    <a:pt x="1497" y="654"/>
                  </a:lnTo>
                  <a:lnTo>
                    <a:pt x="1494" y="656"/>
                  </a:lnTo>
                  <a:lnTo>
                    <a:pt x="1490" y="656"/>
                  </a:lnTo>
                  <a:lnTo>
                    <a:pt x="1487" y="656"/>
                  </a:lnTo>
                  <a:lnTo>
                    <a:pt x="1482" y="658"/>
                  </a:lnTo>
                  <a:lnTo>
                    <a:pt x="1478" y="653"/>
                  </a:lnTo>
                  <a:lnTo>
                    <a:pt x="1476" y="651"/>
                  </a:lnTo>
                  <a:lnTo>
                    <a:pt x="1475" y="647"/>
                  </a:lnTo>
                  <a:lnTo>
                    <a:pt x="1473" y="644"/>
                  </a:lnTo>
                  <a:lnTo>
                    <a:pt x="1469" y="639"/>
                  </a:lnTo>
                  <a:close/>
                  <a:moveTo>
                    <a:pt x="1551" y="619"/>
                  </a:moveTo>
                  <a:lnTo>
                    <a:pt x="1562" y="619"/>
                  </a:lnTo>
                  <a:lnTo>
                    <a:pt x="1562" y="633"/>
                  </a:lnTo>
                  <a:lnTo>
                    <a:pt x="1562" y="646"/>
                  </a:lnTo>
                  <a:lnTo>
                    <a:pt x="1564" y="656"/>
                  </a:lnTo>
                  <a:lnTo>
                    <a:pt x="1565" y="668"/>
                  </a:lnTo>
                  <a:lnTo>
                    <a:pt x="1585" y="668"/>
                  </a:lnTo>
                  <a:lnTo>
                    <a:pt x="1585" y="688"/>
                  </a:lnTo>
                  <a:lnTo>
                    <a:pt x="1593" y="688"/>
                  </a:lnTo>
                  <a:lnTo>
                    <a:pt x="1595" y="689"/>
                  </a:lnTo>
                  <a:lnTo>
                    <a:pt x="1597" y="689"/>
                  </a:lnTo>
                  <a:lnTo>
                    <a:pt x="1599" y="689"/>
                  </a:lnTo>
                  <a:lnTo>
                    <a:pt x="1600" y="689"/>
                  </a:lnTo>
                  <a:lnTo>
                    <a:pt x="1602" y="689"/>
                  </a:lnTo>
                  <a:lnTo>
                    <a:pt x="1604" y="691"/>
                  </a:lnTo>
                  <a:lnTo>
                    <a:pt x="1602" y="702"/>
                  </a:lnTo>
                  <a:lnTo>
                    <a:pt x="1599" y="714"/>
                  </a:lnTo>
                  <a:lnTo>
                    <a:pt x="1597" y="726"/>
                  </a:lnTo>
                  <a:lnTo>
                    <a:pt x="1593" y="726"/>
                  </a:lnTo>
                  <a:lnTo>
                    <a:pt x="1592" y="722"/>
                  </a:lnTo>
                  <a:lnTo>
                    <a:pt x="1592" y="721"/>
                  </a:lnTo>
                  <a:lnTo>
                    <a:pt x="1592" y="719"/>
                  </a:lnTo>
                  <a:lnTo>
                    <a:pt x="1590" y="717"/>
                  </a:lnTo>
                  <a:lnTo>
                    <a:pt x="1590" y="715"/>
                  </a:lnTo>
                  <a:lnTo>
                    <a:pt x="1588" y="719"/>
                  </a:lnTo>
                  <a:lnTo>
                    <a:pt x="1586" y="719"/>
                  </a:lnTo>
                  <a:lnTo>
                    <a:pt x="1586" y="721"/>
                  </a:lnTo>
                  <a:lnTo>
                    <a:pt x="1586" y="721"/>
                  </a:lnTo>
                  <a:lnTo>
                    <a:pt x="1586" y="721"/>
                  </a:lnTo>
                  <a:lnTo>
                    <a:pt x="1585" y="721"/>
                  </a:lnTo>
                  <a:lnTo>
                    <a:pt x="1581" y="722"/>
                  </a:lnTo>
                  <a:lnTo>
                    <a:pt x="1581" y="715"/>
                  </a:lnTo>
                  <a:lnTo>
                    <a:pt x="1583" y="714"/>
                  </a:lnTo>
                  <a:lnTo>
                    <a:pt x="1583" y="712"/>
                  </a:lnTo>
                  <a:lnTo>
                    <a:pt x="1585" y="710"/>
                  </a:lnTo>
                  <a:lnTo>
                    <a:pt x="1585" y="707"/>
                  </a:lnTo>
                  <a:lnTo>
                    <a:pt x="1585" y="703"/>
                  </a:lnTo>
                  <a:lnTo>
                    <a:pt x="1581" y="703"/>
                  </a:lnTo>
                  <a:lnTo>
                    <a:pt x="1574" y="710"/>
                  </a:lnTo>
                  <a:lnTo>
                    <a:pt x="1567" y="717"/>
                  </a:lnTo>
                  <a:lnTo>
                    <a:pt x="1558" y="722"/>
                  </a:lnTo>
                  <a:lnTo>
                    <a:pt x="1558" y="717"/>
                  </a:lnTo>
                  <a:lnTo>
                    <a:pt x="1558" y="712"/>
                  </a:lnTo>
                  <a:lnTo>
                    <a:pt x="1558" y="710"/>
                  </a:lnTo>
                  <a:lnTo>
                    <a:pt x="1557" y="709"/>
                  </a:lnTo>
                  <a:lnTo>
                    <a:pt x="1553" y="707"/>
                  </a:lnTo>
                  <a:lnTo>
                    <a:pt x="1548" y="707"/>
                  </a:lnTo>
                  <a:lnTo>
                    <a:pt x="1539" y="707"/>
                  </a:lnTo>
                  <a:lnTo>
                    <a:pt x="1536" y="707"/>
                  </a:lnTo>
                  <a:lnTo>
                    <a:pt x="1532" y="707"/>
                  </a:lnTo>
                  <a:lnTo>
                    <a:pt x="1527" y="705"/>
                  </a:lnTo>
                  <a:lnTo>
                    <a:pt x="1522" y="705"/>
                  </a:lnTo>
                  <a:lnTo>
                    <a:pt x="1517" y="703"/>
                  </a:lnTo>
                  <a:lnTo>
                    <a:pt x="1513" y="700"/>
                  </a:lnTo>
                  <a:lnTo>
                    <a:pt x="1523" y="686"/>
                  </a:lnTo>
                  <a:lnTo>
                    <a:pt x="1534" y="665"/>
                  </a:lnTo>
                  <a:lnTo>
                    <a:pt x="1541" y="642"/>
                  </a:lnTo>
                  <a:lnTo>
                    <a:pt x="1551" y="619"/>
                  </a:lnTo>
                  <a:close/>
                  <a:moveTo>
                    <a:pt x="1220" y="558"/>
                  </a:moveTo>
                  <a:lnTo>
                    <a:pt x="1235" y="558"/>
                  </a:lnTo>
                  <a:lnTo>
                    <a:pt x="1235" y="565"/>
                  </a:lnTo>
                  <a:lnTo>
                    <a:pt x="1232" y="565"/>
                  </a:lnTo>
                  <a:lnTo>
                    <a:pt x="1230" y="567"/>
                  </a:lnTo>
                  <a:lnTo>
                    <a:pt x="1229" y="567"/>
                  </a:lnTo>
                  <a:lnTo>
                    <a:pt x="1227" y="567"/>
                  </a:lnTo>
                  <a:lnTo>
                    <a:pt x="1225" y="569"/>
                  </a:lnTo>
                  <a:lnTo>
                    <a:pt x="1220" y="569"/>
                  </a:lnTo>
                  <a:lnTo>
                    <a:pt x="1220" y="558"/>
                  </a:lnTo>
                  <a:close/>
                  <a:moveTo>
                    <a:pt x="515" y="550"/>
                  </a:moveTo>
                  <a:lnTo>
                    <a:pt x="522" y="550"/>
                  </a:lnTo>
                  <a:lnTo>
                    <a:pt x="525" y="551"/>
                  </a:lnTo>
                  <a:lnTo>
                    <a:pt x="529" y="553"/>
                  </a:lnTo>
                  <a:lnTo>
                    <a:pt x="534" y="553"/>
                  </a:lnTo>
                  <a:lnTo>
                    <a:pt x="541" y="553"/>
                  </a:lnTo>
                  <a:lnTo>
                    <a:pt x="543" y="567"/>
                  </a:lnTo>
                  <a:lnTo>
                    <a:pt x="546" y="578"/>
                  </a:lnTo>
                  <a:lnTo>
                    <a:pt x="548" y="592"/>
                  </a:lnTo>
                  <a:lnTo>
                    <a:pt x="541" y="592"/>
                  </a:lnTo>
                  <a:lnTo>
                    <a:pt x="537" y="586"/>
                  </a:lnTo>
                  <a:lnTo>
                    <a:pt x="534" y="583"/>
                  </a:lnTo>
                  <a:lnTo>
                    <a:pt x="529" y="579"/>
                  </a:lnTo>
                  <a:lnTo>
                    <a:pt x="525" y="576"/>
                  </a:lnTo>
                  <a:lnTo>
                    <a:pt x="522" y="571"/>
                  </a:lnTo>
                  <a:lnTo>
                    <a:pt x="518" y="565"/>
                  </a:lnTo>
                  <a:lnTo>
                    <a:pt x="516" y="562"/>
                  </a:lnTo>
                  <a:lnTo>
                    <a:pt x="515" y="558"/>
                  </a:lnTo>
                  <a:lnTo>
                    <a:pt x="515" y="555"/>
                  </a:lnTo>
                  <a:lnTo>
                    <a:pt x="515" y="550"/>
                  </a:lnTo>
                  <a:close/>
                  <a:moveTo>
                    <a:pt x="246" y="454"/>
                  </a:moveTo>
                  <a:lnTo>
                    <a:pt x="251" y="462"/>
                  </a:lnTo>
                  <a:lnTo>
                    <a:pt x="251" y="469"/>
                  </a:lnTo>
                  <a:lnTo>
                    <a:pt x="246" y="478"/>
                  </a:lnTo>
                  <a:lnTo>
                    <a:pt x="239" y="483"/>
                  </a:lnTo>
                  <a:lnTo>
                    <a:pt x="232" y="487"/>
                  </a:lnTo>
                  <a:lnTo>
                    <a:pt x="230" y="489"/>
                  </a:lnTo>
                  <a:lnTo>
                    <a:pt x="227" y="485"/>
                  </a:lnTo>
                  <a:lnTo>
                    <a:pt x="225" y="482"/>
                  </a:lnTo>
                  <a:lnTo>
                    <a:pt x="223" y="476"/>
                  </a:lnTo>
                  <a:lnTo>
                    <a:pt x="223" y="471"/>
                  </a:lnTo>
                  <a:lnTo>
                    <a:pt x="221" y="466"/>
                  </a:lnTo>
                  <a:lnTo>
                    <a:pt x="234" y="461"/>
                  </a:lnTo>
                  <a:lnTo>
                    <a:pt x="237" y="459"/>
                  </a:lnTo>
                  <a:lnTo>
                    <a:pt x="242" y="457"/>
                  </a:lnTo>
                  <a:lnTo>
                    <a:pt x="246" y="454"/>
                  </a:lnTo>
                  <a:close/>
                  <a:moveTo>
                    <a:pt x="29" y="386"/>
                  </a:moveTo>
                  <a:lnTo>
                    <a:pt x="49" y="386"/>
                  </a:lnTo>
                  <a:lnTo>
                    <a:pt x="49" y="393"/>
                  </a:lnTo>
                  <a:lnTo>
                    <a:pt x="45" y="393"/>
                  </a:lnTo>
                  <a:lnTo>
                    <a:pt x="45" y="396"/>
                  </a:lnTo>
                  <a:lnTo>
                    <a:pt x="40" y="394"/>
                  </a:lnTo>
                  <a:lnTo>
                    <a:pt x="36" y="391"/>
                  </a:lnTo>
                  <a:lnTo>
                    <a:pt x="33" y="389"/>
                  </a:lnTo>
                  <a:lnTo>
                    <a:pt x="29" y="386"/>
                  </a:lnTo>
                  <a:close/>
                  <a:moveTo>
                    <a:pt x="1239" y="331"/>
                  </a:moveTo>
                  <a:lnTo>
                    <a:pt x="1244" y="335"/>
                  </a:lnTo>
                  <a:lnTo>
                    <a:pt x="1249" y="340"/>
                  </a:lnTo>
                  <a:lnTo>
                    <a:pt x="1253" y="347"/>
                  </a:lnTo>
                  <a:lnTo>
                    <a:pt x="1255" y="354"/>
                  </a:lnTo>
                  <a:lnTo>
                    <a:pt x="1251" y="354"/>
                  </a:lnTo>
                  <a:lnTo>
                    <a:pt x="1248" y="356"/>
                  </a:lnTo>
                  <a:lnTo>
                    <a:pt x="1246" y="356"/>
                  </a:lnTo>
                  <a:lnTo>
                    <a:pt x="1241" y="358"/>
                  </a:lnTo>
                  <a:lnTo>
                    <a:pt x="1235" y="358"/>
                  </a:lnTo>
                  <a:lnTo>
                    <a:pt x="1235" y="354"/>
                  </a:lnTo>
                  <a:lnTo>
                    <a:pt x="1234" y="354"/>
                  </a:lnTo>
                  <a:lnTo>
                    <a:pt x="1234" y="352"/>
                  </a:lnTo>
                  <a:lnTo>
                    <a:pt x="1234" y="352"/>
                  </a:lnTo>
                  <a:lnTo>
                    <a:pt x="1232" y="351"/>
                  </a:lnTo>
                  <a:lnTo>
                    <a:pt x="1234" y="347"/>
                  </a:lnTo>
                  <a:lnTo>
                    <a:pt x="1234" y="345"/>
                  </a:lnTo>
                  <a:lnTo>
                    <a:pt x="1234" y="345"/>
                  </a:lnTo>
                  <a:lnTo>
                    <a:pt x="1234" y="344"/>
                  </a:lnTo>
                  <a:lnTo>
                    <a:pt x="1235" y="342"/>
                  </a:lnTo>
                  <a:lnTo>
                    <a:pt x="1239" y="331"/>
                  </a:lnTo>
                  <a:close/>
                  <a:moveTo>
                    <a:pt x="1209" y="319"/>
                  </a:moveTo>
                  <a:lnTo>
                    <a:pt x="1213" y="323"/>
                  </a:lnTo>
                  <a:lnTo>
                    <a:pt x="1215" y="325"/>
                  </a:lnTo>
                  <a:lnTo>
                    <a:pt x="1215" y="326"/>
                  </a:lnTo>
                  <a:lnTo>
                    <a:pt x="1216" y="330"/>
                  </a:lnTo>
                  <a:lnTo>
                    <a:pt x="1216" y="333"/>
                  </a:lnTo>
                  <a:lnTo>
                    <a:pt x="1216" y="338"/>
                  </a:lnTo>
                  <a:lnTo>
                    <a:pt x="1213" y="338"/>
                  </a:lnTo>
                  <a:lnTo>
                    <a:pt x="1213" y="342"/>
                  </a:lnTo>
                  <a:lnTo>
                    <a:pt x="1206" y="340"/>
                  </a:lnTo>
                  <a:lnTo>
                    <a:pt x="1199" y="338"/>
                  </a:lnTo>
                  <a:lnTo>
                    <a:pt x="1194" y="335"/>
                  </a:lnTo>
                  <a:lnTo>
                    <a:pt x="1190" y="335"/>
                  </a:lnTo>
                  <a:lnTo>
                    <a:pt x="1190" y="331"/>
                  </a:lnTo>
                  <a:lnTo>
                    <a:pt x="1197" y="328"/>
                  </a:lnTo>
                  <a:lnTo>
                    <a:pt x="1204" y="325"/>
                  </a:lnTo>
                  <a:lnTo>
                    <a:pt x="1209" y="319"/>
                  </a:lnTo>
                  <a:close/>
                  <a:moveTo>
                    <a:pt x="1286" y="288"/>
                  </a:moveTo>
                  <a:lnTo>
                    <a:pt x="1290" y="290"/>
                  </a:lnTo>
                  <a:lnTo>
                    <a:pt x="1290" y="290"/>
                  </a:lnTo>
                  <a:lnTo>
                    <a:pt x="1291" y="291"/>
                  </a:lnTo>
                  <a:lnTo>
                    <a:pt x="1291" y="291"/>
                  </a:lnTo>
                  <a:lnTo>
                    <a:pt x="1293" y="293"/>
                  </a:lnTo>
                  <a:lnTo>
                    <a:pt x="1297" y="293"/>
                  </a:lnTo>
                  <a:lnTo>
                    <a:pt x="1297" y="295"/>
                  </a:lnTo>
                  <a:lnTo>
                    <a:pt x="1297" y="297"/>
                  </a:lnTo>
                  <a:lnTo>
                    <a:pt x="1295" y="298"/>
                  </a:lnTo>
                  <a:lnTo>
                    <a:pt x="1295" y="298"/>
                  </a:lnTo>
                  <a:lnTo>
                    <a:pt x="1293" y="300"/>
                  </a:lnTo>
                  <a:lnTo>
                    <a:pt x="1291" y="302"/>
                  </a:lnTo>
                  <a:lnTo>
                    <a:pt x="1290" y="302"/>
                  </a:lnTo>
                  <a:lnTo>
                    <a:pt x="1288" y="304"/>
                  </a:lnTo>
                  <a:lnTo>
                    <a:pt x="1286" y="304"/>
                  </a:lnTo>
                  <a:lnTo>
                    <a:pt x="1283" y="304"/>
                  </a:lnTo>
                  <a:lnTo>
                    <a:pt x="1283" y="298"/>
                  </a:lnTo>
                  <a:lnTo>
                    <a:pt x="1283" y="295"/>
                  </a:lnTo>
                  <a:lnTo>
                    <a:pt x="1284" y="293"/>
                  </a:lnTo>
                  <a:lnTo>
                    <a:pt x="1286" y="288"/>
                  </a:lnTo>
                  <a:close/>
                  <a:moveTo>
                    <a:pt x="0" y="269"/>
                  </a:moveTo>
                  <a:lnTo>
                    <a:pt x="17" y="272"/>
                  </a:lnTo>
                  <a:lnTo>
                    <a:pt x="29" y="277"/>
                  </a:lnTo>
                  <a:lnTo>
                    <a:pt x="38" y="288"/>
                  </a:lnTo>
                  <a:lnTo>
                    <a:pt x="35" y="291"/>
                  </a:lnTo>
                  <a:lnTo>
                    <a:pt x="31" y="291"/>
                  </a:lnTo>
                  <a:lnTo>
                    <a:pt x="29" y="293"/>
                  </a:lnTo>
                  <a:lnTo>
                    <a:pt x="28" y="295"/>
                  </a:lnTo>
                  <a:lnTo>
                    <a:pt x="22" y="297"/>
                  </a:lnTo>
                  <a:lnTo>
                    <a:pt x="19" y="293"/>
                  </a:lnTo>
                  <a:lnTo>
                    <a:pt x="14" y="290"/>
                  </a:lnTo>
                  <a:lnTo>
                    <a:pt x="10" y="286"/>
                  </a:lnTo>
                  <a:lnTo>
                    <a:pt x="5" y="284"/>
                  </a:lnTo>
                  <a:lnTo>
                    <a:pt x="3" y="283"/>
                  </a:lnTo>
                  <a:lnTo>
                    <a:pt x="0" y="279"/>
                  </a:lnTo>
                  <a:lnTo>
                    <a:pt x="0" y="276"/>
                  </a:lnTo>
                  <a:lnTo>
                    <a:pt x="0" y="269"/>
                  </a:lnTo>
                  <a:close/>
                  <a:moveTo>
                    <a:pt x="1178" y="227"/>
                  </a:moveTo>
                  <a:lnTo>
                    <a:pt x="1178" y="235"/>
                  </a:lnTo>
                  <a:lnTo>
                    <a:pt x="1180" y="239"/>
                  </a:lnTo>
                  <a:lnTo>
                    <a:pt x="1181" y="242"/>
                  </a:lnTo>
                  <a:lnTo>
                    <a:pt x="1181" y="248"/>
                  </a:lnTo>
                  <a:lnTo>
                    <a:pt x="1181" y="255"/>
                  </a:lnTo>
                  <a:lnTo>
                    <a:pt x="1201" y="255"/>
                  </a:lnTo>
                  <a:lnTo>
                    <a:pt x="1218" y="274"/>
                  </a:lnTo>
                  <a:lnTo>
                    <a:pt x="1235" y="293"/>
                  </a:lnTo>
                  <a:lnTo>
                    <a:pt x="1235" y="295"/>
                  </a:lnTo>
                  <a:lnTo>
                    <a:pt x="1234" y="297"/>
                  </a:lnTo>
                  <a:lnTo>
                    <a:pt x="1234" y="298"/>
                  </a:lnTo>
                  <a:lnTo>
                    <a:pt x="1234" y="298"/>
                  </a:lnTo>
                  <a:lnTo>
                    <a:pt x="1232" y="300"/>
                  </a:lnTo>
                  <a:lnTo>
                    <a:pt x="1229" y="304"/>
                  </a:lnTo>
                  <a:lnTo>
                    <a:pt x="1227" y="305"/>
                  </a:lnTo>
                  <a:lnTo>
                    <a:pt x="1225" y="307"/>
                  </a:lnTo>
                  <a:lnTo>
                    <a:pt x="1223" y="307"/>
                  </a:lnTo>
                  <a:lnTo>
                    <a:pt x="1218" y="307"/>
                  </a:lnTo>
                  <a:lnTo>
                    <a:pt x="1213" y="309"/>
                  </a:lnTo>
                  <a:lnTo>
                    <a:pt x="1213" y="304"/>
                  </a:lnTo>
                  <a:lnTo>
                    <a:pt x="1213" y="298"/>
                  </a:lnTo>
                  <a:lnTo>
                    <a:pt x="1213" y="295"/>
                  </a:lnTo>
                  <a:lnTo>
                    <a:pt x="1213" y="293"/>
                  </a:lnTo>
                  <a:lnTo>
                    <a:pt x="1209" y="290"/>
                  </a:lnTo>
                  <a:lnTo>
                    <a:pt x="1206" y="288"/>
                  </a:lnTo>
                  <a:lnTo>
                    <a:pt x="1201" y="284"/>
                  </a:lnTo>
                  <a:lnTo>
                    <a:pt x="1195" y="298"/>
                  </a:lnTo>
                  <a:lnTo>
                    <a:pt x="1185" y="307"/>
                  </a:lnTo>
                  <a:lnTo>
                    <a:pt x="1171" y="312"/>
                  </a:lnTo>
                  <a:lnTo>
                    <a:pt x="1171" y="307"/>
                  </a:lnTo>
                  <a:lnTo>
                    <a:pt x="1171" y="304"/>
                  </a:lnTo>
                  <a:lnTo>
                    <a:pt x="1173" y="300"/>
                  </a:lnTo>
                  <a:lnTo>
                    <a:pt x="1171" y="297"/>
                  </a:lnTo>
                  <a:lnTo>
                    <a:pt x="1169" y="293"/>
                  </a:lnTo>
                  <a:lnTo>
                    <a:pt x="1167" y="288"/>
                  </a:lnTo>
                  <a:lnTo>
                    <a:pt x="1162" y="286"/>
                  </a:lnTo>
                  <a:lnTo>
                    <a:pt x="1159" y="284"/>
                  </a:lnTo>
                  <a:lnTo>
                    <a:pt x="1155" y="284"/>
                  </a:lnTo>
                  <a:lnTo>
                    <a:pt x="1152" y="283"/>
                  </a:lnTo>
                  <a:lnTo>
                    <a:pt x="1150" y="283"/>
                  </a:lnTo>
                  <a:lnTo>
                    <a:pt x="1146" y="281"/>
                  </a:lnTo>
                  <a:lnTo>
                    <a:pt x="1143" y="277"/>
                  </a:lnTo>
                  <a:lnTo>
                    <a:pt x="1153" y="265"/>
                  </a:lnTo>
                  <a:lnTo>
                    <a:pt x="1160" y="251"/>
                  </a:lnTo>
                  <a:lnTo>
                    <a:pt x="1167" y="237"/>
                  </a:lnTo>
                  <a:lnTo>
                    <a:pt x="1178" y="227"/>
                  </a:lnTo>
                  <a:close/>
                  <a:moveTo>
                    <a:pt x="2150" y="197"/>
                  </a:moveTo>
                  <a:lnTo>
                    <a:pt x="2152" y="201"/>
                  </a:lnTo>
                  <a:lnTo>
                    <a:pt x="2154" y="204"/>
                  </a:lnTo>
                  <a:lnTo>
                    <a:pt x="2155" y="206"/>
                  </a:lnTo>
                  <a:lnTo>
                    <a:pt x="2155" y="209"/>
                  </a:lnTo>
                  <a:lnTo>
                    <a:pt x="2157" y="213"/>
                  </a:lnTo>
                  <a:lnTo>
                    <a:pt x="2157" y="220"/>
                  </a:lnTo>
                  <a:lnTo>
                    <a:pt x="2157" y="225"/>
                  </a:lnTo>
                  <a:lnTo>
                    <a:pt x="2159" y="239"/>
                  </a:lnTo>
                  <a:lnTo>
                    <a:pt x="2161" y="255"/>
                  </a:lnTo>
                  <a:lnTo>
                    <a:pt x="2161" y="269"/>
                  </a:lnTo>
                  <a:lnTo>
                    <a:pt x="2141" y="279"/>
                  </a:lnTo>
                  <a:lnTo>
                    <a:pt x="2119" y="288"/>
                  </a:lnTo>
                  <a:lnTo>
                    <a:pt x="2098" y="298"/>
                  </a:lnTo>
                  <a:lnTo>
                    <a:pt x="2080" y="312"/>
                  </a:lnTo>
                  <a:lnTo>
                    <a:pt x="2075" y="309"/>
                  </a:lnTo>
                  <a:lnTo>
                    <a:pt x="2066" y="305"/>
                  </a:lnTo>
                  <a:lnTo>
                    <a:pt x="2054" y="298"/>
                  </a:lnTo>
                  <a:lnTo>
                    <a:pt x="2044" y="293"/>
                  </a:lnTo>
                  <a:lnTo>
                    <a:pt x="2035" y="288"/>
                  </a:lnTo>
                  <a:lnTo>
                    <a:pt x="2031" y="284"/>
                  </a:lnTo>
                  <a:lnTo>
                    <a:pt x="2033" y="283"/>
                  </a:lnTo>
                  <a:lnTo>
                    <a:pt x="2035" y="281"/>
                  </a:lnTo>
                  <a:lnTo>
                    <a:pt x="2035" y="281"/>
                  </a:lnTo>
                  <a:lnTo>
                    <a:pt x="2037" y="279"/>
                  </a:lnTo>
                  <a:lnTo>
                    <a:pt x="2037" y="277"/>
                  </a:lnTo>
                  <a:lnTo>
                    <a:pt x="2038" y="274"/>
                  </a:lnTo>
                  <a:lnTo>
                    <a:pt x="2033" y="270"/>
                  </a:lnTo>
                  <a:lnTo>
                    <a:pt x="2026" y="269"/>
                  </a:lnTo>
                  <a:lnTo>
                    <a:pt x="2021" y="265"/>
                  </a:lnTo>
                  <a:lnTo>
                    <a:pt x="2016" y="262"/>
                  </a:lnTo>
                  <a:lnTo>
                    <a:pt x="2019" y="262"/>
                  </a:lnTo>
                  <a:lnTo>
                    <a:pt x="2023" y="258"/>
                  </a:lnTo>
                  <a:lnTo>
                    <a:pt x="2024" y="256"/>
                  </a:lnTo>
                  <a:lnTo>
                    <a:pt x="2026" y="256"/>
                  </a:lnTo>
                  <a:lnTo>
                    <a:pt x="2028" y="255"/>
                  </a:lnTo>
                  <a:lnTo>
                    <a:pt x="2033" y="255"/>
                  </a:lnTo>
                  <a:lnTo>
                    <a:pt x="2038" y="255"/>
                  </a:lnTo>
                  <a:lnTo>
                    <a:pt x="2038" y="242"/>
                  </a:lnTo>
                  <a:lnTo>
                    <a:pt x="2012" y="242"/>
                  </a:lnTo>
                  <a:lnTo>
                    <a:pt x="2007" y="232"/>
                  </a:lnTo>
                  <a:lnTo>
                    <a:pt x="2016" y="225"/>
                  </a:lnTo>
                  <a:lnTo>
                    <a:pt x="2023" y="218"/>
                  </a:lnTo>
                  <a:lnTo>
                    <a:pt x="2031" y="215"/>
                  </a:lnTo>
                  <a:lnTo>
                    <a:pt x="2045" y="211"/>
                  </a:lnTo>
                  <a:lnTo>
                    <a:pt x="2051" y="216"/>
                  </a:lnTo>
                  <a:lnTo>
                    <a:pt x="2054" y="222"/>
                  </a:lnTo>
                  <a:lnTo>
                    <a:pt x="2058" y="225"/>
                  </a:lnTo>
                  <a:lnTo>
                    <a:pt x="2061" y="232"/>
                  </a:lnTo>
                  <a:lnTo>
                    <a:pt x="2072" y="223"/>
                  </a:lnTo>
                  <a:lnTo>
                    <a:pt x="2082" y="216"/>
                  </a:lnTo>
                  <a:lnTo>
                    <a:pt x="2096" y="211"/>
                  </a:lnTo>
                  <a:lnTo>
                    <a:pt x="2098" y="216"/>
                  </a:lnTo>
                  <a:lnTo>
                    <a:pt x="2101" y="218"/>
                  </a:lnTo>
                  <a:lnTo>
                    <a:pt x="2101" y="220"/>
                  </a:lnTo>
                  <a:lnTo>
                    <a:pt x="2103" y="220"/>
                  </a:lnTo>
                  <a:lnTo>
                    <a:pt x="2105" y="220"/>
                  </a:lnTo>
                  <a:lnTo>
                    <a:pt x="2108" y="220"/>
                  </a:lnTo>
                  <a:lnTo>
                    <a:pt x="2117" y="215"/>
                  </a:lnTo>
                  <a:lnTo>
                    <a:pt x="2122" y="209"/>
                  </a:lnTo>
                  <a:lnTo>
                    <a:pt x="2129" y="204"/>
                  </a:lnTo>
                  <a:lnTo>
                    <a:pt x="2136" y="199"/>
                  </a:lnTo>
                  <a:lnTo>
                    <a:pt x="2150" y="197"/>
                  </a:lnTo>
                  <a:close/>
                  <a:moveTo>
                    <a:pt x="1302" y="134"/>
                  </a:moveTo>
                  <a:lnTo>
                    <a:pt x="1305" y="136"/>
                  </a:lnTo>
                  <a:lnTo>
                    <a:pt x="1307" y="138"/>
                  </a:lnTo>
                  <a:lnTo>
                    <a:pt x="1309" y="138"/>
                  </a:lnTo>
                  <a:lnTo>
                    <a:pt x="1311" y="139"/>
                  </a:lnTo>
                  <a:lnTo>
                    <a:pt x="1311" y="141"/>
                  </a:lnTo>
                  <a:lnTo>
                    <a:pt x="1311" y="143"/>
                  </a:lnTo>
                  <a:lnTo>
                    <a:pt x="1312" y="146"/>
                  </a:lnTo>
                  <a:lnTo>
                    <a:pt x="1316" y="152"/>
                  </a:lnTo>
                  <a:lnTo>
                    <a:pt x="1318" y="157"/>
                  </a:lnTo>
                  <a:lnTo>
                    <a:pt x="1319" y="162"/>
                  </a:lnTo>
                  <a:lnTo>
                    <a:pt x="1321" y="169"/>
                  </a:lnTo>
                  <a:lnTo>
                    <a:pt x="1316" y="171"/>
                  </a:lnTo>
                  <a:lnTo>
                    <a:pt x="1311" y="173"/>
                  </a:lnTo>
                  <a:lnTo>
                    <a:pt x="1305" y="173"/>
                  </a:lnTo>
                  <a:lnTo>
                    <a:pt x="1297" y="174"/>
                  </a:lnTo>
                  <a:lnTo>
                    <a:pt x="1295" y="166"/>
                  </a:lnTo>
                  <a:lnTo>
                    <a:pt x="1293" y="157"/>
                  </a:lnTo>
                  <a:lnTo>
                    <a:pt x="1293" y="146"/>
                  </a:lnTo>
                  <a:lnTo>
                    <a:pt x="1297" y="143"/>
                  </a:lnTo>
                  <a:lnTo>
                    <a:pt x="1298" y="139"/>
                  </a:lnTo>
                  <a:lnTo>
                    <a:pt x="1302" y="134"/>
                  </a:lnTo>
                  <a:close/>
                  <a:moveTo>
                    <a:pt x="1604" y="105"/>
                  </a:moveTo>
                  <a:lnTo>
                    <a:pt x="1611" y="108"/>
                  </a:lnTo>
                  <a:lnTo>
                    <a:pt x="1618" y="112"/>
                  </a:lnTo>
                  <a:lnTo>
                    <a:pt x="1621" y="115"/>
                  </a:lnTo>
                  <a:lnTo>
                    <a:pt x="1626" y="119"/>
                  </a:lnTo>
                  <a:lnTo>
                    <a:pt x="1632" y="124"/>
                  </a:lnTo>
                  <a:lnTo>
                    <a:pt x="1630" y="127"/>
                  </a:lnTo>
                  <a:lnTo>
                    <a:pt x="1630" y="127"/>
                  </a:lnTo>
                  <a:lnTo>
                    <a:pt x="1630" y="129"/>
                  </a:lnTo>
                  <a:lnTo>
                    <a:pt x="1628" y="129"/>
                  </a:lnTo>
                  <a:lnTo>
                    <a:pt x="1628" y="131"/>
                  </a:lnTo>
                  <a:lnTo>
                    <a:pt x="1625" y="134"/>
                  </a:lnTo>
                  <a:lnTo>
                    <a:pt x="1625" y="136"/>
                  </a:lnTo>
                  <a:lnTo>
                    <a:pt x="1623" y="136"/>
                  </a:lnTo>
                  <a:lnTo>
                    <a:pt x="1621" y="136"/>
                  </a:lnTo>
                  <a:lnTo>
                    <a:pt x="1619" y="138"/>
                  </a:lnTo>
                  <a:lnTo>
                    <a:pt x="1616" y="139"/>
                  </a:lnTo>
                  <a:lnTo>
                    <a:pt x="1611" y="134"/>
                  </a:lnTo>
                  <a:lnTo>
                    <a:pt x="1606" y="129"/>
                  </a:lnTo>
                  <a:lnTo>
                    <a:pt x="1599" y="124"/>
                  </a:lnTo>
                  <a:lnTo>
                    <a:pt x="1593" y="120"/>
                  </a:lnTo>
                  <a:lnTo>
                    <a:pt x="1597" y="108"/>
                  </a:lnTo>
                  <a:lnTo>
                    <a:pt x="1600" y="108"/>
                  </a:lnTo>
                  <a:lnTo>
                    <a:pt x="1602" y="106"/>
                  </a:lnTo>
                  <a:lnTo>
                    <a:pt x="1602" y="106"/>
                  </a:lnTo>
                  <a:lnTo>
                    <a:pt x="1602" y="106"/>
                  </a:lnTo>
                  <a:lnTo>
                    <a:pt x="1604" y="105"/>
                  </a:lnTo>
                  <a:close/>
                  <a:moveTo>
                    <a:pt x="989" y="77"/>
                  </a:moveTo>
                  <a:lnTo>
                    <a:pt x="1005" y="87"/>
                  </a:lnTo>
                  <a:lnTo>
                    <a:pt x="1019" y="99"/>
                  </a:lnTo>
                  <a:lnTo>
                    <a:pt x="1033" y="112"/>
                  </a:lnTo>
                  <a:lnTo>
                    <a:pt x="1028" y="112"/>
                  </a:lnTo>
                  <a:lnTo>
                    <a:pt x="1024" y="117"/>
                  </a:lnTo>
                  <a:lnTo>
                    <a:pt x="1021" y="119"/>
                  </a:lnTo>
                  <a:lnTo>
                    <a:pt x="1016" y="119"/>
                  </a:lnTo>
                  <a:lnTo>
                    <a:pt x="1010" y="120"/>
                  </a:lnTo>
                  <a:lnTo>
                    <a:pt x="1002" y="120"/>
                  </a:lnTo>
                  <a:lnTo>
                    <a:pt x="995" y="113"/>
                  </a:lnTo>
                  <a:lnTo>
                    <a:pt x="988" y="108"/>
                  </a:lnTo>
                  <a:lnTo>
                    <a:pt x="979" y="105"/>
                  </a:lnTo>
                  <a:lnTo>
                    <a:pt x="979" y="101"/>
                  </a:lnTo>
                  <a:lnTo>
                    <a:pt x="995" y="92"/>
                  </a:lnTo>
                  <a:lnTo>
                    <a:pt x="993" y="89"/>
                  </a:lnTo>
                  <a:lnTo>
                    <a:pt x="991" y="87"/>
                  </a:lnTo>
                  <a:lnTo>
                    <a:pt x="991" y="84"/>
                  </a:lnTo>
                  <a:lnTo>
                    <a:pt x="989" y="77"/>
                  </a:lnTo>
                  <a:close/>
                  <a:moveTo>
                    <a:pt x="1063" y="0"/>
                  </a:moveTo>
                  <a:lnTo>
                    <a:pt x="1064" y="7"/>
                  </a:lnTo>
                  <a:lnTo>
                    <a:pt x="1064" y="12"/>
                  </a:lnTo>
                  <a:lnTo>
                    <a:pt x="1066" y="14"/>
                  </a:lnTo>
                  <a:lnTo>
                    <a:pt x="1068" y="16"/>
                  </a:lnTo>
                  <a:lnTo>
                    <a:pt x="1070" y="17"/>
                  </a:lnTo>
                  <a:lnTo>
                    <a:pt x="1073" y="21"/>
                  </a:lnTo>
                  <a:lnTo>
                    <a:pt x="1075" y="24"/>
                  </a:lnTo>
                  <a:lnTo>
                    <a:pt x="1073" y="28"/>
                  </a:lnTo>
                  <a:lnTo>
                    <a:pt x="1071" y="33"/>
                  </a:lnTo>
                  <a:lnTo>
                    <a:pt x="1070" y="37"/>
                  </a:lnTo>
                  <a:lnTo>
                    <a:pt x="1068" y="40"/>
                  </a:lnTo>
                  <a:lnTo>
                    <a:pt x="1066" y="47"/>
                  </a:lnTo>
                  <a:lnTo>
                    <a:pt x="1073" y="49"/>
                  </a:lnTo>
                  <a:lnTo>
                    <a:pt x="1077" y="52"/>
                  </a:lnTo>
                  <a:lnTo>
                    <a:pt x="1080" y="56"/>
                  </a:lnTo>
                  <a:lnTo>
                    <a:pt x="1082" y="59"/>
                  </a:lnTo>
                  <a:lnTo>
                    <a:pt x="1082" y="66"/>
                  </a:lnTo>
                  <a:lnTo>
                    <a:pt x="1082" y="73"/>
                  </a:lnTo>
                  <a:lnTo>
                    <a:pt x="1077" y="77"/>
                  </a:lnTo>
                  <a:lnTo>
                    <a:pt x="1073" y="80"/>
                  </a:lnTo>
                  <a:lnTo>
                    <a:pt x="1071" y="85"/>
                  </a:lnTo>
                  <a:lnTo>
                    <a:pt x="1070" y="91"/>
                  </a:lnTo>
                  <a:lnTo>
                    <a:pt x="1066" y="98"/>
                  </a:lnTo>
                  <a:lnTo>
                    <a:pt x="1091" y="98"/>
                  </a:lnTo>
                  <a:lnTo>
                    <a:pt x="1091" y="113"/>
                  </a:lnTo>
                  <a:lnTo>
                    <a:pt x="1094" y="127"/>
                  </a:lnTo>
                  <a:lnTo>
                    <a:pt x="1105" y="127"/>
                  </a:lnTo>
                  <a:lnTo>
                    <a:pt x="1110" y="122"/>
                  </a:lnTo>
                  <a:lnTo>
                    <a:pt x="1115" y="117"/>
                  </a:lnTo>
                  <a:lnTo>
                    <a:pt x="1120" y="112"/>
                  </a:lnTo>
                  <a:lnTo>
                    <a:pt x="1129" y="108"/>
                  </a:lnTo>
                  <a:lnTo>
                    <a:pt x="1129" y="119"/>
                  </a:lnTo>
                  <a:lnTo>
                    <a:pt x="1127" y="133"/>
                  </a:lnTo>
                  <a:lnTo>
                    <a:pt x="1126" y="145"/>
                  </a:lnTo>
                  <a:lnTo>
                    <a:pt x="1126" y="153"/>
                  </a:lnTo>
                  <a:lnTo>
                    <a:pt x="1124" y="159"/>
                  </a:lnTo>
                  <a:lnTo>
                    <a:pt x="1127" y="162"/>
                  </a:lnTo>
                  <a:lnTo>
                    <a:pt x="1129" y="164"/>
                  </a:lnTo>
                  <a:lnTo>
                    <a:pt x="1131" y="166"/>
                  </a:lnTo>
                  <a:lnTo>
                    <a:pt x="1134" y="167"/>
                  </a:lnTo>
                  <a:lnTo>
                    <a:pt x="1139" y="169"/>
                  </a:lnTo>
                  <a:lnTo>
                    <a:pt x="1148" y="155"/>
                  </a:lnTo>
                  <a:lnTo>
                    <a:pt x="1155" y="139"/>
                  </a:lnTo>
                  <a:lnTo>
                    <a:pt x="1155" y="127"/>
                  </a:lnTo>
                  <a:lnTo>
                    <a:pt x="1153" y="115"/>
                  </a:lnTo>
                  <a:lnTo>
                    <a:pt x="1153" y="103"/>
                  </a:lnTo>
                  <a:lnTo>
                    <a:pt x="1157" y="91"/>
                  </a:lnTo>
                  <a:lnTo>
                    <a:pt x="1167" y="82"/>
                  </a:lnTo>
                  <a:lnTo>
                    <a:pt x="1171" y="78"/>
                  </a:lnTo>
                  <a:lnTo>
                    <a:pt x="1174" y="78"/>
                  </a:lnTo>
                  <a:lnTo>
                    <a:pt x="1178" y="80"/>
                  </a:lnTo>
                  <a:lnTo>
                    <a:pt x="1181" y="82"/>
                  </a:lnTo>
                  <a:lnTo>
                    <a:pt x="1183" y="85"/>
                  </a:lnTo>
                  <a:lnTo>
                    <a:pt x="1187" y="89"/>
                  </a:lnTo>
                  <a:lnTo>
                    <a:pt x="1188" y="92"/>
                  </a:lnTo>
                  <a:lnTo>
                    <a:pt x="1192" y="94"/>
                  </a:lnTo>
                  <a:lnTo>
                    <a:pt x="1194" y="98"/>
                  </a:lnTo>
                  <a:lnTo>
                    <a:pt x="1201" y="98"/>
                  </a:lnTo>
                  <a:lnTo>
                    <a:pt x="1209" y="94"/>
                  </a:lnTo>
                  <a:lnTo>
                    <a:pt x="1218" y="92"/>
                  </a:lnTo>
                  <a:lnTo>
                    <a:pt x="1225" y="98"/>
                  </a:lnTo>
                  <a:lnTo>
                    <a:pt x="1225" y="112"/>
                  </a:lnTo>
                  <a:lnTo>
                    <a:pt x="1225" y="119"/>
                  </a:lnTo>
                  <a:lnTo>
                    <a:pt x="1223" y="131"/>
                  </a:lnTo>
                  <a:lnTo>
                    <a:pt x="1222" y="146"/>
                  </a:lnTo>
                  <a:lnTo>
                    <a:pt x="1218" y="164"/>
                  </a:lnTo>
                  <a:lnTo>
                    <a:pt x="1215" y="178"/>
                  </a:lnTo>
                  <a:lnTo>
                    <a:pt x="1213" y="188"/>
                  </a:lnTo>
                  <a:lnTo>
                    <a:pt x="1206" y="188"/>
                  </a:lnTo>
                  <a:lnTo>
                    <a:pt x="1202" y="187"/>
                  </a:lnTo>
                  <a:lnTo>
                    <a:pt x="1199" y="185"/>
                  </a:lnTo>
                  <a:lnTo>
                    <a:pt x="1195" y="183"/>
                  </a:lnTo>
                  <a:lnTo>
                    <a:pt x="1190" y="181"/>
                  </a:lnTo>
                  <a:lnTo>
                    <a:pt x="1190" y="185"/>
                  </a:lnTo>
                  <a:lnTo>
                    <a:pt x="1192" y="187"/>
                  </a:lnTo>
                  <a:lnTo>
                    <a:pt x="1194" y="188"/>
                  </a:lnTo>
                  <a:lnTo>
                    <a:pt x="1195" y="190"/>
                  </a:lnTo>
                  <a:lnTo>
                    <a:pt x="1195" y="192"/>
                  </a:lnTo>
                  <a:lnTo>
                    <a:pt x="1197" y="195"/>
                  </a:lnTo>
                  <a:lnTo>
                    <a:pt x="1197" y="201"/>
                  </a:lnTo>
                  <a:lnTo>
                    <a:pt x="1148" y="204"/>
                  </a:lnTo>
                  <a:lnTo>
                    <a:pt x="1148" y="208"/>
                  </a:lnTo>
                  <a:lnTo>
                    <a:pt x="1152" y="218"/>
                  </a:lnTo>
                  <a:lnTo>
                    <a:pt x="1150" y="229"/>
                  </a:lnTo>
                  <a:lnTo>
                    <a:pt x="1148" y="246"/>
                  </a:lnTo>
                  <a:lnTo>
                    <a:pt x="1139" y="246"/>
                  </a:lnTo>
                  <a:lnTo>
                    <a:pt x="1127" y="239"/>
                  </a:lnTo>
                  <a:lnTo>
                    <a:pt x="1110" y="235"/>
                  </a:lnTo>
                  <a:lnTo>
                    <a:pt x="1110" y="239"/>
                  </a:lnTo>
                  <a:lnTo>
                    <a:pt x="1113" y="239"/>
                  </a:lnTo>
                  <a:lnTo>
                    <a:pt x="1117" y="242"/>
                  </a:lnTo>
                  <a:lnTo>
                    <a:pt x="1119" y="244"/>
                  </a:lnTo>
                  <a:lnTo>
                    <a:pt x="1120" y="246"/>
                  </a:lnTo>
                  <a:lnTo>
                    <a:pt x="1122" y="248"/>
                  </a:lnTo>
                  <a:lnTo>
                    <a:pt x="1124" y="253"/>
                  </a:lnTo>
                  <a:lnTo>
                    <a:pt x="1124" y="258"/>
                  </a:lnTo>
                  <a:lnTo>
                    <a:pt x="1122" y="262"/>
                  </a:lnTo>
                  <a:lnTo>
                    <a:pt x="1119" y="265"/>
                  </a:lnTo>
                  <a:lnTo>
                    <a:pt x="1117" y="269"/>
                  </a:lnTo>
                  <a:lnTo>
                    <a:pt x="1108" y="276"/>
                  </a:lnTo>
                  <a:lnTo>
                    <a:pt x="1101" y="283"/>
                  </a:lnTo>
                  <a:lnTo>
                    <a:pt x="1098" y="291"/>
                  </a:lnTo>
                  <a:lnTo>
                    <a:pt x="1094" y="304"/>
                  </a:lnTo>
                  <a:lnTo>
                    <a:pt x="1087" y="304"/>
                  </a:lnTo>
                  <a:lnTo>
                    <a:pt x="1082" y="302"/>
                  </a:lnTo>
                  <a:lnTo>
                    <a:pt x="1077" y="300"/>
                  </a:lnTo>
                  <a:lnTo>
                    <a:pt x="1073" y="298"/>
                  </a:lnTo>
                  <a:lnTo>
                    <a:pt x="1066" y="297"/>
                  </a:lnTo>
                  <a:lnTo>
                    <a:pt x="1066" y="300"/>
                  </a:lnTo>
                  <a:lnTo>
                    <a:pt x="1075" y="300"/>
                  </a:lnTo>
                  <a:lnTo>
                    <a:pt x="1077" y="304"/>
                  </a:lnTo>
                  <a:lnTo>
                    <a:pt x="1078" y="307"/>
                  </a:lnTo>
                  <a:lnTo>
                    <a:pt x="1080" y="309"/>
                  </a:lnTo>
                  <a:lnTo>
                    <a:pt x="1080" y="312"/>
                  </a:lnTo>
                  <a:lnTo>
                    <a:pt x="1082" y="318"/>
                  </a:lnTo>
                  <a:lnTo>
                    <a:pt x="1082" y="323"/>
                  </a:lnTo>
                  <a:lnTo>
                    <a:pt x="1066" y="328"/>
                  </a:lnTo>
                  <a:lnTo>
                    <a:pt x="1052" y="337"/>
                  </a:lnTo>
                  <a:lnTo>
                    <a:pt x="1043" y="347"/>
                  </a:lnTo>
                  <a:lnTo>
                    <a:pt x="1037" y="363"/>
                  </a:lnTo>
                  <a:lnTo>
                    <a:pt x="1037" y="386"/>
                  </a:lnTo>
                  <a:lnTo>
                    <a:pt x="1043" y="400"/>
                  </a:lnTo>
                  <a:lnTo>
                    <a:pt x="1047" y="419"/>
                  </a:lnTo>
                  <a:lnTo>
                    <a:pt x="1047" y="438"/>
                  </a:lnTo>
                  <a:lnTo>
                    <a:pt x="1066" y="438"/>
                  </a:lnTo>
                  <a:lnTo>
                    <a:pt x="1066" y="447"/>
                  </a:lnTo>
                  <a:lnTo>
                    <a:pt x="1070" y="450"/>
                  </a:lnTo>
                  <a:lnTo>
                    <a:pt x="1070" y="454"/>
                  </a:lnTo>
                  <a:lnTo>
                    <a:pt x="1070" y="457"/>
                  </a:lnTo>
                  <a:lnTo>
                    <a:pt x="1070" y="459"/>
                  </a:lnTo>
                  <a:lnTo>
                    <a:pt x="1070" y="461"/>
                  </a:lnTo>
                  <a:lnTo>
                    <a:pt x="1070" y="462"/>
                  </a:lnTo>
                  <a:lnTo>
                    <a:pt x="1071" y="464"/>
                  </a:lnTo>
                  <a:lnTo>
                    <a:pt x="1077" y="464"/>
                  </a:lnTo>
                  <a:lnTo>
                    <a:pt x="1082" y="466"/>
                  </a:lnTo>
                  <a:lnTo>
                    <a:pt x="1094" y="464"/>
                  </a:lnTo>
                  <a:lnTo>
                    <a:pt x="1106" y="469"/>
                  </a:lnTo>
                  <a:lnTo>
                    <a:pt x="1119" y="478"/>
                  </a:lnTo>
                  <a:lnTo>
                    <a:pt x="1131" y="490"/>
                  </a:lnTo>
                  <a:lnTo>
                    <a:pt x="1141" y="501"/>
                  </a:lnTo>
                  <a:lnTo>
                    <a:pt x="1152" y="508"/>
                  </a:lnTo>
                  <a:lnTo>
                    <a:pt x="1157" y="510"/>
                  </a:lnTo>
                  <a:lnTo>
                    <a:pt x="1160" y="511"/>
                  </a:lnTo>
                  <a:lnTo>
                    <a:pt x="1164" y="510"/>
                  </a:lnTo>
                  <a:lnTo>
                    <a:pt x="1167" y="510"/>
                  </a:lnTo>
                  <a:lnTo>
                    <a:pt x="1169" y="508"/>
                  </a:lnTo>
                  <a:lnTo>
                    <a:pt x="1173" y="506"/>
                  </a:lnTo>
                  <a:lnTo>
                    <a:pt x="1174" y="504"/>
                  </a:lnTo>
                  <a:lnTo>
                    <a:pt x="1178" y="504"/>
                  </a:lnTo>
                  <a:lnTo>
                    <a:pt x="1206" y="511"/>
                  </a:lnTo>
                  <a:lnTo>
                    <a:pt x="1209" y="530"/>
                  </a:lnTo>
                  <a:lnTo>
                    <a:pt x="1213" y="544"/>
                  </a:lnTo>
                  <a:lnTo>
                    <a:pt x="1215" y="555"/>
                  </a:lnTo>
                  <a:lnTo>
                    <a:pt x="1216" y="565"/>
                  </a:lnTo>
                  <a:lnTo>
                    <a:pt x="1220" y="576"/>
                  </a:lnTo>
                  <a:lnTo>
                    <a:pt x="1229" y="588"/>
                  </a:lnTo>
                  <a:lnTo>
                    <a:pt x="1239" y="604"/>
                  </a:lnTo>
                  <a:lnTo>
                    <a:pt x="1242" y="602"/>
                  </a:lnTo>
                  <a:lnTo>
                    <a:pt x="1244" y="602"/>
                  </a:lnTo>
                  <a:lnTo>
                    <a:pt x="1244" y="602"/>
                  </a:lnTo>
                  <a:lnTo>
                    <a:pt x="1246" y="600"/>
                  </a:lnTo>
                  <a:lnTo>
                    <a:pt x="1248" y="600"/>
                  </a:lnTo>
                  <a:lnTo>
                    <a:pt x="1251" y="599"/>
                  </a:lnTo>
                  <a:lnTo>
                    <a:pt x="1253" y="599"/>
                  </a:lnTo>
                  <a:lnTo>
                    <a:pt x="1253" y="597"/>
                  </a:lnTo>
                  <a:lnTo>
                    <a:pt x="1253" y="597"/>
                  </a:lnTo>
                  <a:lnTo>
                    <a:pt x="1253" y="597"/>
                  </a:lnTo>
                  <a:lnTo>
                    <a:pt x="1253" y="595"/>
                  </a:lnTo>
                  <a:lnTo>
                    <a:pt x="1255" y="592"/>
                  </a:lnTo>
                  <a:lnTo>
                    <a:pt x="1255" y="581"/>
                  </a:lnTo>
                  <a:lnTo>
                    <a:pt x="1253" y="567"/>
                  </a:lnTo>
                  <a:lnTo>
                    <a:pt x="1249" y="550"/>
                  </a:lnTo>
                  <a:lnTo>
                    <a:pt x="1244" y="534"/>
                  </a:lnTo>
                  <a:lnTo>
                    <a:pt x="1258" y="527"/>
                  </a:lnTo>
                  <a:lnTo>
                    <a:pt x="1272" y="517"/>
                  </a:lnTo>
                  <a:lnTo>
                    <a:pt x="1281" y="503"/>
                  </a:lnTo>
                  <a:lnTo>
                    <a:pt x="1286" y="485"/>
                  </a:lnTo>
                  <a:lnTo>
                    <a:pt x="1288" y="475"/>
                  </a:lnTo>
                  <a:lnTo>
                    <a:pt x="1286" y="459"/>
                  </a:lnTo>
                  <a:lnTo>
                    <a:pt x="1286" y="443"/>
                  </a:lnTo>
                  <a:lnTo>
                    <a:pt x="1279" y="440"/>
                  </a:lnTo>
                  <a:lnTo>
                    <a:pt x="1276" y="438"/>
                  </a:lnTo>
                  <a:lnTo>
                    <a:pt x="1272" y="436"/>
                  </a:lnTo>
                  <a:lnTo>
                    <a:pt x="1269" y="433"/>
                  </a:lnTo>
                  <a:lnTo>
                    <a:pt x="1267" y="427"/>
                  </a:lnTo>
                  <a:lnTo>
                    <a:pt x="1274" y="415"/>
                  </a:lnTo>
                  <a:lnTo>
                    <a:pt x="1277" y="401"/>
                  </a:lnTo>
                  <a:lnTo>
                    <a:pt x="1274" y="386"/>
                  </a:lnTo>
                  <a:lnTo>
                    <a:pt x="1270" y="370"/>
                  </a:lnTo>
                  <a:lnTo>
                    <a:pt x="1265" y="352"/>
                  </a:lnTo>
                  <a:lnTo>
                    <a:pt x="1263" y="335"/>
                  </a:lnTo>
                  <a:lnTo>
                    <a:pt x="1267" y="335"/>
                  </a:lnTo>
                  <a:lnTo>
                    <a:pt x="1267" y="331"/>
                  </a:lnTo>
                  <a:lnTo>
                    <a:pt x="1291" y="335"/>
                  </a:lnTo>
                  <a:lnTo>
                    <a:pt x="1312" y="335"/>
                  </a:lnTo>
                  <a:lnTo>
                    <a:pt x="1335" y="331"/>
                  </a:lnTo>
                  <a:lnTo>
                    <a:pt x="1340" y="340"/>
                  </a:lnTo>
                  <a:lnTo>
                    <a:pt x="1345" y="352"/>
                  </a:lnTo>
                  <a:lnTo>
                    <a:pt x="1351" y="361"/>
                  </a:lnTo>
                  <a:lnTo>
                    <a:pt x="1356" y="365"/>
                  </a:lnTo>
                  <a:lnTo>
                    <a:pt x="1359" y="366"/>
                  </a:lnTo>
                  <a:lnTo>
                    <a:pt x="1365" y="366"/>
                  </a:lnTo>
                  <a:lnTo>
                    <a:pt x="1370" y="368"/>
                  </a:lnTo>
                  <a:lnTo>
                    <a:pt x="1375" y="370"/>
                  </a:lnTo>
                  <a:lnTo>
                    <a:pt x="1379" y="373"/>
                  </a:lnTo>
                  <a:lnTo>
                    <a:pt x="1380" y="382"/>
                  </a:lnTo>
                  <a:lnTo>
                    <a:pt x="1384" y="398"/>
                  </a:lnTo>
                  <a:lnTo>
                    <a:pt x="1386" y="412"/>
                  </a:lnTo>
                  <a:lnTo>
                    <a:pt x="1389" y="422"/>
                  </a:lnTo>
                  <a:lnTo>
                    <a:pt x="1391" y="424"/>
                  </a:lnTo>
                  <a:lnTo>
                    <a:pt x="1394" y="427"/>
                  </a:lnTo>
                  <a:lnTo>
                    <a:pt x="1398" y="429"/>
                  </a:lnTo>
                  <a:lnTo>
                    <a:pt x="1401" y="433"/>
                  </a:lnTo>
                  <a:lnTo>
                    <a:pt x="1407" y="434"/>
                  </a:lnTo>
                  <a:lnTo>
                    <a:pt x="1408" y="438"/>
                  </a:lnTo>
                  <a:lnTo>
                    <a:pt x="1422" y="427"/>
                  </a:lnTo>
                  <a:lnTo>
                    <a:pt x="1433" y="414"/>
                  </a:lnTo>
                  <a:lnTo>
                    <a:pt x="1441" y="400"/>
                  </a:lnTo>
                  <a:lnTo>
                    <a:pt x="1455" y="389"/>
                  </a:lnTo>
                  <a:lnTo>
                    <a:pt x="1457" y="401"/>
                  </a:lnTo>
                  <a:lnTo>
                    <a:pt x="1462" y="408"/>
                  </a:lnTo>
                  <a:lnTo>
                    <a:pt x="1469" y="415"/>
                  </a:lnTo>
                  <a:lnTo>
                    <a:pt x="1476" y="422"/>
                  </a:lnTo>
                  <a:lnTo>
                    <a:pt x="1482" y="431"/>
                  </a:lnTo>
                  <a:lnTo>
                    <a:pt x="1482" y="434"/>
                  </a:lnTo>
                  <a:lnTo>
                    <a:pt x="1482" y="438"/>
                  </a:lnTo>
                  <a:lnTo>
                    <a:pt x="1480" y="440"/>
                  </a:lnTo>
                  <a:lnTo>
                    <a:pt x="1480" y="443"/>
                  </a:lnTo>
                  <a:lnTo>
                    <a:pt x="1478" y="447"/>
                  </a:lnTo>
                  <a:lnTo>
                    <a:pt x="1480" y="450"/>
                  </a:lnTo>
                  <a:lnTo>
                    <a:pt x="1482" y="454"/>
                  </a:lnTo>
                  <a:lnTo>
                    <a:pt x="1483" y="455"/>
                  </a:lnTo>
                  <a:lnTo>
                    <a:pt x="1487" y="455"/>
                  </a:lnTo>
                  <a:lnTo>
                    <a:pt x="1490" y="455"/>
                  </a:lnTo>
                  <a:lnTo>
                    <a:pt x="1492" y="455"/>
                  </a:lnTo>
                  <a:lnTo>
                    <a:pt x="1496" y="455"/>
                  </a:lnTo>
                  <a:lnTo>
                    <a:pt x="1497" y="457"/>
                  </a:lnTo>
                  <a:lnTo>
                    <a:pt x="1503" y="471"/>
                  </a:lnTo>
                  <a:lnTo>
                    <a:pt x="1503" y="482"/>
                  </a:lnTo>
                  <a:lnTo>
                    <a:pt x="1501" y="492"/>
                  </a:lnTo>
                  <a:lnTo>
                    <a:pt x="1504" y="501"/>
                  </a:lnTo>
                  <a:lnTo>
                    <a:pt x="1517" y="511"/>
                  </a:lnTo>
                  <a:lnTo>
                    <a:pt x="1506" y="532"/>
                  </a:lnTo>
                  <a:lnTo>
                    <a:pt x="1494" y="550"/>
                  </a:lnTo>
                  <a:lnTo>
                    <a:pt x="1497" y="550"/>
                  </a:lnTo>
                  <a:lnTo>
                    <a:pt x="1508" y="539"/>
                  </a:lnTo>
                  <a:lnTo>
                    <a:pt x="1518" y="530"/>
                  </a:lnTo>
                  <a:lnTo>
                    <a:pt x="1527" y="520"/>
                  </a:lnTo>
                  <a:lnTo>
                    <a:pt x="1539" y="523"/>
                  </a:lnTo>
                  <a:lnTo>
                    <a:pt x="1546" y="530"/>
                  </a:lnTo>
                  <a:lnTo>
                    <a:pt x="1553" y="539"/>
                  </a:lnTo>
                  <a:lnTo>
                    <a:pt x="1555" y="553"/>
                  </a:lnTo>
                  <a:lnTo>
                    <a:pt x="1571" y="553"/>
                  </a:lnTo>
                  <a:lnTo>
                    <a:pt x="1571" y="558"/>
                  </a:lnTo>
                  <a:lnTo>
                    <a:pt x="1572" y="562"/>
                  </a:lnTo>
                  <a:lnTo>
                    <a:pt x="1572" y="567"/>
                  </a:lnTo>
                  <a:lnTo>
                    <a:pt x="1574" y="572"/>
                  </a:lnTo>
                  <a:lnTo>
                    <a:pt x="1572" y="578"/>
                  </a:lnTo>
                  <a:lnTo>
                    <a:pt x="1572" y="581"/>
                  </a:lnTo>
                  <a:lnTo>
                    <a:pt x="1572" y="585"/>
                  </a:lnTo>
                  <a:lnTo>
                    <a:pt x="1574" y="586"/>
                  </a:lnTo>
                  <a:lnTo>
                    <a:pt x="1574" y="590"/>
                  </a:lnTo>
                  <a:lnTo>
                    <a:pt x="1574" y="592"/>
                  </a:lnTo>
                  <a:lnTo>
                    <a:pt x="1574" y="595"/>
                  </a:lnTo>
                  <a:lnTo>
                    <a:pt x="1555" y="609"/>
                  </a:lnTo>
                  <a:lnTo>
                    <a:pt x="1534" y="618"/>
                  </a:lnTo>
                  <a:lnTo>
                    <a:pt x="1510" y="623"/>
                  </a:lnTo>
                  <a:lnTo>
                    <a:pt x="1485" y="626"/>
                  </a:lnTo>
                  <a:lnTo>
                    <a:pt x="1461" y="630"/>
                  </a:lnTo>
                  <a:lnTo>
                    <a:pt x="1436" y="633"/>
                  </a:lnTo>
                  <a:lnTo>
                    <a:pt x="1415" y="640"/>
                  </a:lnTo>
                  <a:lnTo>
                    <a:pt x="1396" y="649"/>
                  </a:lnTo>
                  <a:lnTo>
                    <a:pt x="1382" y="665"/>
                  </a:lnTo>
                  <a:lnTo>
                    <a:pt x="1386" y="665"/>
                  </a:lnTo>
                  <a:lnTo>
                    <a:pt x="1403" y="653"/>
                  </a:lnTo>
                  <a:lnTo>
                    <a:pt x="1424" y="644"/>
                  </a:lnTo>
                  <a:lnTo>
                    <a:pt x="1447" y="639"/>
                  </a:lnTo>
                  <a:lnTo>
                    <a:pt x="1448" y="642"/>
                  </a:lnTo>
                  <a:lnTo>
                    <a:pt x="1450" y="646"/>
                  </a:lnTo>
                  <a:lnTo>
                    <a:pt x="1452" y="647"/>
                  </a:lnTo>
                  <a:lnTo>
                    <a:pt x="1455" y="649"/>
                  </a:lnTo>
                  <a:lnTo>
                    <a:pt x="1459" y="651"/>
                  </a:lnTo>
                  <a:lnTo>
                    <a:pt x="1462" y="654"/>
                  </a:lnTo>
                  <a:lnTo>
                    <a:pt x="1457" y="663"/>
                  </a:lnTo>
                  <a:lnTo>
                    <a:pt x="1454" y="670"/>
                  </a:lnTo>
                  <a:lnTo>
                    <a:pt x="1452" y="677"/>
                  </a:lnTo>
                  <a:lnTo>
                    <a:pt x="1450" y="688"/>
                  </a:lnTo>
                  <a:lnTo>
                    <a:pt x="1464" y="695"/>
                  </a:lnTo>
                  <a:lnTo>
                    <a:pt x="1473" y="705"/>
                  </a:lnTo>
                  <a:lnTo>
                    <a:pt x="1480" y="715"/>
                  </a:lnTo>
                  <a:lnTo>
                    <a:pt x="1489" y="726"/>
                  </a:lnTo>
                  <a:lnTo>
                    <a:pt x="1489" y="729"/>
                  </a:lnTo>
                  <a:lnTo>
                    <a:pt x="1489" y="731"/>
                  </a:lnTo>
                  <a:lnTo>
                    <a:pt x="1487" y="731"/>
                  </a:lnTo>
                  <a:lnTo>
                    <a:pt x="1487" y="733"/>
                  </a:lnTo>
                  <a:lnTo>
                    <a:pt x="1485" y="735"/>
                  </a:lnTo>
                  <a:lnTo>
                    <a:pt x="1475" y="747"/>
                  </a:lnTo>
                  <a:lnTo>
                    <a:pt x="1461" y="757"/>
                  </a:lnTo>
                  <a:lnTo>
                    <a:pt x="1443" y="764"/>
                  </a:lnTo>
                  <a:lnTo>
                    <a:pt x="1443" y="749"/>
                  </a:lnTo>
                  <a:lnTo>
                    <a:pt x="1452" y="743"/>
                  </a:lnTo>
                  <a:lnTo>
                    <a:pt x="1459" y="738"/>
                  </a:lnTo>
                  <a:lnTo>
                    <a:pt x="1466" y="729"/>
                  </a:lnTo>
                  <a:lnTo>
                    <a:pt x="1459" y="726"/>
                  </a:lnTo>
                  <a:lnTo>
                    <a:pt x="1459" y="722"/>
                  </a:lnTo>
                  <a:lnTo>
                    <a:pt x="1457" y="722"/>
                  </a:lnTo>
                  <a:lnTo>
                    <a:pt x="1455" y="722"/>
                  </a:lnTo>
                  <a:lnTo>
                    <a:pt x="1455" y="722"/>
                  </a:lnTo>
                  <a:lnTo>
                    <a:pt x="1455" y="724"/>
                  </a:lnTo>
                  <a:lnTo>
                    <a:pt x="1455" y="726"/>
                  </a:lnTo>
                  <a:lnTo>
                    <a:pt x="1455" y="726"/>
                  </a:lnTo>
                  <a:lnTo>
                    <a:pt x="1443" y="735"/>
                  </a:lnTo>
                  <a:lnTo>
                    <a:pt x="1427" y="742"/>
                  </a:lnTo>
                  <a:lnTo>
                    <a:pt x="1414" y="747"/>
                  </a:lnTo>
                  <a:lnTo>
                    <a:pt x="1400" y="754"/>
                  </a:lnTo>
                  <a:lnTo>
                    <a:pt x="1387" y="763"/>
                  </a:lnTo>
                  <a:lnTo>
                    <a:pt x="1379" y="775"/>
                  </a:lnTo>
                  <a:lnTo>
                    <a:pt x="1373" y="792"/>
                  </a:lnTo>
                  <a:lnTo>
                    <a:pt x="1379" y="794"/>
                  </a:lnTo>
                  <a:lnTo>
                    <a:pt x="1386" y="796"/>
                  </a:lnTo>
                  <a:lnTo>
                    <a:pt x="1389" y="799"/>
                  </a:lnTo>
                  <a:lnTo>
                    <a:pt x="1382" y="799"/>
                  </a:lnTo>
                  <a:lnTo>
                    <a:pt x="1372" y="808"/>
                  </a:lnTo>
                  <a:lnTo>
                    <a:pt x="1358" y="811"/>
                  </a:lnTo>
                  <a:lnTo>
                    <a:pt x="1345" y="813"/>
                  </a:lnTo>
                  <a:lnTo>
                    <a:pt x="1331" y="815"/>
                  </a:lnTo>
                  <a:lnTo>
                    <a:pt x="1321" y="843"/>
                  </a:lnTo>
                  <a:lnTo>
                    <a:pt x="1309" y="873"/>
                  </a:lnTo>
                  <a:lnTo>
                    <a:pt x="1305" y="869"/>
                  </a:lnTo>
                  <a:lnTo>
                    <a:pt x="1304" y="867"/>
                  </a:lnTo>
                  <a:lnTo>
                    <a:pt x="1300" y="866"/>
                  </a:lnTo>
                  <a:lnTo>
                    <a:pt x="1298" y="864"/>
                  </a:lnTo>
                  <a:lnTo>
                    <a:pt x="1293" y="860"/>
                  </a:lnTo>
                  <a:lnTo>
                    <a:pt x="1293" y="869"/>
                  </a:lnTo>
                  <a:lnTo>
                    <a:pt x="1295" y="873"/>
                  </a:lnTo>
                  <a:lnTo>
                    <a:pt x="1298" y="883"/>
                  </a:lnTo>
                  <a:lnTo>
                    <a:pt x="1302" y="895"/>
                  </a:lnTo>
                  <a:lnTo>
                    <a:pt x="1305" y="906"/>
                  </a:lnTo>
                  <a:lnTo>
                    <a:pt x="1305" y="911"/>
                  </a:lnTo>
                  <a:lnTo>
                    <a:pt x="1291" y="920"/>
                  </a:lnTo>
                  <a:lnTo>
                    <a:pt x="1276" y="928"/>
                  </a:lnTo>
                  <a:lnTo>
                    <a:pt x="1260" y="939"/>
                  </a:lnTo>
                  <a:lnTo>
                    <a:pt x="1244" y="949"/>
                  </a:lnTo>
                  <a:lnTo>
                    <a:pt x="1234" y="963"/>
                  </a:lnTo>
                  <a:lnTo>
                    <a:pt x="1229" y="981"/>
                  </a:lnTo>
                  <a:lnTo>
                    <a:pt x="1223" y="995"/>
                  </a:lnTo>
                  <a:lnTo>
                    <a:pt x="1225" y="1012"/>
                  </a:lnTo>
                  <a:lnTo>
                    <a:pt x="1230" y="1031"/>
                  </a:lnTo>
                  <a:lnTo>
                    <a:pt x="1237" y="1051"/>
                  </a:lnTo>
                  <a:lnTo>
                    <a:pt x="1244" y="1070"/>
                  </a:lnTo>
                  <a:lnTo>
                    <a:pt x="1248" y="1087"/>
                  </a:lnTo>
                  <a:lnTo>
                    <a:pt x="1244" y="1087"/>
                  </a:lnTo>
                  <a:lnTo>
                    <a:pt x="1244" y="1091"/>
                  </a:lnTo>
                  <a:lnTo>
                    <a:pt x="1232" y="1087"/>
                  </a:lnTo>
                  <a:lnTo>
                    <a:pt x="1227" y="1072"/>
                  </a:lnTo>
                  <a:lnTo>
                    <a:pt x="1218" y="1052"/>
                  </a:lnTo>
                  <a:lnTo>
                    <a:pt x="1208" y="1031"/>
                  </a:lnTo>
                  <a:lnTo>
                    <a:pt x="1197" y="1016"/>
                  </a:lnTo>
                  <a:lnTo>
                    <a:pt x="1187" y="1007"/>
                  </a:lnTo>
                  <a:lnTo>
                    <a:pt x="1174" y="1005"/>
                  </a:lnTo>
                  <a:lnTo>
                    <a:pt x="1159" y="998"/>
                  </a:lnTo>
                  <a:lnTo>
                    <a:pt x="1141" y="991"/>
                  </a:lnTo>
                  <a:lnTo>
                    <a:pt x="1120" y="988"/>
                  </a:lnTo>
                  <a:lnTo>
                    <a:pt x="1120" y="991"/>
                  </a:lnTo>
                  <a:lnTo>
                    <a:pt x="1117" y="991"/>
                  </a:lnTo>
                  <a:lnTo>
                    <a:pt x="1119" y="997"/>
                  </a:lnTo>
                  <a:lnTo>
                    <a:pt x="1122" y="1002"/>
                  </a:lnTo>
                  <a:lnTo>
                    <a:pt x="1124" y="1005"/>
                  </a:lnTo>
                  <a:lnTo>
                    <a:pt x="1126" y="1009"/>
                  </a:lnTo>
                  <a:lnTo>
                    <a:pt x="1129" y="1014"/>
                  </a:lnTo>
                  <a:lnTo>
                    <a:pt x="1113" y="1014"/>
                  </a:lnTo>
                  <a:lnTo>
                    <a:pt x="1101" y="1009"/>
                  </a:lnTo>
                  <a:lnTo>
                    <a:pt x="1085" y="1005"/>
                  </a:lnTo>
                  <a:lnTo>
                    <a:pt x="1070" y="1005"/>
                  </a:lnTo>
                  <a:lnTo>
                    <a:pt x="1054" y="1007"/>
                  </a:lnTo>
                  <a:lnTo>
                    <a:pt x="1043" y="1010"/>
                  </a:lnTo>
                  <a:lnTo>
                    <a:pt x="1031" y="1016"/>
                  </a:lnTo>
                  <a:lnTo>
                    <a:pt x="1021" y="1023"/>
                  </a:lnTo>
                  <a:lnTo>
                    <a:pt x="1014" y="1033"/>
                  </a:lnTo>
                  <a:lnTo>
                    <a:pt x="1010" y="1042"/>
                  </a:lnTo>
                  <a:lnTo>
                    <a:pt x="1012" y="1049"/>
                  </a:lnTo>
                  <a:lnTo>
                    <a:pt x="1012" y="1058"/>
                  </a:lnTo>
                  <a:lnTo>
                    <a:pt x="1009" y="1068"/>
                  </a:lnTo>
                  <a:lnTo>
                    <a:pt x="1002" y="1091"/>
                  </a:lnTo>
                  <a:lnTo>
                    <a:pt x="1002" y="1108"/>
                  </a:lnTo>
                  <a:lnTo>
                    <a:pt x="1003" y="1126"/>
                  </a:lnTo>
                  <a:lnTo>
                    <a:pt x="1010" y="1143"/>
                  </a:lnTo>
                  <a:lnTo>
                    <a:pt x="1021" y="1164"/>
                  </a:lnTo>
                  <a:lnTo>
                    <a:pt x="1033" y="1166"/>
                  </a:lnTo>
                  <a:lnTo>
                    <a:pt x="1040" y="1168"/>
                  </a:lnTo>
                  <a:lnTo>
                    <a:pt x="1043" y="1171"/>
                  </a:lnTo>
                  <a:lnTo>
                    <a:pt x="1047" y="1173"/>
                  </a:lnTo>
                  <a:lnTo>
                    <a:pt x="1052" y="1175"/>
                  </a:lnTo>
                  <a:lnTo>
                    <a:pt x="1061" y="1171"/>
                  </a:lnTo>
                  <a:lnTo>
                    <a:pt x="1075" y="1164"/>
                  </a:lnTo>
                  <a:lnTo>
                    <a:pt x="1078" y="1162"/>
                  </a:lnTo>
                  <a:lnTo>
                    <a:pt x="1080" y="1162"/>
                  </a:lnTo>
                  <a:lnTo>
                    <a:pt x="1084" y="1162"/>
                  </a:lnTo>
                  <a:lnTo>
                    <a:pt x="1084" y="1162"/>
                  </a:lnTo>
                  <a:lnTo>
                    <a:pt x="1085" y="1162"/>
                  </a:lnTo>
                  <a:lnTo>
                    <a:pt x="1087" y="1162"/>
                  </a:lnTo>
                  <a:lnTo>
                    <a:pt x="1087" y="1161"/>
                  </a:lnTo>
                  <a:lnTo>
                    <a:pt x="1091" y="1157"/>
                  </a:lnTo>
                  <a:lnTo>
                    <a:pt x="1092" y="1152"/>
                  </a:lnTo>
                  <a:lnTo>
                    <a:pt x="1094" y="1147"/>
                  </a:lnTo>
                  <a:lnTo>
                    <a:pt x="1096" y="1141"/>
                  </a:lnTo>
                  <a:lnTo>
                    <a:pt x="1098" y="1138"/>
                  </a:lnTo>
                  <a:lnTo>
                    <a:pt x="1106" y="1129"/>
                  </a:lnTo>
                  <a:lnTo>
                    <a:pt x="1117" y="1124"/>
                  </a:lnTo>
                  <a:lnTo>
                    <a:pt x="1133" y="1122"/>
                  </a:lnTo>
                  <a:lnTo>
                    <a:pt x="1134" y="1126"/>
                  </a:lnTo>
                  <a:lnTo>
                    <a:pt x="1136" y="1127"/>
                  </a:lnTo>
                  <a:lnTo>
                    <a:pt x="1136" y="1129"/>
                  </a:lnTo>
                  <a:lnTo>
                    <a:pt x="1138" y="1129"/>
                  </a:lnTo>
                  <a:lnTo>
                    <a:pt x="1138" y="1127"/>
                  </a:lnTo>
                  <a:lnTo>
                    <a:pt x="1139" y="1127"/>
                  </a:lnTo>
                  <a:lnTo>
                    <a:pt x="1143" y="1127"/>
                  </a:lnTo>
                  <a:lnTo>
                    <a:pt x="1148" y="1126"/>
                  </a:lnTo>
                  <a:lnTo>
                    <a:pt x="1148" y="1141"/>
                  </a:lnTo>
                  <a:lnTo>
                    <a:pt x="1141" y="1148"/>
                  </a:lnTo>
                  <a:lnTo>
                    <a:pt x="1136" y="1161"/>
                  </a:lnTo>
                  <a:lnTo>
                    <a:pt x="1131" y="1178"/>
                  </a:lnTo>
                  <a:lnTo>
                    <a:pt x="1126" y="1194"/>
                  </a:lnTo>
                  <a:lnTo>
                    <a:pt x="1120" y="1206"/>
                  </a:lnTo>
                  <a:lnTo>
                    <a:pt x="1138" y="1206"/>
                  </a:lnTo>
                  <a:lnTo>
                    <a:pt x="1153" y="1204"/>
                  </a:lnTo>
                  <a:lnTo>
                    <a:pt x="1167" y="1204"/>
                  </a:lnTo>
                  <a:lnTo>
                    <a:pt x="1180" y="1206"/>
                  </a:lnTo>
                  <a:lnTo>
                    <a:pt x="1188" y="1211"/>
                  </a:lnTo>
                  <a:lnTo>
                    <a:pt x="1195" y="1222"/>
                  </a:lnTo>
                  <a:lnTo>
                    <a:pt x="1197" y="1237"/>
                  </a:lnTo>
                  <a:lnTo>
                    <a:pt x="1194" y="1248"/>
                  </a:lnTo>
                  <a:lnTo>
                    <a:pt x="1190" y="1262"/>
                  </a:lnTo>
                  <a:lnTo>
                    <a:pt x="1190" y="1276"/>
                  </a:lnTo>
                  <a:lnTo>
                    <a:pt x="1199" y="1285"/>
                  </a:lnTo>
                  <a:lnTo>
                    <a:pt x="1204" y="1291"/>
                  </a:lnTo>
                  <a:lnTo>
                    <a:pt x="1211" y="1298"/>
                  </a:lnTo>
                  <a:lnTo>
                    <a:pt x="1222" y="1304"/>
                  </a:lnTo>
                  <a:lnTo>
                    <a:pt x="1235" y="1307"/>
                  </a:lnTo>
                  <a:lnTo>
                    <a:pt x="1242" y="1298"/>
                  </a:lnTo>
                  <a:lnTo>
                    <a:pt x="1251" y="1295"/>
                  </a:lnTo>
                  <a:lnTo>
                    <a:pt x="1267" y="1295"/>
                  </a:lnTo>
                  <a:lnTo>
                    <a:pt x="1269" y="1298"/>
                  </a:lnTo>
                  <a:lnTo>
                    <a:pt x="1272" y="1302"/>
                  </a:lnTo>
                  <a:lnTo>
                    <a:pt x="1274" y="1304"/>
                  </a:lnTo>
                  <a:lnTo>
                    <a:pt x="1276" y="1304"/>
                  </a:lnTo>
                  <a:lnTo>
                    <a:pt x="1281" y="1305"/>
                  </a:lnTo>
                  <a:lnTo>
                    <a:pt x="1286" y="1307"/>
                  </a:lnTo>
                  <a:lnTo>
                    <a:pt x="1293" y="1293"/>
                  </a:lnTo>
                  <a:lnTo>
                    <a:pt x="1302" y="1283"/>
                  </a:lnTo>
                  <a:lnTo>
                    <a:pt x="1312" y="1274"/>
                  </a:lnTo>
                  <a:lnTo>
                    <a:pt x="1325" y="1267"/>
                  </a:lnTo>
                  <a:lnTo>
                    <a:pt x="1344" y="1264"/>
                  </a:lnTo>
                  <a:lnTo>
                    <a:pt x="1347" y="1262"/>
                  </a:lnTo>
                  <a:lnTo>
                    <a:pt x="1349" y="1262"/>
                  </a:lnTo>
                  <a:lnTo>
                    <a:pt x="1352" y="1262"/>
                  </a:lnTo>
                  <a:lnTo>
                    <a:pt x="1354" y="1262"/>
                  </a:lnTo>
                  <a:lnTo>
                    <a:pt x="1358" y="1264"/>
                  </a:lnTo>
                  <a:lnTo>
                    <a:pt x="1363" y="1264"/>
                  </a:lnTo>
                  <a:lnTo>
                    <a:pt x="1361" y="1267"/>
                  </a:lnTo>
                  <a:lnTo>
                    <a:pt x="1361" y="1271"/>
                  </a:lnTo>
                  <a:lnTo>
                    <a:pt x="1359" y="1271"/>
                  </a:lnTo>
                  <a:lnTo>
                    <a:pt x="1359" y="1272"/>
                  </a:lnTo>
                  <a:lnTo>
                    <a:pt x="1361" y="1272"/>
                  </a:lnTo>
                  <a:lnTo>
                    <a:pt x="1363" y="1274"/>
                  </a:lnTo>
                  <a:lnTo>
                    <a:pt x="1366" y="1276"/>
                  </a:lnTo>
                  <a:lnTo>
                    <a:pt x="1366" y="1272"/>
                  </a:lnTo>
                  <a:lnTo>
                    <a:pt x="1370" y="1269"/>
                  </a:lnTo>
                  <a:lnTo>
                    <a:pt x="1372" y="1267"/>
                  </a:lnTo>
                  <a:lnTo>
                    <a:pt x="1373" y="1265"/>
                  </a:lnTo>
                  <a:lnTo>
                    <a:pt x="1375" y="1264"/>
                  </a:lnTo>
                  <a:lnTo>
                    <a:pt x="1379" y="1262"/>
                  </a:lnTo>
                  <a:lnTo>
                    <a:pt x="1382" y="1260"/>
                  </a:lnTo>
                  <a:lnTo>
                    <a:pt x="1398" y="1274"/>
                  </a:lnTo>
                  <a:lnTo>
                    <a:pt x="1419" y="1281"/>
                  </a:lnTo>
                  <a:lnTo>
                    <a:pt x="1440" y="1283"/>
                  </a:lnTo>
                  <a:lnTo>
                    <a:pt x="1464" y="1281"/>
                  </a:lnTo>
                  <a:lnTo>
                    <a:pt x="1489" y="1279"/>
                  </a:lnTo>
                  <a:lnTo>
                    <a:pt x="1489" y="1283"/>
                  </a:lnTo>
                  <a:lnTo>
                    <a:pt x="1489" y="1285"/>
                  </a:lnTo>
                  <a:lnTo>
                    <a:pt x="1487" y="1286"/>
                  </a:lnTo>
                  <a:lnTo>
                    <a:pt x="1487" y="1286"/>
                  </a:lnTo>
                  <a:lnTo>
                    <a:pt x="1487" y="1288"/>
                  </a:lnTo>
                  <a:lnTo>
                    <a:pt x="1485" y="1291"/>
                  </a:lnTo>
                  <a:lnTo>
                    <a:pt x="1497" y="1295"/>
                  </a:lnTo>
                  <a:lnTo>
                    <a:pt x="1504" y="1300"/>
                  </a:lnTo>
                  <a:lnTo>
                    <a:pt x="1511" y="1305"/>
                  </a:lnTo>
                  <a:lnTo>
                    <a:pt x="1523" y="1311"/>
                  </a:lnTo>
                  <a:lnTo>
                    <a:pt x="1523" y="1321"/>
                  </a:lnTo>
                  <a:lnTo>
                    <a:pt x="1536" y="1325"/>
                  </a:lnTo>
                  <a:lnTo>
                    <a:pt x="1544" y="1326"/>
                  </a:lnTo>
                  <a:lnTo>
                    <a:pt x="1551" y="1333"/>
                  </a:lnTo>
                  <a:lnTo>
                    <a:pt x="1555" y="1344"/>
                  </a:lnTo>
                  <a:lnTo>
                    <a:pt x="1576" y="1346"/>
                  </a:lnTo>
                  <a:lnTo>
                    <a:pt x="1593" y="1347"/>
                  </a:lnTo>
                  <a:lnTo>
                    <a:pt x="1616" y="1349"/>
                  </a:lnTo>
                  <a:lnTo>
                    <a:pt x="1632" y="1370"/>
                  </a:lnTo>
                  <a:lnTo>
                    <a:pt x="1651" y="1389"/>
                  </a:lnTo>
                  <a:lnTo>
                    <a:pt x="1672" y="1405"/>
                  </a:lnTo>
                  <a:lnTo>
                    <a:pt x="1696" y="1417"/>
                  </a:lnTo>
                  <a:lnTo>
                    <a:pt x="1695" y="1424"/>
                  </a:lnTo>
                  <a:lnTo>
                    <a:pt x="1691" y="1428"/>
                  </a:lnTo>
                  <a:lnTo>
                    <a:pt x="1688" y="1433"/>
                  </a:lnTo>
                  <a:lnTo>
                    <a:pt x="1684" y="1436"/>
                  </a:lnTo>
                  <a:lnTo>
                    <a:pt x="1681" y="1442"/>
                  </a:lnTo>
                  <a:lnTo>
                    <a:pt x="1703" y="1442"/>
                  </a:lnTo>
                  <a:lnTo>
                    <a:pt x="1724" y="1449"/>
                  </a:lnTo>
                  <a:lnTo>
                    <a:pt x="1728" y="1461"/>
                  </a:lnTo>
                  <a:lnTo>
                    <a:pt x="1733" y="1459"/>
                  </a:lnTo>
                  <a:lnTo>
                    <a:pt x="1736" y="1457"/>
                  </a:lnTo>
                  <a:lnTo>
                    <a:pt x="1742" y="1459"/>
                  </a:lnTo>
                  <a:lnTo>
                    <a:pt x="1743" y="1459"/>
                  </a:lnTo>
                  <a:lnTo>
                    <a:pt x="1747" y="1461"/>
                  </a:lnTo>
                  <a:lnTo>
                    <a:pt x="1750" y="1463"/>
                  </a:lnTo>
                  <a:lnTo>
                    <a:pt x="1754" y="1464"/>
                  </a:lnTo>
                  <a:lnTo>
                    <a:pt x="1808" y="1468"/>
                  </a:lnTo>
                  <a:lnTo>
                    <a:pt x="1813" y="1473"/>
                  </a:lnTo>
                  <a:lnTo>
                    <a:pt x="1817" y="1483"/>
                  </a:lnTo>
                  <a:lnTo>
                    <a:pt x="1818" y="1492"/>
                  </a:lnTo>
                  <a:lnTo>
                    <a:pt x="1824" y="1499"/>
                  </a:lnTo>
                  <a:lnTo>
                    <a:pt x="1832" y="1501"/>
                  </a:lnTo>
                  <a:lnTo>
                    <a:pt x="1841" y="1501"/>
                  </a:lnTo>
                  <a:lnTo>
                    <a:pt x="1848" y="1499"/>
                  </a:lnTo>
                  <a:lnTo>
                    <a:pt x="1853" y="1506"/>
                  </a:lnTo>
                  <a:lnTo>
                    <a:pt x="1859" y="1511"/>
                  </a:lnTo>
                  <a:lnTo>
                    <a:pt x="1862" y="1517"/>
                  </a:lnTo>
                  <a:lnTo>
                    <a:pt x="1864" y="1524"/>
                  </a:lnTo>
                  <a:lnTo>
                    <a:pt x="1866" y="1532"/>
                  </a:lnTo>
                  <a:lnTo>
                    <a:pt x="1853" y="1548"/>
                  </a:lnTo>
                  <a:lnTo>
                    <a:pt x="1839" y="1567"/>
                  </a:lnTo>
                  <a:lnTo>
                    <a:pt x="1825" y="1588"/>
                  </a:lnTo>
                  <a:lnTo>
                    <a:pt x="1813" y="1609"/>
                  </a:lnTo>
                  <a:lnTo>
                    <a:pt x="1805" y="1625"/>
                  </a:lnTo>
                  <a:lnTo>
                    <a:pt x="1805" y="1635"/>
                  </a:lnTo>
                  <a:lnTo>
                    <a:pt x="1806" y="1649"/>
                  </a:lnTo>
                  <a:lnTo>
                    <a:pt x="1810" y="1665"/>
                  </a:lnTo>
                  <a:lnTo>
                    <a:pt x="1808" y="1679"/>
                  </a:lnTo>
                  <a:lnTo>
                    <a:pt x="1805" y="1688"/>
                  </a:lnTo>
                  <a:lnTo>
                    <a:pt x="1798" y="1702"/>
                  </a:lnTo>
                  <a:lnTo>
                    <a:pt x="1789" y="1717"/>
                  </a:lnTo>
                  <a:lnTo>
                    <a:pt x="1780" y="1733"/>
                  </a:lnTo>
                  <a:lnTo>
                    <a:pt x="1771" y="1745"/>
                  </a:lnTo>
                  <a:lnTo>
                    <a:pt x="1766" y="1752"/>
                  </a:lnTo>
                  <a:lnTo>
                    <a:pt x="1756" y="1756"/>
                  </a:lnTo>
                  <a:lnTo>
                    <a:pt x="1740" y="1758"/>
                  </a:lnTo>
                  <a:lnTo>
                    <a:pt x="1724" y="1759"/>
                  </a:lnTo>
                  <a:lnTo>
                    <a:pt x="1709" y="1763"/>
                  </a:lnTo>
                  <a:lnTo>
                    <a:pt x="1695" y="1768"/>
                  </a:lnTo>
                  <a:lnTo>
                    <a:pt x="1686" y="1778"/>
                  </a:lnTo>
                  <a:lnTo>
                    <a:pt x="1682" y="1784"/>
                  </a:lnTo>
                  <a:lnTo>
                    <a:pt x="1682" y="1787"/>
                  </a:lnTo>
                  <a:lnTo>
                    <a:pt x="1682" y="1791"/>
                  </a:lnTo>
                  <a:lnTo>
                    <a:pt x="1684" y="1796"/>
                  </a:lnTo>
                  <a:lnTo>
                    <a:pt x="1686" y="1801"/>
                  </a:lnTo>
                  <a:lnTo>
                    <a:pt x="1674" y="1801"/>
                  </a:lnTo>
                  <a:lnTo>
                    <a:pt x="1672" y="1824"/>
                  </a:lnTo>
                  <a:lnTo>
                    <a:pt x="1668" y="1843"/>
                  </a:lnTo>
                  <a:lnTo>
                    <a:pt x="1661" y="1859"/>
                  </a:lnTo>
                  <a:lnTo>
                    <a:pt x="1654" y="1874"/>
                  </a:lnTo>
                  <a:lnTo>
                    <a:pt x="1647" y="1894"/>
                  </a:lnTo>
                  <a:lnTo>
                    <a:pt x="1642" y="1894"/>
                  </a:lnTo>
                  <a:lnTo>
                    <a:pt x="1642" y="1887"/>
                  </a:lnTo>
                  <a:lnTo>
                    <a:pt x="1642" y="1883"/>
                  </a:lnTo>
                  <a:lnTo>
                    <a:pt x="1640" y="1878"/>
                  </a:lnTo>
                  <a:lnTo>
                    <a:pt x="1639" y="1874"/>
                  </a:lnTo>
                  <a:lnTo>
                    <a:pt x="1637" y="1876"/>
                  </a:lnTo>
                  <a:lnTo>
                    <a:pt x="1637" y="1876"/>
                  </a:lnTo>
                  <a:lnTo>
                    <a:pt x="1635" y="1876"/>
                  </a:lnTo>
                  <a:lnTo>
                    <a:pt x="1633" y="1878"/>
                  </a:lnTo>
                  <a:lnTo>
                    <a:pt x="1632" y="1878"/>
                  </a:lnTo>
                  <a:lnTo>
                    <a:pt x="1623" y="1899"/>
                  </a:lnTo>
                  <a:lnTo>
                    <a:pt x="1613" y="1913"/>
                  </a:lnTo>
                  <a:lnTo>
                    <a:pt x="1602" y="1925"/>
                  </a:lnTo>
                  <a:lnTo>
                    <a:pt x="1590" y="1939"/>
                  </a:lnTo>
                  <a:lnTo>
                    <a:pt x="1565" y="1934"/>
                  </a:lnTo>
                  <a:lnTo>
                    <a:pt x="1543" y="1929"/>
                  </a:lnTo>
                  <a:lnTo>
                    <a:pt x="1543" y="1936"/>
                  </a:lnTo>
                  <a:lnTo>
                    <a:pt x="1555" y="1943"/>
                  </a:lnTo>
                  <a:lnTo>
                    <a:pt x="1560" y="1953"/>
                  </a:lnTo>
                  <a:lnTo>
                    <a:pt x="1562" y="1963"/>
                  </a:lnTo>
                  <a:lnTo>
                    <a:pt x="1560" y="1976"/>
                  </a:lnTo>
                  <a:lnTo>
                    <a:pt x="1558" y="1990"/>
                  </a:lnTo>
                  <a:lnTo>
                    <a:pt x="1527" y="1991"/>
                  </a:lnTo>
                  <a:lnTo>
                    <a:pt x="1501" y="1998"/>
                  </a:lnTo>
                  <a:lnTo>
                    <a:pt x="1499" y="2002"/>
                  </a:lnTo>
                  <a:lnTo>
                    <a:pt x="1497" y="2007"/>
                  </a:lnTo>
                  <a:lnTo>
                    <a:pt x="1497" y="2014"/>
                  </a:lnTo>
                  <a:lnTo>
                    <a:pt x="1497" y="2021"/>
                  </a:lnTo>
                  <a:lnTo>
                    <a:pt x="1496" y="2025"/>
                  </a:lnTo>
                  <a:lnTo>
                    <a:pt x="1496" y="2026"/>
                  </a:lnTo>
                  <a:lnTo>
                    <a:pt x="1496" y="2030"/>
                  </a:lnTo>
                  <a:lnTo>
                    <a:pt x="1496" y="2033"/>
                  </a:lnTo>
                  <a:lnTo>
                    <a:pt x="1497" y="2040"/>
                  </a:lnTo>
                  <a:lnTo>
                    <a:pt x="1489" y="2040"/>
                  </a:lnTo>
                  <a:lnTo>
                    <a:pt x="1478" y="2042"/>
                  </a:lnTo>
                  <a:lnTo>
                    <a:pt x="1464" y="2042"/>
                  </a:lnTo>
                  <a:lnTo>
                    <a:pt x="1450" y="2044"/>
                  </a:lnTo>
                  <a:lnTo>
                    <a:pt x="1450" y="2051"/>
                  </a:lnTo>
                  <a:lnTo>
                    <a:pt x="1457" y="2054"/>
                  </a:lnTo>
                  <a:lnTo>
                    <a:pt x="1462" y="2058"/>
                  </a:lnTo>
                  <a:lnTo>
                    <a:pt x="1466" y="2059"/>
                  </a:lnTo>
                  <a:lnTo>
                    <a:pt x="1469" y="2061"/>
                  </a:lnTo>
                  <a:lnTo>
                    <a:pt x="1473" y="2065"/>
                  </a:lnTo>
                  <a:lnTo>
                    <a:pt x="1475" y="2068"/>
                  </a:lnTo>
                  <a:lnTo>
                    <a:pt x="1478" y="2073"/>
                  </a:lnTo>
                  <a:lnTo>
                    <a:pt x="1471" y="2075"/>
                  </a:lnTo>
                  <a:lnTo>
                    <a:pt x="1466" y="2077"/>
                  </a:lnTo>
                  <a:lnTo>
                    <a:pt x="1461" y="2079"/>
                  </a:lnTo>
                  <a:lnTo>
                    <a:pt x="1457" y="2080"/>
                  </a:lnTo>
                  <a:lnTo>
                    <a:pt x="1455" y="2086"/>
                  </a:lnTo>
                  <a:lnTo>
                    <a:pt x="1450" y="2096"/>
                  </a:lnTo>
                  <a:lnTo>
                    <a:pt x="1447" y="2107"/>
                  </a:lnTo>
                  <a:lnTo>
                    <a:pt x="1443" y="2117"/>
                  </a:lnTo>
                  <a:lnTo>
                    <a:pt x="1440" y="2119"/>
                  </a:lnTo>
                  <a:lnTo>
                    <a:pt x="1438" y="2119"/>
                  </a:lnTo>
                  <a:lnTo>
                    <a:pt x="1433" y="2121"/>
                  </a:lnTo>
                  <a:lnTo>
                    <a:pt x="1427" y="2121"/>
                  </a:lnTo>
                  <a:lnTo>
                    <a:pt x="1427" y="2126"/>
                  </a:lnTo>
                  <a:lnTo>
                    <a:pt x="1427" y="2129"/>
                  </a:lnTo>
                  <a:lnTo>
                    <a:pt x="1427" y="2131"/>
                  </a:lnTo>
                  <a:lnTo>
                    <a:pt x="1426" y="2133"/>
                  </a:lnTo>
                  <a:lnTo>
                    <a:pt x="1427" y="2135"/>
                  </a:lnTo>
                  <a:lnTo>
                    <a:pt x="1427" y="2136"/>
                  </a:lnTo>
                  <a:lnTo>
                    <a:pt x="1431" y="2143"/>
                  </a:lnTo>
                  <a:lnTo>
                    <a:pt x="1434" y="2149"/>
                  </a:lnTo>
                  <a:lnTo>
                    <a:pt x="1440" y="2152"/>
                  </a:lnTo>
                  <a:lnTo>
                    <a:pt x="1445" y="2155"/>
                  </a:lnTo>
                  <a:lnTo>
                    <a:pt x="1450" y="2159"/>
                  </a:lnTo>
                  <a:lnTo>
                    <a:pt x="1447" y="2171"/>
                  </a:lnTo>
                  <a:lnTo>
                    <a:pt x="1433" y="2178"/>
                  </a:lnTo>
                  <a:lnTo>
                    <a:pt x="1419" y="2192"/>
                  </a:lnTo>
                  <a:lnTo>
                    <a:pt x="1407" y="2210"/>
                  </a:lnTo>
                  <a:lnTo>
                    <a:pt x="1398" y="2227"/>
                  </a:lnTo>
                  <a:lnTo>
                    <a:pt x="1393" y="2243"/>
                  </a:lnTo>
                  <a:lnTo>
                    <a:pt x="1398" y="2248"/>
                  </a:lnTo>
                  <a:lnTo>
                    <a:pt x="1403" y="2253"/>
                  </a:lnTo>
                  <a:lnTo>
                    <a:pt x="1407" y="2258"/>
                  </a:lnTo>
                  <a:lnTo>
                    <a:pt x="1408" y="2267"/>
                  </a:lnTo>
                  <a:lnTo>
                    <a:pt x="1400" y="2269"/>
                  </a:lnTo>
                  <a:lnTo>
                    <a:pt x="1387" y="2276"/>
                  </a:lnTo>
                  <a:lnTo>
                    <a:pt x="1375" y="2286"/>
                  </a:lnTo>
                  <a:lnTo>
                    <a:pt x="1366" y="2297"/>
                  </a:lnTo>
                  <a:lnTo>
                    <a:pt x="1365" y="2300"/>
                  </a:lnTo>
                  <a:lnTo>
                    <a:pt x="1363" y="2304"/>
                  </a:lnTo>
                  <a:lnTo>
                    <a:pt x="1363" y="2307"/>
                  </a:lnTo>
                  <a:lnTo>
                    <a:pt x="1363" y="2313"/>
                  </a:lnTo>
                  <a:lnTo>
                    <a:pt x="1366" y="2313"/>
                  </a:lnTo>
                  <a:lnTo>
                    <a:pt x="1366" y="2309"/>
                  </a:lnTo>
                  <a:lnTo>
                    <a:pt x="1377" y="2297"/>
                  </a:lnTo>
                  <a:lnTo>
                    <a:pt x="1386" y="2285"/>
                  </a:lnTo>
                  <a:lnTo>
                    <a:pt x="1389" y="2286"/>
                  </a:lnTo>
                  <a:lnTo>
                    <a:pt x="1391" y="2286"/>
                  </a:lnTo>
                  <a:lnTo>
                    <a:pt x="1391" y="2288"/>
                  </a:lnTo>
                  <a:lnTo>
                    <a:pt x="1391" y="2288"/>
                  </a:lnTo>
                  <a:lnTo>
                    <a:pt x="1393" y="2290"/>
                  </a:lnTo>
                  <a:lnTo>
                    <a:pt x="1396" y="2299"/>
                  </a:lnTo>
                  <a:lnTo>
                    <a:pt x="1398" y="2309"/>
                  </a:lnTo>
                  <a:lnTo>
                    <a:pt x="1400" y="2321"/>
                  </a:lnTo>
                  <a:lnTo>
                    <a:pt x="1401" y="2332"/>
                  </a:lnTo>
                  <a:lnTo>
                    <a:pt x="1407" y="2332"/>
                  </a:lnTo>
                  <a:lnTo>
                    <a:pt x="1408" y="2332"/>
                  </a:lnTo>
                  <a:lnTo>
                    <a:pt x="1412" y="2332"/>
                  </a:lnTo>
                  <a:lnTo>
                    <a:pt x="1412" y="2334"/>
                  </a:lnTo>
                  <a:lnTo>
                    <a:pt x="1414" y="2334"/>
                  </a:lnTo>
                  <a:lnTo>
                    <a:pt x="1414" y="2335"/>
                  </a:lnTo>
                  <a:lnTo>
                    <a:pt x="1417" y="2339"/>
                  </a:lnTo>
                  <a:lnTo>
                    <a:pt x="1414" y="2341"/>
                  </a:lnTo>
                  <a:lnTo>
                    <a:pt x="1412" y="2342"/>
                  </a:lnTo>
                  <a:lnTo>
                    <a:pt x="1412" y="2344"/>
                  </a:lnTo>
                  <a:lnTo>
                    <a:pt x="1410" y="2344"/>
                  </a:lnTo>
                  <a:lnTo>
                    <a:pt x="1408" y="2346"/>
                  </a:lnTo>
                  <a:lnTo>
                    <a:pt x="1405" y="2347"/>
                  </a:lnTo>
                  <a:lnTo>
                    <a:pt x="1389" y="2351"/>
                  </a:lnTo>
                  <a:lnTo>
                    <a:pt x="1373" y="2347"/>
                  </a:lnTo>
                  <a:lnTo>
                    <a:pt x="1358" y="2339"/>
                  </a:lnTo>
                  <a:lnTo>
                    <a:pt x="1342" y="2327"/>
                  </a:lnTo>
                  <a:lnTo>
                    <a:pt x="1328" y="2313"/>
                  </a:lnTo>
                  <a:lnTo>
                    <a:pt x="1318" y="2299"/>
                  </a:lnTo>
                  <a:lnTo>
                    <a:pt x="1312" y="2285"/>
                  </a:lnTo>
                  <a:lnTo>
                    <a:pt x="1316" y="2285"/>
                  </a:lnTo>
                  <a:lnTo>
                    <a:pt x="1328" y="2297"/>
                  </a:lnTo>
                  <a:lnTo>
                    <a:pt x="1340" y="2307"/>
                  </a:lnTo>
                  <a:lnTo>
                    <a:pt x="1354" y="2316"/>
                  </a:lnTo>
                  <a:lnTo>
                    <a:pt x="1354" y="2309"/>
                  </a:lnTo>
                  <a:lnTo>
                    <a:pt x="1335" y="2299"/>
                  </a:lnTo>
                  <a:lnTo>
                    <a:pt x="1319" y="2285"/>
                  </a:lnTo>
                  <a:lnTo>
                    <a:pt x="1309" y="2265"/>
                  </a:lnTo>
                  <a:lnTo>
                    <a:pt x="1302" y="2243"/>
                  </a:lnTo>
                  <a:lnTo>
                    <a:pt x="1298" y="2220"/>
                  </a:lnTo>
                  <a:lnTo>
                    <a:pt x="1300" y="2194"/>
                  </a:lnTo>
                  <a:lnTo>
                    <a:pt x="1302" y="2169"/>
                  </a:lnTo>
                  <a:lnTo>
                    <a:pt x="1307" y="2147"/>
                  </a:lnTo>
                  <a:lnTo>
                    <a:pt x="1314" y="2126"/>
                  </a:lnTo>
                  <a:lnTo>
                    <a:pt x="1321" y="2108"/>
                  </a:lnTo>
                  <a:lnTo>
                    <a:pt x="1331" y="2108"/>
                  </a:lnTo>
                  <a:lnTo>
                    <a:pt x="1340" y="2073"/>
                  </a:lnTo>
                  <a:lnTo>
                    <a:pt x="1335" y="2073"/>
                  </a:lnTo>
                  <a:lnTo>
                    <a:pt x="1335" y="2070"/>
                  </a:lnTo>
                  <a:lnTo>
                    <a:pt x="1331" y="2073"/>
                  </a:lnTo>
                  <a:lnTo>
                    <a:pt x="1328" y="2077"/>
                  </a:lnTo>
                  <a:lnTo>
                    <a:pt x="1326" y="2080"/>
                  </a:lnTo>
                  <a:lnTo>
                    <a:pt x="1323" y="2084"/>
                  </a:lnTo>
                  <a:lnTo>
                    <a:pt x="1316" y="2086"/>
                  </a:lnTo>
                  <a:lnTo>
                    <a:pt x="1316" y="2082"/>
                  </a:lnTo>
                  <a:lnTo>
                    <a:pt x="1328" y="2009"/>
                  </a:lnTo>
                  <a:lnTo>
                    <a:pt x="1326" y="2002"/>
                  </a:lnTo>
                  <a:lnTo>
                    <a:pt x="1323" y="1990"/>
                  </a:lnTo>
                  <a:lnTo>
                    <a:pt x="1325" y="1979"/>
                  </a:lnTo>
                  <a:lnTo>
                    <a:pt x="1337" y="1937"/>
                  </a:lnTo>
                  <a:lnTo>
                    <a:pt x="1347" y="1894"/>
                  </a:lnTo>
                  <a:lnTo>
                    <a:pt x="1356" y="1847"/>
                  </a:lnTo>
                  <a:lnTo>
                    <a:pt x="1366" y="1801"/>
                  </a:lnTo>
                  <a:lnTo>
                    <a:pt x="1372" y="1771"/>
                  </a:lnTo>
                  <a:lnTo>
                    <a:pt x="1373" y="1740"/>
                  </a:lnTo>
                  <a:lnTo>
                    <a:pt x="1375" y="1710"/>
                  </a:lnTo>
                  <a:lnTo>
                    <a:pt x="1379" y="1682"/>
                  </a:lnTo>
                  <a:lnTo>
                    <a:pt x="1344" y="1669"/>
                  </a:lnTo>
                  <a:lnTo>
                    <a:pt x="1314" y="1649"/>
                  </a:lnTo>
                  <a:lnTo>
                    <a:pt x="1290" y="1623"/>
                  </a:lnTo>
                  <a:lnTo>
                    <a:pt x="1270" y="1595"/>
                  </a:lnTo>
                  <a:lnTo>
                    <a:pt x="1263" y="1579"/>
                  </a:lnTo>
                  <a:lnTo>
                    <a:pt x="1258" y="1564"/>
                  </a:lnTo>
                  <a:lnTo>
                    <a:pt x="1253" y="1546"/>
                  </a:lnTo>
                  <a:lnTo>
                    <a:pt x="1246" y="1532"/>
                  </a:lnTo>
                  <a:lnTo>
                    <a:pt x="1235" y="1522"/>
                  </a:lnTo>
                  <a:lnTo>
                    <a:pt x="1232" y="1518"/>
                  </a:lnTo>
                  <a:lnTo>
                    <a:pt x="1227" y="1518"/>
                  </a:lnTo>
                  <a:lnTo>
                    <a:pt x="1223" y="1517"/>
                  </a:lnTo>
                  <a:lnTo>
                    <a:pt x="1220" y="1513"/>
                  </a:lnTo>
                  <a:lnTo>
                    <a:pt x="1216" y="1510"/>
                  </a:lnTo>
                  <a:lnTo>
                    <a:pt x="1220" y="1503"/>
                  </a:lnTo>
                  <a:lnTo>
                    <a:pt x="1220" y="1497"/>
                  </a:lnTo>
                  <a:lnTo>
                    <a:pt x="1220" y="1490"/>
                  </a:lnTo>
                  <a:lnTo>
                    <a:pt x="1220" y="1483"/>
                  </a:lnTo>
                  <a:lnTo>
                    <a:pt x="1229" y="1478"/>
                  </a:lnTo>
                  <a:lnTo>
                    <a:pt x="1235" y="1473"/>
                  </a:lnTo>
                  <a:lnTo>
                    <a:pt x="1244" y="1468"/>
                  </a:lnTo>
                  <a:lnTo>
                    <a:pt x="1244" y="1464"/>
                  </a:lnTo>
                  <a:lnTo>
                    <a:pt x="1235" y="1464"/>
                  </a:lnTo>
                  <a:lnTo>
                    <a:pt x="1230" y="1463"/>
                  </a:lnTo>
                  <a:lnTo>
                    <a:pt x="1225" y="1463"/>
                  </a:lnTo>
                  <a:lnTo>
                    <a:pt x="1220" y="1461"/>
                  </a:lnTo>
                  <a:lnTo>
                    <a:pt x="1227" y="1445"/>
                  </a:lnTo>
                  <a:lnTo>
                    <a:pt x="1232" y="1429"/>
                  </a:lnTo>
                  <a:lnTo>
                    <a:pt x="1239" y="1414"/>
                  </a:lnTo>
                  <a:lnTo>
                    <a:pt x="1251" y="1401"/>
                  </a:lnTo>
                  <a:lnTo>
                    <a:pt x="1265" y="1389"/>
                  </a:lnTo>
                  <a:lnTo>
                    <a:pt x="1277" y="1375"/>
                  </a:lnTo>
                  <a:lnTo>
                    <a:pt x="1276" y="1365"/>
                  </a:lnTo>
                  <a:lnTo>
                    <a:pt x="1276" y="1351"/>
                  </a:lnTo>
                  <a:lnTo>
                    <a:pt x="1274" y="1337"/>
                  </a:lnTo>
                  <a:lnTo>
                    <a:pt x="1269" y="1328"/>
                  </a:lnTo>
                  <a:lnTo>
                    <a:pt x="1262" y="1318"/>
                  </a:lnTo>
                  <a:lnTo>
                    <a:pt x="1255" y="1307"/>
                  </a:lnTo>
                  <a:lnTo>
                    <a:pt x="1248" y="1307"/>
                  </a:lnTo>
                  <a:lnTo>
                    <a:pt x="1246" y="1309"/>
                  </a:lnTo>
                  <a:lnTo>
                    <a:pt x="1244" y="1311"/>
                  </a:lnTo>
                  <a:lnTo>
                    <a:pt x="1242" y="1312"/>
                  </a:lnTo>
                  <a:lnTo>
                    <a:pt x="1239" y="1314"/>
                  </a:lnTo>
                  <a:lnTo>
                    <a:pt x="1241" y="1318"/>
                  </a:lnTo>
                  <a:lnTo>
                    <a:pt x="1241" y="1321"/>
                  </a:lnTo>
                  <a:lnTo>
                    <a:pt x="1241" y="1321"/>
                  </a:lnTo>
                  <a:lnTo>
                    <a:pt x="1241" y="1323"/>
                  </a:lnTo>
                  <a:lnTo>
                    <a:pt x="1241" y="1323"/>
                  </a:lnTo>
                  <a:lnTo>
                    <a:pt x="1239" y="1326"/>
                  </a:lnTo>
                  <a:lnTo>
                    <a:pt x="1237" y="1326"/>
                  </a:lnTo>
                  <a:lnTo>
                    <a:pt x="1235" y="1328"/>
                  </a:lnTo>
                  <a:lnTo>
                    <a:pt x="1234" y="1328"/>
                  </a:lnTo>
                  <a:lnTo>
                    <a:pt x="1232" y="1328"/>
                  </a:lnTo>
                  <a:lnTo>
                    <a:pt x="1229" y="1330"/>
                  </a:lnTo>
                  <a:lnTo>
                    <a:pt x="1220" y="1323"/>
                  </a:lnTo>
                  <a:lnTo>
                    <a:pt x="1204" y="1314"/>
                  </a:lnTo>
                  <a:lnTo>
                    <a:pt x="1188" y="1305"/>
                  </a:lnTo>
                  <a:lnTo>
                    <a:pt x="1173" y="1298"/>
                  </a:lnTo>
                  <a:lnTo>
                    <a:pt x="1162" y="1295"/>
                  </a:lnTo>
                  <a:lnTo>
                    <a:pt x="1153" y="1274"/>
                  </a:lnTo>
                  <a:lnTo>
                    <a:pt x="1145" y="1262"/>
                  </a:lnTo>
                  <a:lnTo>
                    <a:pt x="1136" y="1253"/>
                  </a:lnTo>
                  <a:lnTo>
                    <a:pt x="1127" y="1250"/>
                  </a:lnTo>
                  <a:lnTo>
                    <a:pt x="1113" y="1246"/>
                  </a:lnTo>
                  <a:lnTo>
                    <a:pt x="1098" y="1241"/>
                  </a:lnTo>
                  <a:lnTo>
                    <a:pt x="1078" y="1234"/>
                  </a:lnTo>
                  <a:lnTo>
                    <a:pt x="1066" y="1225"/>
                  </a:lnTo>
                  <a:lnTo>
                    <a:pt x="1056" y="1216"/>
                  </a:lnTo>
                  <a:lnTo>
                    <a:pt x="1040" y="1209"/>
                  </a:lnTo>
                  <a:lnTo>
                    <a:pt x="1030" y="1209"/>
                  </a:lnTo>
                  <a:lnTo>
                    <a:pt x="1023" y="1213"/>
                  </a:lnTo>
                  <a:lnTo>
                    <a:pt x="1017" y="1216"/>
                  </a:lnTo>
                  <a:lnTo>
                    <a:pt x="1010" y="1220"/>
                  </a:lnTo>
                  <a:lnTo>
                    <a:pt x="1002" y="1218"/>
                  </a:lnTo>
                  <a:lnTo>
                    <a:pt x="998" y="1216"/>
                  </a:lnTo>
                  <a:lnTo>
                    <a:pt x="995" y="1213"/>
                  </a:lnTo>
                  <a:lnTo>
                    <a:pt x="991" y="1209"/>
                  </a:lnTo>
                  <a:lnTo>
                    <a:pt x="986" y="1204"/>
                  </a:lnTo>
                  <a:lnTo>
                    <a:pt x="982" y="1201"/>
                  </a:lnTo>
                  <a:lnTo>
                    <a:pt x="979" y="1199"/>
                  </a:lnTo>
                  <a:lnTo>
                    <a:pt x="956" y="1195"/>
                  </a:lnTo>
                  <a:lnTo>
                    <a:pt x="953" y="1192"/>
                  </a:lnTo>
                  <a:lnTo>
                    <a:pt x="949" y="1189"/>
                  </a:lnTo>
                  <a:lnTo>
                    <a:pt x="946" y="1185"/>
                  </a:lnTo>
                  <a:lnTo>
                    <a:pt x="942" y="1182"/>
                  </a:lnTo>
                  <a:lnTo>
                    <a:pt x="941" y="1180"/>
                  </a:lnTo>
                  <a:lnTo>
                    <a:pt x="921" y="1183"/>
                  </a:lnTo>
                  <a:lnTo>
                    <a:pt x="918" y="1182"/>
                  </a:lnTo>
                  <a:lnTo>
                    <a:pt x="913" y="1175"/>
                  </a:lnTo>
                  <a:lnTo>
                    <a:pt x="904" y="1168"/>
                  </a:lnTo>
                  <a:lnTo>
                    <a:pt x="897" y="1159"/>
                  </a:lnTo>
                  <a:lnTo>
                    <a:pt x="890" y="1152"/>
                  </a:lnTo>
                  <a:lnTo>
                    <a:pt x="886" y="1148"/>
                  </a:lnTo>
                  <a:lnTo>
                    <a:pt x="893" y="1126"/>
                  </a:lnTo>
                  <a:lnTo>
                    <a:pt x="874" y="1105"/>
                  </a:lnTo>
                  <a:lnTo>
                    <a:pt x="857" y="1082"/>
                  </a:lnTo>
                  <a:lnTo>
                    <a:pt x="839" y="1058"/>
                  </a:lnTo>
                  <a:lnTo>
                    <a:pt x="822" y="1033"/>
                  </a:lnTo>
                  <a:lnTo>
                    <a:pt x="818" y="1031"/>
                  </a:lnTo>
                  <a:lnTo>
                    <a:pt x="813" y="1030"/>
                  </a:lnTo>
                  <a:lnTo>
                    <a:pt x="810" y="1030"/>
                  </a:lnTo>
                  <a:lnTo>
                    <a:pt x="804" y="1028"/>
                  </a:lnTo>
                  <a:lnTo>
                    <a:pt x="803" y="1026"/>
                  </a:lnTo>
                  <a:lnTo>
                    <a:pt x="796" y="1017"/>
                  </a:lnTo>
                  <a:lnTo>
                    <a:pt x="792" y="1007"/>
                  </a:lnTo>
                  <a:lnTo>
                    <a:pt x="789" y="997"/>
                  </a:lnTo>
                  <a:lnTo>
                    <a:pt x="783" y="986"/>
                  </a:lnTo>
                  <a:lnTo>
                    <a:pt x="775" y="981"/>
                  </a:lnTo>
                  <a:lnTo>
                    <a:pt x="771" y="977"/>
                  </a:lnTo>
                  <a:lnTo>
                    <a:pt x="768" y="974"/>
                  </a:lnTo>
                  <a:lnTo>
                    <a:pt x="764" y="972"/>
                  </a:lnTo>
                  <a:lnTo>
                    <a:pt x="764" y="991"/>
                  </a:lnTo>
                  <a:lnTo>
                    <a:pt x="769" y="998"/>
                  </a:lnTo>
                  <a:lnTo>
                    <a:pt x="780" y="1010"/>
                  </a:lnTo>
                  <a:lnTo>
                    <a:pt x="790" y="1024"/>
                  </a:lnTo>
                  <a:lnTo>
                    <a:pt x="803" y="1042"/>
                  </a:lnTo>
                  <a:lnTo>
                    <a:pt x="813" y="1059"/>
                  </a:lnTo>
                  <a:lnTo>
                    <a:pt x="824" y="1077"/>
                  </a:lnTo>
                  <a:lnTo>
                    <a:pt x="832" y="1093"/>
                  </a:lnTo>
                  <a:lnTo>
                    <a:pt x="836" y="1103"/>
                  </a:lnTo>
                  <a:lnTo>
                    <a:pt x="836" y="1110"/>
                  </a:lnTo>
                  <a:lnTo>
                    <a:pt x="834" y="1113"/>
                  </a:lnTo>
                  <a:lnTo>
                    <a:pt x="832" y="1115"/>
                  </a:lnTo>
                  <a:lnTo>
                    <a:pt x="832" y="1117"/>
                  </a:lnTo>
                  <a:lnTo>
                    <a:pt x="829" y="1119"/>
                  </a:lnTo>
                  <a:lnTo>
                    <a:pt x="829" y="1112"/>
                  </a:lnTo>
                  <a:lnTo>
                    <a:pt x="827" y="1106"/>
                  </a:lnTo>
                  <a:lnTo>
                    <a:pt x="827" y="1103"/>
                  </a:lnTo>
                  <a:lnTo>
                    <a:pt x="825" y="1099"/>
                  </a:lnTo>
                  <a:lnTo>
                    <a:pt x="822" y="1099"/>
                  </a:lnTo>
                  <a:lnTo>
                    <a:pt x="820" y="1099"/>
                  </a:lnTo>
                  <a:lnTo>
                    <a:pt x="818" y="1099"/>
                  </a:lnTo>
                  <a:lnTo>
                    <a:pt x="817" y="1099"/>
                  </a:lnTo>
                  <a:lnTo>
                    <a:pt x="815" y="1099"/>
                  </a:lnTo>
                  <a:lnTo>
                    <a:pt x="810" y="1099"/>
                  </a:lnTo>
                  <a:lnTo>
                    <a:pt x="806" y="1087"/>
                  </a:lnTo>
                  <a:lnTo>
                    <a:pt x="803" y="1075"/>
                  </a:lnTo>
                  <a:lnTo>
                    <a:pt x="797" y="1065"/>
                  </a:lnTo>
                  <a:lnTo>
                    <a:pt x="789" y="1056"/>
                  </a:lnTo>
                  <a:lnTo>
                    <a:pt x="778" y="1049"/>
                  </a:lnTo>
                  <a:lnTo>
                    <a:pt x="768" y="1042"/>
                  </a:lnTo>
                  <a:lnTo>
                    <a:pt x="759" y="1030"/>
                  </a:lnTo>
                  <a:lnTo>
                    <a:pt x="762" y="1028"/>
                  </a:lnTo>
                  <a:lnTo>
                    <a:pt x="764" y="1028"/>
                  </a:lnTo>
                  <a:lnTo>
                    <a:pt x="764" y="1028"/>
                  </a:lnTo>
                  <a:lnTo>
                    <a:pt x="766" y="1028"/>
                  </a:lnTo>
                  <a:lnTo>
                    <a:pt x="766" y="1026"/>
                  </a:lnTo>
                  <a:lnTo>
                    <a:pt x="766" y="1024"/>
                  </a:lnTo>
                  <a:lnTo>
                    <a:pt x="768" y="1023"/>
                  </a:lnTo>
                  <a:lnTo>
                    <a:pt x="755" y="1014"/>
                  </a:lnTo>
                  <a:lnTo>
                    <a:pt x="749" y="1003"/>
                  </a:lnTo>
                  <a:lnTo>
                    <a:pt x="743" y="991"/>
                  </a:lnTo>
                  <a:lnTo>
                    <a:pt x="740" y="977"/>
                  </a:lnTo>
                  <a:lnTo>
                    <a:pt x="733" y="965"/>
                  </a:lnTo>
                  <a:lnTo>
                    <a:pt x="724" y="955"/>
                  </a:lnTo>
                  <a:lnTo>
                    <a:pt x="714" y="949"/>
                  </a:lnTo>
                  <a:lnTo>
                    <a:pt x="701" y="944"/>
                  </a:lnTo>
                  <a:lnTo>
                    <a:pt x="691" y="937"/>
                  </a:lnTo>
                  <a:lnTo>
                    <a:pt x="684" y="928"/>
                  </a:lnTo>
                  <a:lnTo>
                    <a:pt x="680" y="918"/>
                  </a:lnTo>
                  <a:lnTo>
                    <a:pt x="675" y="907"/>
                  </a:lnTo>
                  <a:lnTo>
                    <a:pt x="663" y="890"/>
                  </a:lnTo>
                  <a:lnTo>
                    <a:pt x="653" y="878"/>
                  </a:lnTo>
                  <a:lnTo>
                    <a:pt x="642" y="867"/>
                  </a:lnTo>
                  <a:lnTo>
                    <a:pt x="635" y="855"/>
                  </a:lnTo>
                  <a:lnTo>
                    <a:pt x="630" y="839"/>
                  </a:lnTo>
                  <a:lnTo>
                    <a:pt x="626" y="818"/>
                  </a:lnTo>
                  <a:lnTo>
                    <a:pt x="625" y="789"/>
                  </a:lnTo>
                  <a:lnTo>
                    <a:pt x="625" y="782"/>
                  </a:lnTo>
                  <a:lnTo>
                    <a:pt x="626" y="768"/>
                  </a:lnTo>
                  <a:lnTo>
                    <a:pt x="626" y="749"/>
                  </a:lnTo>
                  <a:lnTo>
                    <a:pt x="626" y="726"/>
                  </a:lnTo>
                  <a:lnTo>
                    <a:pt x="626" y="705"/>
                  </a:lnTo>
                  <a:lnTo>
                    <a:pt x="628" y="688"/>
                  </a:lnTo>
                  <a:lnTo>
                    <a:pt x="630" y="677"/>
                  </a:lnTo>
                  <a:lnTo>
                    <a:pt x="635" y="675"/>
                  </a:lnTo>
                  <a:lnTo>
                    <a:pt x="639" y="675"/>
                  </a:lnTo>
                  <a:lnTo>
                    <a:pt x="642" y="675"/>
                  </a:lnTo>
                  <a:lnTo>
                    <a:pt x="646" y="675"/>
                  </a:lnTo>
                  <a:lnTo>
                    <a:pt x="649" y="677"/>
                  </a:lnTo>
                  <a:lnTo>
                    <a:pt x="651" y="681"/>
                  </a:lnTo>
                  <a:lnTo>
                    <a:pt x="654" y="684"/>
                  </a:lnTo>
                  <a:lnTo>
                    <a:pt x="656" y="688"/>
                  </a:lnTo>
                  <a:lnTo>
                    <a:pt x="656" y="668"/>
                  </a:lnTo>
                  <a:lnTo>
                    <a:pt x="644" y="654"/>
                  </a:lnTo>
                  <a:lnTo>
                    <a:pt x="630" y="640"/>
                  </a:lnTo>
                  <a:lnTo>
                    <a:pt x="614" y="630"/>
                  </a:lnTo>
                  <a:lnTo>
                    <a:pt x="614" y="639"/>
                  </a:lnTo>
                  <a:lnTo>
                    <a:pt x="621" y="644"/>
                  </a:lnTo>
                  <a:lnTo>
                    <a:pt x="628" y="649"/>
                  </a:lnTo>
                  <a:lnTo>
                    <a:pt x="635" y="654"/>
                  </a:lnTo>
                  <a:lnTo>
                    <a:pt x="640" y="661"/>
                  </a:lnTo>
                  <a:lnTo>
                    <a:pt x="640" y="665"/>
                  </a:lnTo>
                  <a:lnTo>
                    <a:pt x="639" y="665"/>
                  </a:lnTo>
                  <a:lnTo>
                    <a:pt x="639" y="667"/>
                  </a:lnTo>
                  <a:lnTo>
                    <a:pt x="639" y="667"/>
                  </a:lnTo>
                  <a:lnTo>
                    <a:pt x="637" y="668"/>
                  </a:lnTo>
                  <a:lnTo>
                    <a:pt x="633" y="670"/>
                  </a:lnTo>
                  <a:lnTo>
                    <a:pt x="632" y="672"/>
                  </a:lnTo>
                  <a:lnTo>
                    <a:pt x="626" y="672"/>
                  </a:lnTo>
                  <a:lnTo>
                    <a:pt x="621" y="672"/>
                  </a:lnTo>
                  <a:lnTo>
                    <a:pt x="619" y="672"/>
                  </a:lnTo>
                  <a:lnTo>
                    <a:pt x="619" y="670"/>
                  </a:lnTo>
                  <a:lnTo>
                    <a:pt x="618" y="670"/>
                  </a:lnTo>
                  <a:lnTo>
                    <a:pt x="618" y="670"/>
                  </a:lnTo>
                  <a:lnTo>
                    <a:pt x="614" y="668"/>
                  </a:lnTo>
                  <a:lnTo>
                    <a:pt x="602" y="653"/>
                  </a:lnTo>
                  <a:lnTo>
                    <a:pt x="591" y="637"/>
                  </a:lnTo>
                  <a:lnTo>
                    <a:pt x="583" y="619"/>
                  </a:lnTo>
                  <a:lnTo>
                    <a:pt x="591" y="619"/>
                  </a:lnTo>
                  <a:lnTo>
                    <a:pt x="595" y="621"/>
                  </a:lnTo>
                  <a:lnTo>
                    <a:pt x="598" y="621"/>
                  </a:lnTo>
                  <a:lnTo>
                    <a:pt x="602" y="621"/>
                  </a:lnTo>
                  <a:lnTo>
                    <a:pt x="605" y="619"/>
                  </a:lnTo>
                  <a:lnTo>
                    <a:pt x="591" y="614"/>
                  </a:lnTo>
                  <a:lnTo>
                    <a:pt x="583" y="606"/>
                  </a:lnTo>
                  <a:lnTo>
                    <a:pt x="576" y="595"/>
                  </a:lnTo>
                  <a:lnTo>
                    <a:pt x="570" y="583"/>
                  </a:lnTo>
                  <a:lnTo>
                    <a:pt x="567" y="571"/>
                  </a:lnTo>
                  <a:lnTo>
                    <a:pt x="562" y="560"/>
                  </a:lnTo>
                  <a:lnTo>
                    <a:pt x="555" y="551"/>
                  </a:lnTo>
                  <a:lnTo>
                    <a:pt x="544" y="546"/>
                  </a:lnTo>
                  <a:lnTo>
                    <a:pt x="548" y="523"/>
                  </a:lnTo>
                  <a:lnTo>
                    <a:pt x="536" y="510"/>
                  </a:lnTo>
                  <a:lnTo>
                    <a:pt x="525" y="494"/>
                  </a:lnTo>
                  <a:lnTo>
                    <a:pt x="516" y="478"/>
                  </a:lnTo>
                  <a:lnTo>
                    <a:pt x="504" y="462"/>
                  </a:lnTo>
                  <a:lnTo>
                    <a:pt x="490" y="450"/>
                  </a:lnTo>
                  <a:lnTo>
                    <a:pt x="471" y="441"/>
                  </a:lnTo>
                  <a:lnTo>
                    <a:pt x="448" y="436"/>
                  </a:lnTo>
                  <a:lnTo>
                    <a:pt x="429" y="427"/>
                  </a:lnTo>
                  <a:lnTo>
                    <a:pt x="415" y="415"/>
                  </a:lnTo>
                  <a:lnTo>
                    <a:pt x="399" y="401"/>
                  </a:lnTo>
                  <a:lnTo>
                    <a:pt x="384" y="393"/>
                  </a:lnTo>
                  <a:lnTo>
                    <a:pt x="352" y="393"/>
                  </a:lnTo>
                  <a:lnTo>
                    <a:pt x="342" y="387"/>
                  </a:lnTo>
                  <a:lnTo>
                    <a:pt x="333" y="380"/>
                  </a:lnTo>
                  <a:lnTo>
                    <a:pt x="323" y="375"/>
                  </a:lnTo>
                  <a:lnTo>
                    <a:pt x="307" y="373"/>
                  </a:lnTo>
                  <a:lnTo>
                    <a:pt x="307" y="396"/>
                  </a:lnTo>
                  <a:lnTo>
                    <a:pt x="289" y="405"/>
                  </a:lnTo>
                  <a:lnTo>
                    <a:pt x="274" y="414"/>
                  </a:lnTo>
                  <a:lnTo>
                    <a:pt x="253" y="419"/>
                  </a:lnTo>
                  <a:lnTo>
                    <a:pt x="258" y="403"/>
                  </a:lnTo>
                  <a:lnTo>
                    <a:pt x="265" y="387"/>
                  </a:lnTo>
                  <a:lnTo>
                    <a:pt x="275" y="373"/>
                  </a:lnTo>
                  <a:lnTo>
                    <a:pt x="284" y="358"/>
                  </a:lnTo>
                  <a:lnTo>
                    <a:pt x="275" y="358"/>
                  </a:lnTo>
                  <a:lnTo>
                    <a:pt x="275" y="361"/>
                  </a:lnTo>
                  <a:lnTo>
                    <a:pt x="262" y="372"/>
                  </a:lnTo>
                  <a:lnTo>
                    <a:pt x="251" y="386"/>
                  </a:lnTo>
                  <a:lnTo>
                    <a:pt x="244" y="401"/>
                  </a:lnTo>
                  <a:lnTo>
                    <a:pt x="239" y="417"/>
                  </a:lnTo>
                  <a:lnTo>
                    <a:pt x="232" y="434"/>
                  </a:lnTo>
                  <a:lnTo>
                    <a:pt x="221" y="450"/>
                  </a:lnTo>
                  <a:lnTo>
                    <a:pt x="214" y="457"/>
                  </a:lnTo>
                  <a:lnTo>
                    <a:pt x="200" y="468"/>
                  </a:lnTo>
                  <a:lnTo>
                    <a:pt x="183" y="478"/>
                  </a:lnTo>
                  <a:lnTo>
                    <a:pt x="162" y="490"/>
                  </a:lnTo>
                  <a:lnTo>
                    <a:pt x="141" y="504"/>
                  </a:lnTo>
                  <a:lnTo>
                    <a:pt x="120" y="517"/>
                  </a:lnTo>
                  <a:lnTo>
                    <a:pt x="99" y="527"/>
                  </a:lnTo>
                  <a:lnTo>
                    <a:pt x="83" y="534"/>
                  </a:lnTo>
                  <a:lnTo>
                    <a:pt x="73" y="537"/>
                  </a:lnTo>
                  <a:lnTo>
                    <a:pt x="73" y="534"/>
                  </a:lnTo>
                  <a:lnTo>
                    <a:pt x="77" y="534"/>
                  </a:lnTo>
                  <a:lnTo>
                    <a:pt x="89" y="522"/>
                  </a:lnTo>
                  <a:lnTo>
                    <a:pt x="104" y="511"/>
                  </a:lnTo>
                  <a:lnTo>
                    <a:pt x="122" y="501"/>
                  </a:lnTo>
                  <a:lnTo>
                    <a:pt x="139" y="490"/>
                  </a:lnTo>
                  <a:lnTo>
                    <a:pt x="155" y="478"/>
                  </a:lnTo>
                  <a:lnTo>
                    <a:pt x="167" y="464"/>
                  </a:lnTo>
                  <a:lnTo>
                    <a:pt x="176" y="448"/>
                  </a:lnTo>
                  <a:lnTo>
                    <a:pt x="179" y="427"/>
                  </a:lnTo>
                  <a:lnTo>
                    <a:pt x="166" y="431"/>
                  </a:lnTo>
                  <a:lnTo>
                    <a:pt x="157" y="434"/>
                  </a:lnTo>
                  <a:lnTo>
                    <a:pt x="145" y="438"/>
                  </a:lnTo>
                  <a:lnTo>
                    <a:pt x="145" y="434"/>
                  </a:lnTo>
                  <a:lnTo>
                    <a:pt x="145" y="431"/>
                  </a:lnTo>
                  <a:lnTo>
                    <a:pt x="145" y="431"/>
                  </a:lnTo>
                  <a:lnTo>
                    <a:pt x="143" y="429"/>
                  </a:lnTo>
                  <a:lnTo>
                    <a:pt x="143" y="429"/>
                  </a:lnTo>
                  <a:lnTo>
                    <a:pt x="141" y="429"/>
                  </a:lnTo>
                  <a:lnTo>
                    <a:pt x="138" y="427"/>
                  </a:lnTo>
                  <a:lnTo>
                    <a:pt x="136" y="429"/>
                  </a:lnTo>
                  <a:lnTo>
                    <a:pt x="134" y="431"/>
                  </a:lnTo>
                  <a:lnTo>
                    <a:pt x="132" y="433"/>
                  </a:lnTo>
                  <a:lnTo>
                    <a:pt x="131" y="433"/>
                  </a:lnTo>
                  <a:lnTo>
                    <a:pt x="127" y="434"/>
                  </a:lnTo>
                  <a:lnTo>
                    <a:pt x="122" y="434"/>
                  </a:lnTo>
                  <a:lnTo>
                    <a:pt x="120" y="424"/>
                  </a:lnTo>
                  <a:lnTo>
                    <a:pt x="115" y="410"/>
                  </a:lnTo>
                  <a:lnTo>
                    <a:pt x="111" y="400"/>
                  </a:lnTo>
                  <a:lnTo>
                    <a:pt x="108" y="403"/>
                  </a:lnTo>
                  <a:lnTo>
                    <a:pt x="106" y="405"/>
                  </a:lnTo>
                  <a:lnTo>
                    <a:pt x="104" y="405"/>
                  </a:lnTo>
                  <a:lnTo>
                    <a:pt x="101" y="405"/>
                  </a:lnTo>
                  <a:lnTo>
                    <a:pt x="99" y="403"/>
                  </a:lnTo>
                  <a:lnTo>
                    <a:pt x="82" y="391"/>
                  </a:lnTo>
                  <a:lnTo>
                    <a:pt x="68" y="373"/>
                  </a:lnTo>
                  <a:lnTo>
                    <a:pt x="57" y="354"/>
                  </a:lnTo>
                  <a:lnTo>
                    <a:pt x="63" y="344"/>
                  </a:lnTo>
                  <a:lnTo>
                    <a:pt x="68" y="331"/>
                  </a:lnTo>
                  <a:lnTo>
                    <a:pt x="73" y="321"/>
                  </a:lnTo>
                  <a:lnTo>
                    <a:pt x="80" y="312"/>
                  </a:lnTo>
                  <a:lnTo>
                    <a:pt x="92" y="305"/>
                  </a:lnTo>
                  <a:lnTo>
                    <a:pt x="103" y="302"/>
                  </a:lnTo>
                  <a:lnTo>
                    <a:pt x="113" y="297"/>
                  </a:lnTo>
                  <a:lnTo>
                    <a:pt x="120" y="290"/>
                  </a:lnTo>
                  <a:lnTo>
                    <a:pt x="125" y="279"/>
                  </a:lnTo>
                  <a:lnTo>
                    <a:pt x="125" y="262"/>
                  </a:lnTo>
                  <a:lnTo>
                    <a:pt x="127" y="260"/>
                  </a:lnTo>
                  <a:lnTo>
                    <a:pt x="129" y="260"/>
                  </a:lnTo>
                  <a:lnTo>
                    <a:pt x="129" y="258"/>
                  </a:lnTo>
                  <a:lnTo>
                    <a:pt x="129" y="256"/>
                  </a:lnTo>
                  <a:lnTo>
                    <a:pt x="131" y="255"/>
                  </a:lnTo>
                  <a:lnTo>
                    <a:pt x="115" y="255"/>
                  </a:lnTo>
                  <a:lnTo>
                    <a:pt x="111" y="258"/>
                  </a:lnTo>
                  <a:lnTo>
                    <a:pt x="110" y="260"/>
                  </a:lnTo>
                  <a:lnTo>
                    <a:pt x="108" y="262"/>
                  </a:lnTo>
                  <a:lnTo>
                    <a:pt x="104" y="263"/>
                  </a:lnTo>
                  <a:lnTo>
                    <a:pt x="101" y="265"/>
                  </a:lnTo>
                  <a:lnTo>
                    <a:pt x="96" y="265"/>
                  </a:lnTo>
                  <a:lnTo>
                    <a:pt x="85" y="262"/>
                  </a:lnTo>
                  <a:lnTo>
                    <a:pt x="70" y="256"/>
                  </a:lnTo>
                  <a:lnTo>
                    <a:pt x="52" y="253"/>
                  </a:lnTo>
                  <a:lnTo>
                    <a:pt x="38" y="246"/>
                  </a:lnTo>
                  <a:lnTo>
                    <a:pt x="35" y="220"/>
                  </a:lnTo>
                  <a:lnTo>
                    <a:pt x="42" y="220"/>
                  </a:lnTo>
                  <a:lnTo>
                    <a:pt x="45" y="218"/>
                  </a:lnTo>
                  <a:lnTo>
                    <a:pt x="50" y="216"/>
                  </a:lnTo>
                  <a:lnTo>
                    <a:pt x="54" y="215"/>
                  </a:lnTo>
                  <a:lnTo>
                    <a:pt x="57" y="215"/>
                  </a:lnTo>
                  <a:lnTo>
                    <a:pt x="61" y="211"/>
                  </a:lnTo>
                  <a:lnTo>
                    <a:pt x="64" y="208"/>
                  </a:lnTo>
                  <a:lnTo>
                    <a:pt x="63" y="206"/>
                  </a:lnTo>
                  <a:lnTo>
                    <a:pt x="63" y="206"/>
                  </a:lnTo>
                  <a:lnTo>
                    <a:pt x="63" y="204"/>
                  </a:lnTo>
                  <a:lnTo>
                    <a:pt x="63" y="204"/>
                  </a:lnTo>
                  <a:lnTo>
                    <a:pt x="61" y="201"/>
                  </a:lnTo>
                  <a:lnTo>
                    <a:pt x="77" y="201"/>
                  </a:lnTo>
                  <a:lnTo>
                    <a:pt x="78" y="199"/>
                  </a:lnTo>
                  <a:lnTo>
                    <a:pt x="80" y="199"/>
                  </a:lnTo>
                  <a:lnTo>
                    <a:pt x="82" y="197"/>
                  </a:lnTo>
                  <a:lnTo>
                    <a:pt x="83" y="197"/>
                  </a:lnTo>
                  <a:lnTo>
                    <a:pt x="87" y="197"/>
                  </a:lnTo>
                  <a:lnTo>
                    <a:pt x="92" y="202"/>
                  </a:lnTo>
                  <a:lnTo>
                    <a:pt x="97" y="206"/>
                  </a:lnTo>
                  <a:lnTo>
                    <a:pt x="103" y="211"/>
                  </a:lnTo>
                  <a:lnTo>
                    <a:pt x="106" y="216"/>
                  </a:lnTo>
                  <a:lnTo>
                    <a:pt x="118" y="211"/>
                  </a:lnTo>
                  <a:lnTo>
                    <a:pt x="118" y="204"/>
                  </a:lnTo>
                  <a:lnTo>
                    <a:pt x="115" y="199"/>
                  </a:lnTo>
                  <a:lnTo>
                    <a:pt x="113" y="194"/>
                  </a:lnTo>
                  <a:lnTo>
                    <a:pt x="111" y="188"/>
                  </a:lnTo>
                  <a:lnTo>
                    <a:pt x="110" y="183"/>
                  </a:lnTo>
                  <a:lnTo>
                    <a:pt x="106" y="178"/>
                  </a:lnTo>
                  <a:lnTo>
                    <a:pt x="94" y="164"/>
                  </a:lnTo>
                  <a:lnTo>
                    <a:pt x="80" y="153"/>
                  </a:lnTo>
                  <a:lnTo>
                    <a:pt x="64" y="143"/>
                  </a:lnTo>
                  <a:lnTo>
                    <a:pt x="50" y="133"/>
                  </a:lnTo>
                  <a:lnTo>
                    <a:pt x="42" y="117"/>
                  </a:lnTo>
                  <a:lnTo>
                    <a:pt x="45" y="112"/>
                  </a:lnTo>
                  <a:lnTo>
                    <a:pt x="47" y="106"/>
                  </a:lnTo>
                  <a:lnTo>
                    <a:pt x="49" y="101"/>
                  </a:lnTo>
                  <a:lnTo>
                    <a:pt x="70" y="103"/>
                  </a:lnTo>
                  <a:lnTo>
                    <a:pt x="90" y="101"/>
                  </a:lnTo>
                  <a:lnTo>
                    <a:pt x="106" y="92"/>
                  </a:lnTo>
                  <a:lnTo>
                    <a:pt x="111" y="80"/>
                  </a:lnTo>
                  <a:lnTo>
                    <a:pt x="115" y="68"/>
                  </a:lnTo>
                  <a:lnTo>
                    <a:pt x="118" y="57"/>
                  </a:lnTo>
                  <a:lnTo>
                    <a:pt x="131" y="47"/>
                  </a:lnTo>
                  <a:lnTo>
                    <a:pt x="148" y="38"/>
                  </a:lnTo>
                  <a:lnTo>
                    <a:pt x="167" y="33"/>
                  </a:lnTo>
                  <a:lnTo>
                    <a:pt x="183" y="26"/>
                  </a:lnTo>
                  <a:lnTo>
                    <a:pt x="199" y="16"/>
                  </a:lnTo>
                  <a:lnTo>
                    <a:pt x="204" y="19"/>
                  </a:lnTo>
                  <a:lnTo>
                    <a:pt x="207" y="21"/>
                  </a:lnTo>
                  <a:lnTo>
                    <a:pt x="207" y="24"/>
                  </a:lnTo>
                  <a:lnTo>
                    <a:pt x="209" y="26"/>
                  </a:lnTo>
                  <a:lnTo>
                    <a:pt x="209" y="30"/>
                  </a:lnTo>
                  <a:lnTo>
                    <a:pt x="211" y="31"/>
                  </a:lnTo>
                  <a:lnTo>
                    <a:pt x="214" y="35"/>
                  </a:lnTo>
                  <a:lnTo>
                    <a:pt x="218" y="38"/>
                  </a:lnTo>
                  <a:lnTo>
                    <a:pt x="223" y="38"/>
                  </a:lnTo>
                  <a:lnTo>
                    <a:pt x="227" y="38"/>
                  </a:lnTo>
                  <a:lnTo>
                    <a:pt x="230" y="37"/>
                  </a:lnTo>
                  <a:lnTo>
                    <a:pt x="234" y="35"/>
                  </a:lnTo>
                  <a:lnTo>
                    <a:pt x="237" y="35"/>
                  </a:lnTo>
                  <a:lnTo>
                    <a:pt x="241" y="35"/>
                  </a:lnTo>
                  <a:lnTo>
                    <a:pt x="244" y="37"/>
                  </a:lnTo>
                  <a:lnTo>
                    <a:pt x="248" y="40"/>
                  </a:lnTo>
                  <a:lnTo>
                    <a:pt x="253" y="45"/>
                  </a:lnTo>
                  <a:lnTo>
                    <a:pt x="256" y="49"/>
                  </a:lnTo>
                  <a:lnTo>
                    <a:pt x="260" y="52"/>
                  </a:lnTo>
                  <a:lnTo>
                    <a:pt x="265" y="54"/>
                  </a:lnTo>
                  <a:lnTo>
                    <a:pt x="270" y="56"/>
                  </a:lnTo>
                  <a:lnTo>
                    <a:pt x="275" y="54"/>
                  </a:lnTo>
                  <a:lnTo>
                    <a:pt x="279" y="54"/>
                  </a:lnTo>
                  <a:lnTo>
                    <a:pt x="282" y="52"/>
                  </a:lnTo>
                  <a:lnTo>
                    <a:pt x="288" y="50"/>
                  </a:lnTo>
                  <a:lnTo>
                    <a:pt x="291" y="50"/>
                  </a:lnTo>
                  <a:lnTo>
                    <a:pt x="302" y="54"/>
                  </a:lnTo>
                  <a:lnTo>
                    <a:pt x="317" y="59"/>
                  </a:lnTo>
                  <a:lnTo>
                    <a:pt x="331" y="66"/>
                  </a:lnTo>
                  <a:lnTo>
                    <a:pt x="345" y="70"/>
                  </a:lnTo>
                  <a:lnTo>
                    <a:pt x="375" y="66"/>
                  </a:lnTo>
                  <a:lnTo>
                    <a:pt x="394" y="75"/>
                  </a:lnTo>
                  <a:lnTo>
                    <a:pt x="412" y="87"/>
                  </a:lnTo>
                  <a:lnTo>
                    <a:pt x="429" y="98"/>
                  </a:lnTo>
                  <a:lnTo>
                    <a:pt x="448" y="108"/>
                  </a:lnTo>
                  <a:lnTo>
                    <a:pt x="471" y="112"/>
                  </a:lnTo>
                  <a:lnTo>
                    <a:pt x="471" y="105"/>
                  </a:lnTo>
                  <a:lnTo>
                    <a:pt x="466" y="99"/>
                  </a:lnTo>
                  <a:lnTo>
                    <a:pt x="461" y="92"/>
                  </a:lnTo>
                  <a:lnTo>
                    <a:pt x="455" y="85"/>
                  </a:lnTo>
                  <a:lnTo>
                    <a:pt x="452" y="77"/>
                  </a:lnTo>
                  <a:lnTo>
                    <a:pt x="473" y="75"/>
                  </a:lnTo>
                  <a:lnTo>
                    <a:pt x="487" y="71"/>
                  </a:lnTo>
                  <a:lnTo>
                    <a:pt x="499" y="64"/>
                  </a:lnTo>
                  <a:lnTo>
                    <a:pt x="509" y="57"/>
                  </a:lnTo>
                  <a:lnTo>
                    <a:pt x="520" y="49"/>
                  </a:lnTo>
                  <a:lnTo>
                    <a:pt x="532" y="43"/>
                  </a:lnTo>
                  <a:lnTo>
                    <a:pt x="548" y="40"/>
                  </a:lnTo>
                  <a:lnTo>
                    <a:pt x="551" y="42"/>
                  </a:lnTo>
                  <a:lnTo>
                    <a:pt x="557" y="43"/>
                  </a:lnTo>
                  <a:lnTo>
                    <a:pt x="560" y="45"/>
                  </a:lnTo>
                  <a:lnTo>
                    <a:pt x="563" y="47"/>
                  </a:lnTo>
                  <a:lnTo>
                    <a:pt x="557" y="47"/>
                  </a:lnTo>
                  <a:lnTo>
                    <a:pt x="539" y="61"/>
                  </a:lnTo>
                  <a:lnTo>
                    <a:pt x="520" y="73"/>
                  </a:lnTo>
                  <a:lnTo>
                    <a:pt x="499" y="82"/>
                  </a:lnTo>
                  <a:lnTo>
                    <a:pt x="499" y="89"/>
                  </a:lnTo>
                  <a:lnTo>
                    <a:pt x="518" y="92"/>
                  </a:lnTo>
                  <a:lnTo>
                    <a:pt x="527" y="82"/>
                  </a:lnTo>
                  <a:lnTo>
                    <a:pt x="536" y="77"/>
                  </a:lnTo>
                  <a:lnTo>
                    <a:pt x="548" y="75"/>
                  </a:lnTo>
                  <a:lnTo>
                    <a:pt x="560" y="75"/>
                  </a:lnTo>
                  <a:lnTo>
                    <a:pt x="576" y="73"/>
                  </a:lnTo>
                  <a:lnTo>
                    <a:pt x="577" y="68"/>
                  </a:lnTo>
                  <a:lnTo>
                    <a:pt x="579" y="63"/>
                  </a:lnTo>
                  <a:lnTo>
                    <a:pt x="583" y="57"/>
                  </a:lnTo>
                  <a:lnTo>
                    <a:pt x="586" y="54"/>
                  </a:lnTo>
                  <a:lnTo>
                    <a:pt x="591" y="66"/>
                  </a:lnTo>
                  <a:lnTo>
                    <a:pt x="597" y="75"/>
                  </a:lnTo>
                  <a:lnTo>
                    <a:pt x="605" y="82"/>
                  </a:lnTo>
                  <a:lnTo>
                    <a:pt x="618" y="85"/>
                  </a:lnTo>
                  <a:lnTo>
                    <a:pt x="621" y="82"/>
                  </a:lnTo>
                  <a:lnTo>
                    <a:pt x="623" y="80"/>
                  </a:lnTo>
                  <a:lnTo>
                    <a:pt x="626" y="78"/>
                  </a:lnTo>
                  <a:lnTo>
                    <a:pt x="628" y="77"/>
                  </a:lnTo>
                  <a:lnTo>
                    <a:pt x="632" y="77"/>
                  </a:lnTo>
                  <a:lnTo>
                    <a:pt x="633" y="77"/>
                  </a:lnTo>
                  <a:lnTo>
                    <a:pt x="637" y="82"/>
                  </a:lnTo>
                  <a:lnTo>
                    <a:pt x="639" y="85"/>
                  </a:lnTo>
                  <a:lnTo>
                    <a:pt x="640" y="89"/>
                  </a:lnTo>
                  <a:lnTo>
                    <a:pt x="646" y="87"/>
                  </a:lnTo>
                  <a:lnTo>
                    <a:pt x="651" y="84"/>
                  </a:lnTo>
                  <a:lnTo>
                    <a:pt x="654" y="80"/>
                  </a:lnTo>
                  <a:lnTo>
                    <a:pt x="659" y="78"/>
                  </a:lnTo>
                  <a:lnTo>
                    <a:pt x="663" y="77"/>
                  </a:lnTo>
                  <a:lnTo>
                    <a:pt x="682" y="82"/>
                  </a:lnTo>
                  <a:lnTo>
                    <a:pt x="698" y="94"/>
                  </a:lnTo>
                  <a:lnTo>
                    <a:pt x="714" y="106"/>
                  </a:lnTo>
                  <a:lnTo>
                    <a:pt x="729" y="117"/>
                  </a:lnTo>
                  <a:lnTo>
                    <a:pt x="735" y="117"/>
                  </a:lnTo>
                  <a:lnTo>
                    <a:pt x="740" y="117"/>
                  </a:lnTo>
                  <a:lnTo>
                    <a:pt x="743" y="115"/>
                  </a:lnTo>
                  <a:lnTo>
                    <a:pt x="749" y="113"/>
                  </a:lnTo>
                  <a:lnTo>
                    <a:pt x="752" y="112"/>
                  </a:lnTo>
                  <a:lnTo>
                    <a:pt x="755" y="112"/>
                  </a:lnTo>
                  <a:lnTo>
                    <a:pt x="759" y="115"/>
                  </a:lnTo>
                  <a:lnTo>
                    <a:pt x="762" y="119"/>
                  </a:lnTo>
                  <a:lnTo>
                    <a:pt x="766" y="124"/>
                  </a:lnTo>
                  <a:lnTo>
                    <a:pt x="769" y="131"/>
                  </a:lnTo>
                  <a:lnTo>
                    <a:pt x="771" y="134"/>
                  </a:lnTo>
                  <a:lnTo>
                    <a:pt x="768" y="136"/>
                  </a:lnTo>
                  <a:lnTo>
                    <a:pt x="764" y="138"/>
                  </a:lnTo>
                  <a:lnTo>
                    <a:pt x="764" y="138"/>
                  </a:lnTo>
                  <a:lnTo>
                    <a:pt x="762" y="139"/>
                  </a:lnTo>
                  <a:lnTo>
                    <a:pt x="762" y="141"/>
                  </a:lnTo>
                  <a:lnTo>
                    <a:pt x="761" y="143"/>
                  </a:lnTo>
                  <a:lnTo>
                    <a:pt x="759" y="146"/>
                  </a:lnTo>
                  <a:lnTo>
                    <a:pt x="771" y="146"/>
                  </a:lnTo>
                  <a:lnTo>
                    <a:pt x="787" y="148"/>
                  </a:lnTo>
                  <a:lnTo>
                    <a:pt x="803" y="148"/>
                  </a:lnTo>
                  <a:lnTo>
                    <a:pt x="817" y="148"/>
                  </a:lnTo>
                  <a:lnTo>
                    <a:pt x="825" y="150"/>
                  </a:lnTo>
                  <a:lnTo>
                    <a:pt x="834" y="160"/>
                  </a:lnTo>
                  <a:lnTo>
                    <a:pt x="843" y="171"/>
                  </a:lnTo>
                  <a:lnTo>
                    <a:pt x="851" y="181"/>
                  </a:lnTo>
                  <a:lnTo>
                    <a:pt x="851" y="146"/>
                  </a:lnTo>
                  <a:lnTo>
                    <a:pt x="860" y="146"/>
                  </a:lnTo>
                  <a:lnTo>
                    <a:pt x="867" y="146"/>
                  </a:lnTo>
                  <a:lnTo>
                    <a:pt x="872" y="145"/>
                  </a:lnTo>
                  <a:lnTo>
                    <a:pt x="879" y="143"/>
                  </a:lnTo>
                  <a:lnTo>
                    <a:pt x="879" y="139"/>
                  </a:lnTo>
                  <a:lnTo>
                    <a:pt x="848" y="139"/>
                  </a:lnTo>
                  <a:lnTo>
                    <a:pt x="846" y="134"/>
                  </a:lnTo>
                  <a:lnTo>
                    <a:pt x="845" y="133"/>
                  </a:lnTo>
                  <a:lnTo>
                    <a:pt x="843" y="129"/>
                  </a:lnTo>
                  <a:lnTo>
                    <a:pt x="841" y="126"/>
                  </a:lnTo>
                  <a:lnTo>
                    <a:pt x="841" y="120"/>
                  </a:lnTo>
                  <a:lnTo>
                    <a:pt x="845" y="120"/>
                  </a:lnTo>
                  <a:lnTo>
                    <a:pt x="845" y="117"/>
                  </a:lnTo>
                  <a:lnTo>
                    <a:pt x="890" y="112"/>
                  </a:lnTo>
                  <a:lnTo>
                    <a:pt x="890" y="124"/>
                  </a:lnTo>
                  <a:lnTo>
                    <a:pt x="895" y="127"/>
                  </a:lnTo>
                  <a:lnTo>
                    <a:pt x="899" y="133"/>
                  </a:lnTo>
                  <a:lnTo>
                    <a:pt x="902" y="136"/>
                  </a:lnTo>
                  <a:lnTo>
                    <a:pt x="906" y="143"/>
                  </a:lnTo>
                  <a:lnTo>
                    <a:pt x="925" y="143"/>
                  </a:lnTo>
                  <a:lnTo>
                    <a:pt x="937" y="146"/>
                  </a:lnTo>
                  <a:lnTo>
                    <a:pt x="949" y="148"/>
                  </a:lnTo>
                  <a:lnTo>
                    <a:pt x="961" y="150"/>
                  </a:lnTo>
                  <a:lnTo>
                    <a:pt x="979" y="150"/>
                  </a:lnTo>
                  <a:lnTo>
                    <a:pt x="981" y="148"/>
                  </a:lnTo>
                  <a:lnTo>
                    <a:pt x="982" y="146"/>
                  </a:lnTo>
                  <a:lnTo>
                    <a:pt x="984" y="145"/>
                  </a:lnTo>
                  <a:lnTo>
                    <a:pt x="986" y="143"/>
                  </a:lnTo>
                  <a:lnTo>
                    <a:pt x="986" y="131"/>
                  </a:lnTo>
                  <a:lnTo>
                    <a:pt x="1009" y="131"/>
                  </a:lnTo>
                  <a:lnTo>
                    <a:pt x="1016" y="146"/>
                  </a:lnTo>
                  <a:lnTo>
                    <a:pt x="1024" y="162"/>
                  </a:lnTo>
                  <a:lnTo>
                    <a:pt x="1026" y="155"/>
                  </a:lnTo>
                  <a:lnTo>
                    <a:pt x="1026" y="152"/>
                  </a:lnTo>
                  <a:lnTo>
                    <a:pt x="1028" y="146"/>
                  </a:lnTo>
                  <a:lnTo>
                    <a:pt x="1028" y="143"/>
                  </a:lnTo>
                  <a:lnTo>
                    <a:pt x="1040" y="143"/>
                  </a:lnTo>
                  <a:lnTo>
                    <a:pt x="1040" y="129"/>
                  </a:lnTo>
                  <a:lnTo>
                    <a:pt x="1040" y="113"/>
                  </a:lnTo>
                  <a:lnTo>
                    <a:pt x="1042" y="99"/>
                  </a:lnTo>
                  <a:lnTo>
                    <a:pt x="1040" y="92"/>
                  </a:lnTo>
                  <a:lnTo>
                    <a:pt x="1028" y="78"/>
                  </a:lnTo>
                  <a:lnTo>
                    <a:pt x="1019" y="63"/>
                  </a:lnTo>
                  <a:lnTo>
                    <a:pt x="1017" y="45"/>
                  </a:lnTo>
                  <a:lnTo>
                    <a:pt x="1021" y="28"/>
                  </a:lnTo>
                  <a:lnTo>
                    <a:pt x="1033" y="9"/>
                  </a:lnTo>
                  <a:lnTo>
                    <a:pt x="1042" y="5"/>
                  </a:lnTo>
                  <a:lnTo>
                    <a:pt x="1052" y="2"/>
                  </a:lnTo>
                  <a:lnTo>
                    <a:pt x="106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311" name="Freeform 14">
              <a:extLst>
                <a:ext uri="{FF2B5EF4-FFF2-40B4-BE49-F238E27FC236}">
                  <a16:creationId xmlns="" xmlns:a16="http://schemas.microsoft.com/office/drawing/2014/main" id="{9C05F817-F36D-4B96-A850-5AE2C8CF17BA}"/>
                </a:ext>
              </a:extLst>
            </p:cNvPr>
            <p:cNvSpPr>
              <a:spLocks noEditPoints="1"/>
            </p:cNvSpPr>
            <p:nvPr/>
          </p:nvSpPr>
          <p:spPr bwMode="auto">
            <a:xfrm>
              <a:off x="1597819" y="1173162"/>
              <a:ext cx="2600325" cy="1519238"/>
            </a:xfrm>
            <a:custGeom>
              <a:avLst/>
              <a:gdLst>
                <a:gd name="T0" fmla="*/ 273 w 1638"/>
                <a:gd name="T1" fmla="*/ 613 h 957"/>
                <a:gd name="T2" fmla="*/ 102 w 1638"/>
                <a:gd name="T3" fmla="*/ 506 h 957"/>
                <a:gd name="T4" fmla="*/ 219 w 1638"/>
                <a:gd name="T5" fmla="*/ 485 h 957"/>
                <a:gd name="T6" fmla="*/ 562 w 1638"/>
                <a:gd name="T7" fmla="*/ 430 h 957"/>
                <a:gd name="T8" fmla="*/ 665 w 1638"/>
                <a:gd name="T9" fmla="*/ 492 h 957"/>
                <a:gd name="T10" fmla="*/ 704 w 1638"/>
                <a:gd name="T11" fmla="*/ 499 h 957"/>
                <a:gd name="T12" fmla="*/ 857 w 1638"/>
                <a:gd name="T13" fmla="*/ 672 h 957"/>
                <a:gd name="T14" fmla="*/ 833 w 1638"/>
                <a:gd name="T15" fmla="*/ 716 h 957"/>
                <a:gd name="T16" fmla="*/ 781 w 1638"/>
                <a:gd name="T17" fmla="*/ 836 h 957"/>
                <a:gd name="T18" fmla="*/ 683 w 1638"/>
                <a:gd name="T19" fmla="*/ 585 h 957"/>
                <a:gd name="T20" fmla="*/ 534 w 1638"/>
                <a:gd name="T21" fmla="*/ 433 h 957"/>
                <a:gd name="T22" fmla="*/ 365 w 1638"/>
                <a:gd name="T23" fmla="*/ 440 h 957"/>
                <a:gd name="T24" fmla="*/ 454 w 1638"/>
                <a:gd name="T25" fmla="*/ 503 h 957"/>
                <a:gd name="T26" fmla="*/ 67 w 1638"/>
                <a:gd name="T27" fmla="*/ 543 h 957"/>
                <a:gd name="T28" fmla="*/ 21 w 1638"/>
                <a:gd name="T29" fmla="*/ 466 h 957"/>
                <a:gd name="T30" fmla="*/ 435 w 1638"/>
                <a:gd name="T31" fmla="*/ 403 h 957"/>
                <a:gd name="T32" fmla="*/ 391 w 1638"/>
                <a:gd name="T33" fmla="*/ 342 h 957"/>
                <a:gd name="T34" fmla="*/ 323 w 1638"/>
                <a:gd name="T35" fmla="*/ 372 h 957"/>
                <a:gd name="T36" fmla="*/ 285 w 1638"/>
                <a:gd name="T37" fmla="*/ 368 h 957"/>
                <a:gd name="T38" fmla="*/ 194 w 1638"/>
                <a:gd name="T39" fmla="*/ 416 h 957"/>
                <a:gd name="T40" fmla="*/ 157 w 1638"/>
                <a:gd name="T41" fmla="*/ 358 h 957"/>
                <a:gd name="T42" fmla="*/ 742 w 1638"/>
                <a:gd name="T43" fmla="*/ 325 h 957"/>
                <a:gd name="T44" fmla="*/ 140 w 1638"/>
                <a:gd name="T45" fmla="*/ 318 h 957"/>
                <a:gd name="T46" fmla="*/ 604 w 1638"/>
                <a:gd name="T47" fmla="*/ 396 h 957"/>
                <a:gd name="T48" fmla="*/ 515 w 1638"/>
                <a:gd name="T49" fmla="*/ 400 h 957"/>
                <a:gd name="T50" fmla="*/ 418 w 1638"/>
                <a:gd name="T51" fmla="*/ 328 h 957"/>
                <a:gd name="T52" fmla="*/ 318 w 1638"/>
                <a:gd name="T53" fmla="*/ 320 h 957"/>
                <a:gd name="T54" fmla="*/ 182 w 1638"/>
                <a:gd name="T55" fmla="*/ 323 h 957"/>
                <a:gd name="T56" fmla="*/ 217 w 1638"/>
                <a:gd name="T57" fmla="*/ 283 h 957"/>
                <a:gd name="T58" fmla="*/ 384 w 1638"/>
                <a:gd name="T59" fmla="*/ 265 h 957"/>
                <a:gd name="T60" fmla="*/ 1550 w 1638"/>
                <a:gd name="T61" fmla="*/ 225 h 957"/>
                <a:gd name="T62" fmla="*/ 531 w 1638"/>
                <a:gd name="T63" fmla="*/ 180 h 957"/>
                <a:gd name="T64" fmla="*/ 418 w 1638"/>
                <a:gd name="T65" fmla="*/ 206 h 957"/>
                <a:gd name="T66" fmla="*/ 454 w 1638"/>
                <a:gd name="T67" fmla="*/ 131 h 957"/>
                <a:gd name="T68" fmla="*/ 1081 w 1638"/>
                <a:gd name="T69" fmla="*/ 80 h 957"/>
                <a:gd name="T70" fmla="*/ 814 w 1638"/>
                <a:gd name="T71" fmla="*/ 129 h 957"/>
                <a:gd name="T72" fmla="*/ 669 w 1638"/>
                <a:gd name="T73" fmla="*/ 278 h 957"/>
                <a:gd name="T74" fmla="*/ 662 w 1638"/>
                <a:gd name="T75" fmla="*/ 334 h 957"/>
                <a:gd name="T76" fmla="*/ 517 w 1638"/>
                <a:gd name="T77" fmla="*/ 309 h 957"/>
                <a:gd name="T78" fmla="*/ 564 w 1638"/>
                <a:gd name="T79" fmla="*/ 197 h 957"/>
                <a:gd name="T80" fmla="*/ 657 w 1638"/>
                <a:gd name="T81" fmla="*/ 150 h 957"/>
                <a:gd name="T82" fmla="*/ 508 w 1638"/>
                <a:gd name="T83" fmla="*/ 161 h 957"/>
                <a:gd name="T84" fmla="*/ 510 w 1638"/>
                <a:gd name="T85" fmla="*/ 105 h 957"/>
                <a:gd name="T86" fmla="*/ 590 w 1638"/>
                <a:gd name="T87" fmla="*/ 70 h 957"/>
                <a:gd name="T88" fmla="*/ 1283 w 1638"/>
                <a:gd name="T89" fmla="*/ 0 h 957"/>
                <a:gd name="T90" fmla="*/ 1498 w 1638"/>
                <a:gd name="T91" fmla="*/ 84 h 957"/>
                <a:gd name="T92" fmla="*/ 1479 w 1638"/>
                <a:gd name="T93" fmla="*/ 161 h 957"/>
                <a:gd name="T94" fmla="*/ 1514 w 1638"/>
                <a:gd name="T95" fmla="*/ 222 h 957"/>
                <a:gd name="T96" fmla="*/ 1536 w 1638"/>
                <a:gd name="T97" fmla="*/ 349 h 957"/>
                <a:gd name="T98" fmla="*/ 1507 w 1638"/>
                <a:gd name="T99" fmla="*/ 442 h 957"/>
                <a:gd name="T100" fmla="*/ 1477 w 1638"/>
                <a:gd name="T101" fmla="*/ 526 h 957"/>
                <a:gd name="T102" fmla="*/ 1421 w 1638"/>
                <a:gd name="T103" fmla="*/ 581 h 957"/>
                <a:gd name="T104" fmla="*/ 1327 w 1638"/>
                <a:gd name="T105" fmla="*/ 693 h 957"/>
                <a:gd name="T106" fmla="*/ 1210 w 1638"/>
                <a:gd name="T107" fmla="*/ 829 h 957"/>
                <a:gd name="T108" fmla="*/ 1062 w 1638"/>
                <a:gd name="T109" fmla="*/ 852 h 957"/>
                <a:gd name="T110" fmla="*/ 1028 w 1638"/>
                <a:gd name="T111" fmla="*/ 779 h 957"/>
                <a:gd name="T112" fmla="*/ 1032 w 1638"/>
                <a:gd name="T113" fmla="*/ 595 h 957"/>
                <a:gd name="T114" fmla="*/ 889 w 1638"/>
                <a:gd name="T115" fmla="*/ 365 h 957"/>
                <a:gd name="T116" fmla="*/ 744 w 1638"/>
                <a:gd name="T117" fmla="*/ 278 h 957"/>
                <a:gd name="T118" fmla="*/ 966 w 1638"/>
                <a:gd name="T119" fmla="*/ 100 h 957"/>
                <a:gd name="T120" fmla="*/ 1117 w 1638"/>
                <a:gd name="T121" fmla="*/ 103 h 957"/>
                <a:gd name="T122" fmla="*/ 1196 w 1638"/>
                <a:gd name="T123" fmla="*/ 1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 h="957">
                  <a:moveTo>
                    <a:pt x="246" y="461"/>
                  </a:moveTo>
                  <a:lnTo>
                    <a:pt x="267" y="475"/>
                  </a:lnTo>
                  <a:lnTo>
                    <a:pt x="280" y="492"/>
                  </a:lnTo>
                  <a:lnTo>
                    <a:pt x="287" y="513"/>
                  </a:lnTo>
                  <a:lnTo>
                    <a:pt x="292" y="540"/>
                  </a:lnTo>
                  <a:lnTo>
                    <a:pt x="297" y="567"/>
                  </a:lnTo>
                  <a:lnTo>
                    <a:pt x="313" y="569"/>
                  </a:lnTo>
                  <a:lnTo>
                    <a:pt x="323" y="571"/>
                  </a:lnTo>
                  <a:lnTo>
                    <a:pt x="332" y="578"/>
                  </a:lnTo>
                  <a:lnTo>
                    <a:pt x="337" y="587"/>
                  </a:lnTo>
                  <a:lnTo>
                    <a:pt x="339" y="602"/>
                  </a:lnTo>
                  <a:lnTo>
                    <a:pt x="336" y="602"/>
                  </a:lnTo>
                  <a:lnTo>
                    <a:pt x="334" y="601"/>
                  </a:lnTo>
                  <a:lnTo>
                    <a:pt x="332" y="599"/>
                  </a:lnTo>
                  <a:lnTo>
                    <a:pt x="330" y="597"/>
                  </a:lnTo>
                  <a:lnTo>
                    <a:pt x="327" y="595"/>
                  </a:lnTo>
                  <a:lnTo>
                    <a:pt x="327" y="602"/>
                  </a:lnTo>
                  <a:lnTo>
                    <a:pt x="330" y="606"/>
                  </a:lnTo>
                  <a:lnTo>
                    <a:pt x="332" y="608"/>
                  </a:lnTo>
                  <a:lnTo>
                    <a:pt x="334" y="608"/>
                  </a:lnTo>
                  <a:lnTo>
                    <a:pt x="334" y="611"/>
                  </a:lnTo>
                  <a:lnTo>
                    <a:pt x="334" y="613"/>
                  </a:lnTo>
                  <a:lnTo>
                    <a:pt x="336" y="618"/>
                  </a:lnTo>
                  <a:lnTo>
                    <a:pt x="327" y="620"/>
                  </a:lnTo>
                  <a:lnTo>
                    <a:pt x="318" y="622"/>
                  </a:lnTo>
                  <a:lnTo>
                    <a:pt x="308" y="622"/>
                  </a:lnTo>
                  <a:lnTo>
                    <a:pt x="290" y="615"/>
                  </a:lnTo>
                  <a:lnTo>
                    <a:pt x="273" y="613"/>
                  </a:lnTo>
                  <a:lnTo>
                    <a:pt x="253" y="616"/>
                  </a:lnTo>
                  <a:lnTo>
                    <a:pt x="234" y="622"/>
                  </a:lnTo>
                  <a:lnTo>
                    <a:pt x="215" y="625"/>
                  </a:lnTo>
                  <a:lnTo>
                    <a:pt x="194" y="625"/>
                  </a:lnTo>
                  <a:lnTo>
                    <a:pt x="170" y="618"/>
                  </a:lnTo>
                  <a:lnTo>
                    <a:pt x="157" y="615"/>
                  </a:lnTo>
                  <a:lnTo>
                    <a:pt x="147" y="613"/>
                  </a:lnTo>
                  <a:lnTo>
                    <a:pt x="138" y="611"/>
                  </a:lnTo>
                  <a:lnTo>
                    <a:pt x="130" y="606"/>
                  </a:lnTo>
                  <a:lnTo>
                    <a:pt x="124" y="595"/>
                  </a:lnTo>
                  <a:lnTo>
                    <a:pt x="128" y="595"/>
                  </a:lnTo>
                  <a:lnTo>
                    <a:pt x="137" y="587"/>
                  </a:lnTo>
                  <a:lnTo>
                    <a:pt x="150" y="583"/>
                  </a:lnTo>
                  <a:lnTo>
                    <a:pt x="166" y="581"/>
                  </a:lnTo>
                  <a:lnTo>
                    <a:pt x="182" y="580"/>
                  </a:lnTo>
                  <a:lnTo>
                    <a:pt x="182" y="576"/>
                  </a:lnTo>
                  <a:lnTo>
                    <a:pt x="175" y="571"/>
                  </a:lnTo>
                  <a:lnTo>
                    <a:pt x="170" y="567"/>
                  </a:lnTo>
                  <a:lnTo>
                    <a:pt x="163" y="566"/>
                  </a:lnTo>
                  <a:lnTo>
                    <a:pt x="150" y="564"/>
                  </a:lnTo>
                  <a:lnTo>
                    <a:pt x="144" y="564"/>
                  </a:lnTo>
                  <a:lnTo>
                    <a:pt x="131" y="564"/>
                  </a:lnTo>
                  <a:lnTo>
                    <a:pt x="116" y="564"/>
                  </a:lnTo>
                  <a:lnTo>
                    <a:pt x="114" y="553"/>
                  </a:lnTo>
                  <a:lnTo>
                    <a:pt x="109" y="543"/>
                  </a:lnTo>
                  <a:lnTo>
                    <a:pt x="105" y="534"/>
                  </a:lnTo>
                  <a:lnTo>
                    <a:pt x="102" y="524"/>
                  </a:lnTo>
                  <a:lnTo>
                    <a:pt x="102" y="506"/>
                  </a:lnTo>
                  <a:lnTo>
                    <a:pt x="109" y="496"/>
                  </a:lnTo>
                  <a:lnTo>
                    <a:pt x="116" y="484"/>
                  </a:lnTo>
                  <a:lnTo>
                    <a:pt x="124" y="473"/>
                  </a:lnTo>
                  <a:lnTo>
                    <a:pt x="135" y="466"/>
                  </a:lnTo>
                  <a:lnTo>
                    <a:pt x="147" y="468"/>
                  </a:lnTo>
                  <a:lnTo>
                    <a:pt x="150" y="468"/>
                  </a:lnTo>
                  <a:lnTo>
                    <a:pt x="150" y="471"/>
                  </a:lnTo>
                  <a:lnTo>
                    <a:pt x="150" y="473"/>
                  </a:lnTo>
                  <a:lnTo>
                    <a:pt x="149" y="473"/>
                  </a:lnTo>
                  <a:lnTo>
                    <a:pt x="149" y="475"/>
                  </a:lnTo>
                  <a:lnTo>
                    <a:pt x="149" y="475"/>
                  </a:lnTo>
                  <a:lnTo>
                    <a:pt x="150" y="477"/>
                  </a:lnTo>
                  <a:lnTo>
                    <a:pt x="150" y="480"/>
                  </a:lnTo>
                  <a:lnTo>
                    <a:pt x="159" y="480"/>
                  </a:lnTo>
                  <a:lnTo>
                    <a:pt x="171" y="480"/>
                  </a:lnTo>
                  <a:lnTo>
                    <a:pt x="182" y="480"/>
                  </a:lnTo>
                  <a:lnTo>
                    <a:pt x="189" y="480"/>
                  </a:lnTo>
                  <a:lnTo>
                    <a:pt x="192" y="482"/>
                  </a:lnTo>
                  <a:lnTo>
                    <a:pt x="194" y="484"/>
                  </a:lnTo>
                  <a:lnTo>
                    <a:pt x="196" y="487"/>
                  </a:lnTo>
                  <a:lnTo>
                    <a:pt x="198" y="491"/>
                  </a:lnTo>
                  <a:lnTo>
                    <a:pt x="201" y="492"/>
                  </a:lnTo>
                  <a:lnTo>
                    <a:pt x="205" y="496"/>
                  </a:lnTo>
                  <a:lnTo>
                    <a:pt x="206" y="491"/>
                  </a:lnTo>
                  <a:lnTo>
                    <a:pt x="208" y="489"/>
                  </a:lnTo>
                  <a:lnTo>
                    <a:pt x="212" y="487"/>
                  </a:lnTo>
                  <a:lnTo>
                    <a:pt x="213" y="485"/>
                  </a:lnTo>
                  <a:lnTo>
                    <a:pt x="219" y="485"/>
                  </a:lnTo>
                  <a:lnTo>
                    <a:pt x="224" y="484"/>
                  </a:lnTo>
                  <a:lnTo>
                    <a:pt x="231" y="498"/>
                  </a:lnTo>
                  <a:lnTo>
                    <a:pt x="238" y="508"/>
                  </a:lnTo>
                  <a:lnTo>
                    <a:pt x="243" y="515"/>
                  </a:lnTo>
                  <a:lnTo>
                    <a:pt x="245" y="510"/>
                  </a:lnTo>
                  <a:lnTo>
                    <a:pt x="246" y="505"/>
                  </a:lnTo>
                  <a:lnTo>
                    <a:pt x="246" y="499"/>
                  </a:lnTo>
                  <a:lnTo>
                    <a:pt x="246" y="492"/>
                  </a:lnTo>
                  <a:lnTo>
                    <a:pt x="240" y="482"/>
                  </a:lnTo>
                  <a:lnTo>
                    <a:pt x="241" y="471"/>
                  </a:lnTo>
                  <a:lnTo>
                    <a:pt x="246" y="461"/>
                  </a:lnTo>
                  <a:close/>
                  <a:moveTo>
                    <a:pt x="266" y="445"/>
                  </a:moveTo>
                  <a:lnTo>
                    <a:pt x="274" y="445"/>
                  </a:lnTo>
                  <a:lnTo>
                    <a:pt x="281" y="447"/>
                  </a:lnTo>
                  <a:lnTo>
                    <a:pt x="288" y="449"/>
                  </a:lnTo>
                  <a:lnTo>
                    <a:pt x="294" y="452"/>
                  </a:lnTo>
                  <a:lnTo>
                    <a:pt x="295" y="457"/>
                  </a:lnTo>
                  <a:lnTo>
                    <a:pt x="295" y="461"/>
                  </a:lnTo>
                  <a:lnTo>
                    <a:pt x="297" y="466"/>
                  </a:lnTo>
                  <a:lnTo>
                    <a:pt x="297" y="473"/>
                  </a:lnTo>
                  <a:lnTo>
                    <a:pt x="292" y="473"/>
                  </a:lnTo>
                  <a:lnTo>
                    <a:pt x="288" y="475"/>
                  </a:lnTo>
                  <a:lnTo>
                    <a:pt x="283" y="475"/>
                  </a:lnTo>
                  <a:lnTo>
                    <a:pt x="278" y="477"/>
                  </a:lnTo>
                  <a:lnTo>
                    <a:pt x="269" y="468"/>
                  </a:lnTo>
                  <a:lnTo>
                    <a:pt x="259" y="461"/>
                  </a:lnTo>
                  <a:lnTo>
                    <a:pt x="266" y="445"/>
                  </a:lnTo>
                  <a:close/>
                  <a:moveTo>
                    <a:pt x="562" y="430"/>
                  </a:moveTo>
                  <a:lnTo>
                    <a:pt x="562" y="433"/>
                  </a:lnTo>
                  <a:lnTo>
                    <a:pt x="566" y="433"/>
                  </a:lnTo>
                  <a:lnTo>
                    <a:pt x="564" y="451"/>
                  </a:lnTo>
                  <a:lnTo>
                    <a:pt x="566" y="466"/>
                  </a:lnTo>
                  <a:lnTo>
                    <a:pt x="573" y="480"/>
                  </a:lnTo>
                  <a:lnTo>
                    <a:pt x="576" y="482"/>
                  </a:lnTo>
                  <a:lnTo>
                    <a:pt x="580" y="482"/>
                  </a:lnTo>
                  <a:lnTo>
                    <a:pt x="583" y="484"/>
                  </a:lnTo>
                  <a:lnTo>
                    <a:pt x="589" y="484"/>
                  </a:lnTo>
                  <a:lnTo>
                    <a:pt x="589" y="442"/>
                  </a:lnTo>
                  <a:lnTo>
                    <a:pt x="615" y="442"/>
                  </a:lnTo>
                  <a:lnTo>
                    <a:pt x="620" y="454"/>
                  </a:lnTo>
                  <a:lnTo>
                    <a:pt x="627" y="466"/>
                  </a:lnTo>
                  <a:lnTo>
                    <a:pt x="634" y="477"/>
                  </a:lnTo>
                  <a:lnTo>
                    <a:pt x="646" y="480"/>
                  </a:lnTo>
                  <a:lnTo>
                    <a:pt x="646" y="485"/>
                  </a:lnTo>
                  <a:lnTo>
                    <a:pt x="648" y="496"/>
                  </a:lnTo>
                  <a:lnTo>
                    <a:pt x="650" y="508"/>
                  </a:lnTo>
                  <a:lnTo>
                    <a:pt x="650" y="515"/>
                  </a:lnTo>
                  <a:lnTo>
                    <a:pt x="653" y="513"/>
                  </a:lnTo>
                  <a:lnTo>
                    <a:pt x="655" y="513"/>
                  </a:lnTo>
                  <a:lnTo>
                    <a:pt x="655" y="513"/>
                  </a:lnTo>
                  <a:lnTo>
                    <a:pt x="657" y="512"/>
                  </a:lnTo>
                  <a:lnTo>
                    <a:pt x="658" y="510"/>
                  </a:lnTo>
                  <a:lnTo>
                    <a:pt x="660" y="506"/>
                  </a:lnTo>
                  <a:lnTo>
                    <a:pt x="662" y="501"/>
                  </a:lnTo>
                  <a:lnTo>
                    <a:pt x="664" y="496"/>
                  </a:lnTo>
                  <a:lnTo>
                    <a:pt x="665" y="492"/>
                  </a:lnTo>
                  <a:lnTo>
                    <a:pt x="669" y="489"/>
                  </a:lnTo>
                  <a:lnTo>
                    <a:pt x="672" y="487"/>
                  </a:lnTo>
                  <a:lnTo>
                    <a:pt x="678" y="485"/>
                  </a:lnTo>
                  <a:lnTo>
                    <a:pt x="681" y="482"/>
                  </a:lnTo>
                  <a:lnTo>
                    <a:pt x="685" y="480"/>
                  </a:lnTo>
                  <a:lnTo>
                    <a:pt x="681" y="480"/>
                  </a:lnTo>
                  <a:lnTo>
                    <a:pt x="681" y="477"/>
                  </a:lnTo>
                  <a:lnTo>
                    <a:pt x="672" y="480"/>
                  </a:lnTo>
                  <a:lnTo>
                    <a:pt x="667" y="484"/>
                  </a:lnTo>
                  <a:lnTo>
                    <a:pt x="660" y="489"/>
                  </a:lnTo>
                  <a:lnTo>
                    <a:pt x="650" y="492"/>
                  </a:lnTo>
                  <a:lnTo>
                    <a:pt x="648" y="477"/>
                  </a:lnTo>
                  <a:lnTo>
                    <a:pt x="646" y="466"/>
                  </a:lnTo>
                  <a:lnTo>
                    <a:pt x="643" y="457"/>
                  </a:lnTo>
                  <a:lnTo>
                    <a:pt x="639" y="445"/>
                  </a:lnTo>
                  <a:lnTo>
                    <a:pt x="643" y="444"/>
                  </a:lnTo>
                  <a:lnTo>
                    <a:pt x="644" y="444"/>
                  </a:lnTo>
                  <a:lnTo>
                    <a:pt x="648" y="442"/>
                  </a:lnTo>
                  <a:lnTo>
                    <a:pt x="653" y="442"/>
                  </a:lnTo>
                  <a:lnTo>
                    <a:pt x="658" y="445"/>
                  </a:lnTo>
                  <a:lnTo>
                    <a:pt x="662" y="447"/>
                  </a:lnTo>
                  <a:lnTo>
                    <a:pt x="667" y="449"/>
                  </a:lnTo>
                  <a:lnTo>
                    <a:pt x="672" y="451"/>
                  </a:lnTo>
                  <a:lnTo>
                    <a:pt x="678" y="452"/>
                  </a:lnTo>
                  <a:lnTo>
                    <a:pt x="685" y="464"/>
                  </a:lnTo>
                  <a:lnTo>
                    <a:pt x="692" y="478"/>
                  </a:lnTo>
                  <a:lnTo>
                    <a:pt x="697" y="491"/>
                  </a:lnTo>
                  <a:lnTo>
                    <a:pt x="704" y="499"/>
                  </a:lnTo>
                  <a:lnTo>
                    <a:pt x="707" y="501"/>
                  </a:lnTo>
                  <a:lnTo>
                    <a:pt x="713" y="501"/>
                  </a:lnTo>
                  <a:lnTo>
                    <a:pt x="718" y="501"/>
                  </a:lnTo>
                  <a:lnTo>
                    <a:pt x="723" y="501"/>
                  </a:lnTo>
                  <a:lnTo>
                    <a:pt x="726" y="501"/>
                  </a:lnTo>
                  <a:lnTo>
                    <a:pt x="730" y="503"/>
                  </a:lnTo>
                  <a:lnTo>
                    <a:pt x="747" y="515"/>
                  </a:lnTo>
                  <a:lnTo>
                    <a:pt x="761" y="531"/>
                  </a:lnTo>
                  <a:lnTo>
                    <a:pt x="777" y="545"/>
                  </a:lnTo>
                  <a:lnTo>
                    <a:pt x="777" y="557"/>
                  </a:lnTo>
                  <a:lnTo>
                    <a:pt x="791" y="562"/>
                  </a:lnTo>
                  <a:lnTo>
                    <a:pt x="803" y="569"/>
                  </a:lnTo>
                  <a:lnTo>
                    <a:pt x="810" y="580"/>
                  </a:lnTo>
                  <a:lnTo>
                    <a:pt x="819" y="592"/>
                  </a:lnTo>
                  <a:lnTo>
                    <a:pt x="826" y="604"/>
                  </a:lnTo>
                  <a:lnTo>
                    <a:pt x="835" y="615"/>
                  </a:lnTo>
                  <a:lnTo>
                    <a:pt x="829" y="622"/>
                  </a:lnTo>
                  <a:lnTo>
                    <a:pt x="826" y="625"/>
                  </a:lnTo>
                  <a:lnTo>
                    <a:pt x="824" y="630"/>
                  </a:lnTo>
                  <a:lnTo>
                    <a:pt x="822" y="634"/>
                  </a:lnTo>
                  <a:lnTo>
                    <a:pt x="829" y="646"/>
                  </a:lnTo>
                  <a:lnTo>
                    <a:pt x="840" y="655"/>
                  </a:lnTo>
                  <a:lnTo>
                    <a:pt x="854" y="660"/>
                  </a:lnTo>
                  <a:lnTo>
                    <a:pt x="854" y="665"/>
                  </a:lnTo>
                  <a:lnTo>
                    <a:pt x="854" y="667"/>
                  </a:lnTo>
                  <a:lnTo>
                    <a:pt x="856" y="669"/>
                  </a:lnTo>
                  <a:lnTo>
                    <a:pt x="856" y="670"/>
                  </a:lnTo>
                  <a:lnTo>
                    <a:pt x="857" y="672"/>
                  </a:lnTo>
                  <a:lnTo>
                    <a:pt x="861" y="674"/>
                  </a:lnTo>
                  <a:lnTo>
                    <a:pt x="864" y="677"/>
                  </a:lnTo>
                  <a:lnTo>
                    <a:pt x="870" y="679"/>
                  </a:lnTo>
                  <a:lnTo>
                    <a:pt x="873" y="681"/>
                  </a:lnTo>
                  <a:lnTo>
                    <a:pt x="877" y="684"/>
                  </a:lnTo>
                  <a:lnTo>
                    <a:pt x="878" y="686"/>
                  </a:lnTo>
                  <a:lnTo>
                    <a:pt x="880" y="690"/>
                  </a:lnTo>
                  <a:lnTo>
                    <a:pt x="878" y="691"/>
                  </a:lnTo>
                  <a:lnTo>
                    <a:pt x="878" y="693"/>
                  </a:lnTo>
                  <a:lnTo>
                    <a:pt x="878" y="693"/>
                  </a:lnTo>
                  <a:lnTo>
                    <a:pt x="878" y="695"/>
                  </a:lnTo>
                  <a:lnTo>
                    <a:pt x="880" y="697"/>
                  </a:lnTo>
                  <a:lnTo>
                    <a:pt x="884" y="698"/>
                  </a:lnTo>
                  <a:lnTo>
                    <a:pt x="889" y="700"/>
                  </a:lnTo>
                  <a:lnTo>
                    <a:pt x="892" y="702"/>
                  </a:lnTo>
                  <a:lnTo>
                    <a:pt x="898" y="702"/>
                  </a:lnTo>
                  <a:lnTo>
                    <a:pt x="903" y="702"/>
                  </a:lnTo>
                  <a:lnTo>
                    <a:pt x="896" y="749"/>
                  </a:lnTo>
                  <a:lnTo>
                    <a:pt x="891" y="751"/>
                  </a:lnTo>
                  <a:lnTo>
                    <a:pt x="885" y="751"/>
                  </a:lnTo>
                  <a:lnTo>
                    <a:pt x="880" y="752"/>
                  </a:lnTo>
                  <a:lnTo>
                    <a:pt x="873" y="752"/>
                  </a:lnTo>
                  <a:lnTo>
                    <a:pt x="866" y="744"/>
                  </a:lnTo>
                  <a:lnTo>
                    <a:pt x="857" y="735"/>
                  </a:lnTo>
                  <a:lnTo>
                    <a:pt x="850" y="726"/>
                  </a:lnTo>
                  <a:lnTo>
                    <a:pt x="845" y="714"/>
                  </a:lnTo>
                  <a:lnTo>
                    <a:pt x="838" y="714"/>
                  </a:lnTo>
                  <a:lnTo>
                    <a:pt x="833" y="716"/>
                  </a:lnTo>
                  <a:lnTo>
                    <a:pt x="828" y="716"/>
                  </a:lnTo>
                  <a:lnTo>
                    <a:pt x="822" y="718"/>
                  </a:lnTo>
                  <a:lnTo>
                    <a:pt x="831" y="745"/>
                  </a:lnTo>
                  <a:lnTo>
                    <a:pt x="838" y="775"/>
                  </a:lnTo>
                  <a:lnTo>
                    <a:pt x="850" y="775"/>
                  </a:lnTo>
                  <a:lnTo>
                    <a:pt x="857" y="789"/>
                  </a:lnTo>
                  <a:lnTo>
                    <a:pt x="863" y="803"/>
                  </a:lnTo>
                  <a:lnTo>
                    <a:pt x="864" y="822"/>
                  </a:lnTo>
                  <a:lnTo>
                    <a:pt x="863" y="824"/>
                  </a:lnTo>
                  <a:lnTo>
                    <a:pt x="861" y="826"/>
                  </a:lnTo>
                  <a:lnTo>
                    <a:pt x="861" y="828"/>
                  </a:lnTo>
                  <a:lnTo>
                    <a:pt x="859" y="829"/>
                  </a:lnTo>
                  <a:lnTo>
                    <a:pt x="857" y="831"/>
                  </a:lnTo>
                  <a:lnTo>
                    <a:pt x="854" y="833"/>
                  </a:lnTo>
                  <a:lnTo>
                    <a:pt x="847" y="829"/>
                  </a:lnTo>
                  <a:lnTo>
                    <a:pt x="838" y="824"/>
                  </a:lnTo>
                  <a:lnTo>
                    <a:pt x="829" y="819"/>
                  </a:lnTo>
                  <a:lnTo>
                    <a:pt x="822" y="815"/>
                  </a:lnTo>
                  <a:lnTo>
                    <a:pt x="819" y="814"/>
                  </a:lnTo>
                  <a:lnTo>
                    <a:pt x="816" y="814"/>
                  </a:lnTo>
                  <a:lnTo>
                    <a:pt x="826" y="828"/>
                  </a:lnTo>
                  <a:lnTo>
                    <a:pt x="835" y="840"/>
                  </a:lnTo>
                  <a:lnTo>
                    <a:pt x="842" y="855"/>
                  </a:lnTo>
                  <a:lnTo>
                    <a:pt x="838" y="855"/>
                  </a:lnTo>
                  <a:lnTo>
                    <a:pt x="826" y="850"/>
                  </a:lnTo>
                  <a:lnTo>
                    <a:pt x="810" y="847"/>
                  </a:lnTo>
                  <a:lnTo>
                    <a:pt x="793" y="843"/>
                  </a:lnTo>
                  <a:lnTo>
                    <a:pt x="781" y="836"/>
                  </a:lnTo>
                  <a:lnTo>
                    <a:pt x="770" y="826"/>
                  </a:lnTo>
                  <a:lnTo>
                    <a:pt x="763" y="810"/>
                  </a:lnTo>
                  <a:lnTo>
                    <a:pt x="756" y="796"/>
                  </a:lnTo>
                  <a:lnTo>
                    <a:pt x="746" y="782"/>
                  </a:lnTo>
                  <a:lnTo>
                    <a:pt x="735" y="772"/>
                  </a:lnTo>
                  <a:lnTo>
                    <a:pt x="720" y="780"/>
                  </a:lnTo>
                  <a:lnTo>
                    <a:pt x="702" y="786"/>
                  </a:lnTo>
                  <a:lnTo>
                    <a:pt x="681" y="787"/>
                  </a:lnTo>
                  <a:lnTo>
                    <a:pt x="679" y="782"/>
                  </a:lnTo>
                  <a:lnTo>
                    <a:pt x="678" y="777"/>
                  </a:lnTo>
                  <a:lnTo>
                    <a:pt x="678" y="772"/>
                  </a:lnTo>
                  <a:lnTo>
                    <a:pt x="678" y="765"/>
                  </a:lnTo>
                  <a:lnTo>
                    <a:pt x="693" y="759"/>
                  </a:lnTo>
                  <a:lnTo>
                    <a:pt x="713" y="754"/>
                  </a:lnTo>
                  <a:lnTo>
                    <a:pt x="730" y="749"/>
                  </a:lnTo>
                  <a:lnTo>
                    <a:pt x="735" y="739"/>
                  </a:lnTo>
                  <a:lnTo>
                    <a:pt x="740" y="725"/>
                  </a:lnTo>
                  <a:lnTo>
                    <a:pt x="746" y="709"/>
                  </a:lnTo>
                  <a:lnTo>
                    <a:pt x="749" y="693"/>
                  </a:lnTo>
                  <a:lnTo>
                    <a:pt x="751" y="681"/>
                  </a:lnTo>
                  <a:lnTo>
                    <a:pt x="749" y="672"/>
                  </a:lnTo>
                  <a:lnTo>
                    <a:pt x="742" y="660"/>
                  </a:lnTo>
                  <a:lnTo>
                    <a:pt x="733" y="653"/>
                  </a:lnTo>
                  <a:lnTo>
                    <a:pt x="723" y="646"/>
                  </a:lnTo>
                  <a:lnTo>
                    <a:pt x="716" y="637"/>
                  </a:lnTo>
                  <a:lnTo>
                    <a:pt x="707" y="595"/>
                  </a:lnTo>
                  <a:lnTo>
                    <a:pt x="693" y="592"/>
                  </a:lnTo>
                  <a:lnTo>
                    <a:pt x="683" y="585"/>
                  </a:lnTo>
                  <a:lnTo>
                    <a:pt x="674" y="578"/>
                  </a:lnTo>
                  <a:lnTo>
                    <a:pt x="665" y="576"/>
                  </a:lnTo>
                  <a:lnTo>
                    <a:pt x="657" y="580"/>
                  </a:lnTo>
                  <a:lnTo>
                    <a:pt x="651" y="585"/>
                  </a:lnTo>
                  <a:lnTo>
                    <a:pt x="646" y="590"/>
                  </a:lnTo>
                  <a:lnTo>
                    <a:pt x="639" y="595"/>
                  </a:lnTo>
                  <a:lnTo>
                    <a:pt x="627" y="599"/>
                  </a:lnTo>
                  <a:lnTo>
                    <a:pt x="615" y="592"/>
                  </a:lnTo>
                  <a:lnTo>
                    <a:pt x="599" y="587"/>
                  </a:lnTo>
                  <a:lnTo>
                    <a:pt x="582" y="583"/>
                  </a:lnTo>
                  <a:lnTo>
                    <a:pt x="566" y="578"/>
                  </a:lnTo>
                  <a:lnTo>
                    <a:pt x="552" y="573"/>
                  </a:lnTo>
                  <a:lnTo>
                    <a:pt x="541" y="564"/>
                  </a:lnTo>
                  <a:lnTo>
                    <a:pt x="534" y="550"/>
                  </a:lnTo>
                  <a:lnTo>
                    <a:pt x="536" y="548"/>
                  </a:lnTo>
                  <a:lnTo>
                    <a:pt x="536" y="547"/>
                  </a:lnTo>
                  <a:lnTo>
                    <a:pt x="538" y="547"/>
                  </a:lnTo>
                  <a:lnTo>
                    <a:pt x="538" y="545"/>
                  </a:lnTo>
                  <a:lnTo>
                    <a:pt x="538" y="541"/>
                  </a:lnTo>
                  <a:lnTo>
                    <a:pt x="531" y="540"/>
                  </a:lnTo>
                  <a:lnTo>
                    <a:pt x="524" y="538"/>
                  </a:lnTo>
                  <a:lnTo>
                    <a:pt x="519" y="534"/>
                  </a:lnTo>
                  <a:lnTo>
                    <a:pt x="515" y="529"/>
                  </a:lnTo>
                  <a:lnTo>
                    <a:pt x="512" y="522"/>
                  </a:lnTo>
                  <a:lnTo>
                    <a:pt x="521" y="505"/>
                  </a:lnTo>
                  <a:lnTo>
                    <a:pt x="528" y="482"/>
                  </a:lnTo>
                  <a:lnTo>
                    <a:pt x="531" y="457"/>
                  </a:lnTo>
                  <a:lnTo>
                    <a:pt x="534" y="433"/>
                  </a:lnTo>
                  <a:lnTo>
                    <a:pt x="562" y="430"/>
                  </a:lnTo>
                  <a:close/>
                  <a:moveTo>
                    <a:pt x="400" y="426"/>
                  </a:moveTo>
                  <a:lnTo>
                    <a:pt x="416" y="426"/>
                  </a:lnTo>
                  <a:lnTo>
                    <a:pt x="425" y="461"/>
                  </a:lnTo>
                  <a:lnTo>
                    <a:pt x="432" y="499"/>
                  </a:lnTo>
                  <a:lnTo>
                    <a:pt x="428" y="499"/>
                  </a:lnTo>
                  <a:lnTo>
                    <a:pt x="423" y="506"/>
                  </a:lnTo>
                  <a:lnTo>
                    <a:pt x="412" y="503"/>
                  </a:lnTo>
                  <a:lnTo>
                    <a:pt x="409" y="506"/>
                  </a:lnTo>
                  <a:lnTo>
                    <a:pt x="409" y="510"/>
                  </a:lnTo>
                  <a:lnTo>
                    <a:pt x="409" y="513"/>
                  </a:lnTo>
                  <a:lnTo>
                    <a:pt x="409" y="515"/>
                  </a:lnTo>
                  <a:lnTo>
                    <a:pt x="407" y="517"/>
                  </a:lnTo>
                  <a:lnTo>
                    <a:pt x="405" y="520"/>
                  </a:lnTo>
                  <a:lnTo>
                    <a:pt x="400" y="522"/>
                  </a:lnTo>
                  <a:lnTo>
                    <a:pt x="395" y="519"/>
                  </a:lnTo>
                  <a:lnTo>
                    <a:pt x="388" y="513"/>
                  </a:lnTo>
                  <a:lnTo>
                    <a:pt x="381" y="510"/>
                  </a:lnTo>
                  <a:lnTo>
                    <a:pt x="381" y="499"/>
                  </a:lnTo>
                  <a:lnTo>
                    <a:pt x="358" y="496"/>
                  </a:lnTo>
                  <a:lnTo>
                    <a:pt x="362" y="464"/>
                  </a:lnTo>
                  <a:lnTo>
                    <a:pt x="369" y="461"/>
                  </a:lnTo>
                  <a:lnTo>
                    <a:pt x="376" y="456"/>
                  </a:lnTo>
                  <a:lnTo>
                    <a:pt x="381" y="449"/>
                  </a:lnTo>
                  <a:lnTo>
                    <a:pt x="376" y="447"/>
                  </a:lnTo>
                  <a:lnTo>
                    <a:pt x="372" y="445"/>
                  </a:lnTo>
                  <a:lnTo>
                    <a:pt x="369" y="444"/>
                  </a:lnTo>
                  <a:lnTo>
                    <a:pt x="365" y="440"/>
                  </a:lnTo>
                  <a:lnTo>
                    <a:pt x="363" y="437"/>
                  </a:lnTo>
                  <a:lnTo>
                    <a:pt x="362" y="430"/>
                  </a:lnTo>
                  <a:lnTo>
                    <a:pt x="381" y="428"/>
                  </a:lnTo>
                  <a:lnTo>
                    <a:pt x="400" y="426"/>
                  </a:lnTo>
                  <a:close/>
                  <a:moveTo>
                    <a:pt x="438" y="410"/>
                  </a:moveTo>
                  <a:lnTo>
                    <a:pt x="451" y="412"/>
                  </a:lnTo>
                  <a:lnTo>
                    <a:pt x="465" y="414"/>
                  </a:lnTo>
                  <a:lnTo>
                    <a:pt x="477" y="416"/>
                  </a:lnTo>
                  <a:lnTo>
                    <a:pt x="486" y="419"/>
                  </a:lnTo>
                  <a:lnTo>
                    <a:pt x="487" y="423"/>
                  </a:lnTo>
                  <a:lnTo>
                    <a:pt x="487" y="428"/>
                  </a:lnTo>
                  <a:lnTo>
                    <a:pt x="489" y="435"/>
                  </a:lnTo>
                  <a:lnTo>
                    <a:pt x="489" y="442"/>
                  </a:lnTo>
                  <a:lnTo>
                    <a:pt x="487" y="445"/>
                  </a:lnTo>
                  <a:lnTo>
                    <a:pt x="486" y="449"/>
                  </a:lnTo>
                  <a:lnTo>
                    <a:pt x="484" y="454"/>
                  </a:lnTo>
                  <a:lnTo>
                    <a:pt x="480" y="457"/>
                  </a:lnTo>
                  <a:lnTo>
                    <a:pt x="477" y="459"/>
                  </a:lnTo>
                  <a:lnTo>
                    <a:pt x="473" y="461"/>
                  </a:lnTo>
                  <a:lnTo>
                    <a:pt x="472" y="463"/>
                  </a:lnTo>
                  <a:lnTo>
                    <a:pt x="468" y="464"/>
                  </a:lnTo>
                  <a:lnTo>
                    <a:pt x="466" y="468"/>
                  </a:lnTo>
                  <a:lnTo>
                    <a:pt x="468" y="477"/>
                  </a:lnTo>
                  <a:lnTo>
                    <a:pt x="466" y="487"/>
                  </a:lnTo>
                  <a:lnTo>
                    <a:pt x="465" y="494"/>
                  </a:lnTo>
                  <a:lnTo>
                    <a:pt x="461" y="499"/>
                  </a:lnTo>
                  <a:lnTo>
                    <a:pt x="458" y="501"/>
                  </a:lnTo>
                  <a:lnTo>
                    <a:pt x="454" y="503"/>
                  </a:lnTo>
                  <a:lnTo>
                    <a:pt x="449" y="503"/>
                  </a:lnTo>
                  <a:lnTo>
                    <a:pt x="442" y="503"/>
                  </a:lnTo>
                  <a:lnTo>
                    <a:pt x="438" y="492"/>
                  </a:lnTo>
                  <a:lnTo>
                    <a:pt x="442" y="482"/>
                  </a:lnTo>
                  <a:lnTo>
                    <a:pt x="442" y="470"/>
                  </a:lnTo>
                  <a:lnTo>
                    <a:pt x="438" y="456"/>
                  </a:lnTo>
                  <a:lnTo>
                    <a:pt x="437" y="440"/>
                  </a:lnTo>
                  <a:lnTo>
                    <a:pt x="435" y="426"/>
                  </a:lnTo>
                  <a:lnTo>
                    <a:pt x="438" y="410"/>
                  </a:lnTo>
                  <a:close/>
                  <a:moveTo>
                    <a:pt x="60" y="409"/>
                  </a:moveTo>
                  <a:lnTo>
                    <a:pt x="74" y="410"/>
                  </a:lnTo>
                  <a:lnTo>
                    <a:pt x="74" y="423"/>
                  </a:lnTo>
                  <a:lnTo>
                    <a:pt x="91" y="423"/>
                  </a:lnTo>
                  <a:lnTo>
                    <a:pt x="105" y="423"/>
                  </a:lnTo>
                  <a:lnTo>
                    <a:pt x="121" y="423"/>
                  </a:lnTo>
                  <a:lnTo>
                    <a:pt x="124" y="430"/>
                  </a:lnTo>
                  <a:lnTo>
                    <a:pt x="128" y="438"/>
                  </a:lnTo>
                  <a:lnTo>
                    <a:pt x="131" y="447"/>
                  </a:lnTo>
                  <a:lnTo>
                    <a:pt x="135" y="454"/>
                  </a:lnTo>
                  <a:lnTo>
                    <a:pt x="135" y="457"/>
                  </a:lnTo>
                  <a:lnTo>
                    <a:pt x="124" y="470"/>
                  </a:lnTo>
                  <a:lnTo>
                    <a:pt x="110" y="475"/>
                  </a:lnTo>
                  <a:lnTo>
                    <a:pt x="96" y="480"/>
                  </a:lnTo>
                  <a:lnTo>
                    <a:pt x="88" y="496"/>
                  </a:lnTo>
                  <a:lnTo>
                    <a:pt x="81" y="510"/>
                  </a:lnTo>
                  <a:lnTo>
                    <a:pt x="79" y="526"/>
                  </a:lnTo>
                  <a:lnTo>
                    <a:pt x="82" y="541"/>
                  </a:lnTo>
                  <a:lnTo>
                    <a:pt x="67" y="543"/>
                  </a:lnTo>
                  <a:lnTo>
                    <a:pt x="53" y="548"/>
                  </a:lnTo>
                  <a:lnTo>
                    <a:pt x="35" y="553"/>
                  </a:lnTo>
                  <a:lnTo>
                    <a:pt x="34" y="550"/>
                  </a:lnTo>
                  <a:lnTo>
                    <a:pt x="32" y="547"/>
                  </a:lnTo>
                  <a:lnTo>
                    <a:pt x="30" y="545"/>
                  </a:lnTo>
                  <a:lnTo>
                    <a:pt x="30" y="541"/>
                  </a:lnTo>
                  <a:lnTo>
                    <a:pt x="28" y="538"/>
                  </a:lnTo>
                  <a:lnTo>
                    <a:pt x="30" y="536"/>
                  </a:lnTo>
                  <a:lnTo>
                    <a:pt x="30" y="534"/>
                  </a:lnTo>
                  <a:lnTo>
                    <a:pt x="30" y="533"/>
                  </a:lnTo>
                  <a:lnTo>
                    <a:pt x="32" y="529"/>
                  </a:lnTo>
                  <a:lnTo>
                    <a:pt x="32" y="526"/>
                  </a:lnTo>
                  <a:lnTo>
                    <a:pt x="20" y="526"/>
                  </a:lnTo>
                  <a:lnTo>
                    <a:pt x="20" y="520"/>
                  </a:lnTo>
                  <a:lnTo>
                    <a:pt x="20" y="519"/>
                  </a:lnTo>
                  <a:lnTo>
                    <a:pt x="18" y="517"/>
                  </a:lnTo>
                  <a:lnTo>
                    <a:pt x="18" y="515"/>
                  </a:lnTo>
                  <a:lnTo>
                    <a:pt x="16" y="513"/>
                  </a:lnTo>
                  <a:lnTo>
                    <a:pt x="13" y="510"/>
                  </a:lnTo>
                  <a:lnTo>
                    <a:pt x="11" y="510"/>
                  </a:lnTo>
                  <a:lnTo>
                    <a:pt x="9" y="510"/>
                  </a:lnTo>
                  <a:lnTo>
                    <a:pt x="9" y="510"/>
                  </a:lnTo>
                  <a:lnTo>
                    <a:pt x="7" y="510"/>
                  </a:lnTo>
                  <a:lnTo>
                    <a:pt x="6" y="510"/>
                  </a:lnTo>
                  <a:lnTo>
                    <a:pt x="0" y="510"/>
                  </a:lnTo>
                  <a:lnTo>
                    <a:pt x="0" y="499"/>
                  </a:lnTo>
                  <a:lnTo>
                    <a:pt x="13" y="485"/>
                  </a:lnTo>
                  <a:lnTo>
                    <a:pt x="21" y="466"/>
                  </a:lnTo>
                  <a:lnTo>
                    <a:pt x="28" y="445"/>
                  </a:lnTo>
                  <a:lnTo>
                    <a:pt x="23" y="442"/>
                  </a:lnTo>
                  <a:lnTo>
                    <a:pt x="21" y="437"/>
                  </a:lnTo>
                  <a:lnTo>
                    <a:pt x="20" y="433"/>
                  </a:lnTo>
                  <a:lnTo>
                    <a:pt x="18" y="426"/>
                  </a:lnTo>
                  <a:lnTo>
                    <a:pt x="16" y="419"/>
                  </a:lnTo>
                  <a:lnTo>
                    <a:pt x="30" y="416"/>
                  </a:lnTo>
                  <a:lnTo>
                    <a:pt x="41" y="414"/>
                  </a:lnTo>
                  <a:lnTo>
                    <a:pt x="49" y="410"/>
                  </a:lnTo>
                  <a:lnTo>
                    <a:pt x="60" y="409"/>
                  </a:lnTo>
                  <a:close/>
                  <a:moveTo>
                    <a:pt x="1556" y="368"/>
                  </a:moveTo>
                  <a:lnTo>
                    <a:pt x="1571" y="368"/>
                  </a:lnTo>
                  <a:lnTo>
                    <a:pt x="1571" y="372"/>
                  </a:lnTo>
                  <a:lnTo>
                    <a:pt x="1568" y="372"/>
                  </a:lnTo>
                  <a:lnTo>
                    <a:pt x="1564" y="374"/>
                  </a:lnTo>
                  <a:lnTo>
                    <a:pt x="1563" y="374"/>
                  </a:lnTo>
                  <a:lnTo>
                    <a:pt x="1563" y="374"/>
                  </a:lnTo>
                  <a:lnTo>
                    <a:pt x="1561" y="374"/>
                  </a:lnTo>
                  <a:lnTo>
                    <a:pt x="1561" y="374"/>
                  </a:lnTo>
                  <a:lnTo>
                    <a:pt x="1559" y="372"/>
                  </a:lnTo>
                  <a:lnTo>
                    <a:pt x="1556" y="368"/>
                  </a:lnTo>
                  <a:close/>
                  <a:moveTo>
                    <a:pt x="454" y="368"/>
                  </a:moveTo>
                  <a:lnTo>
                    <a:pt x="458" y="391"/>
                  </a:lnTo>
                  <a:lnTo>
                    <a:pt x="452" y="395"/>
                  </a:lnTo>
                  <a:lnTo>
                    <a:pt x="449" y="396"/>
                  </a:lnTo>
                  <a:lnTo>
                    <a:pt x="445" y="398"/>
                  </a:lnTo>
                  <a:lnTo>
                    <a:pt x="440" y="402"/>
                  </a:lnTo>
                  <a:lnTo>
                    <a:pt x="435" y="403"/>
                  </a:lnTo>
                  <a:lnTo>
                    <a:pt x="433" y="402"/>
                  </a:lnTo>
                  <a:lnTo>
                    <a:pt x="432" y="402"/>
                  </a:lnTo>
                  <a:lnTo>
                    <a:pt x="430" y="400"/>
                  </a:lnTo>
                  <a:lnTo>
                    <a:pt x="428" y="400"/>
                  </a:lnTo>
                  <a:lnTo>
                    <a:pt x="423" y="400"/>
                  </a:lnTo>
                  <a:lnTo>
                    <a:pt x="423" y="396"/>
                  </a:lnTo>
                  <a:lnTo>
                    <a:pt x="423" y="395"/>
                  </a:lnTo>
                  <a:lnTo>
                    <a:pt x="421" y="395"/>
                  </a:lnTo>
                  <a:lnTo>
                    <a:pt x="421" y="393"/>
                  </a:lnTo>
                  <a:lnTo>
                    <a:pt x="419" y="391"/>
                  </a:lnTo>
                  <a:lnTo>
                    <a:pt x="419" y="384"/>
                  </a:lnTo>
                  <a:lnTo>
                    <a:pt x="428" y="379"/>
                  </a:lnTo>
                  <a:lnTo>
                    <a:pt x="435" y="374"/>
                  </a:lnTo>
                  <a:lnTo>
                    <a:pt x="442" y="370"/>
                  </a:lnTo>
                  <a:lnTo>
                    <a:pt x="454" y="368"/>
                  </a:lnTo>
                  <a:close/>
                  <a:moveTo>
                    <a:pt x="109" y="365"/>
                  </a:moveTo>
                  <a:lnTo>
                    <a:pt x="112" y="365"/>
                  </a:lnTo>
                  <a:lnTo>
                    <a:pt x="116" y="367"/>
                  </a:lnTo>
                  <a:lnTo>
                    <a:pt x="117" y="367"/>
                  </a:lnTo>
                  <a:lnTo>
                    <a:pt x="117" y="367"/>
                  </a:lnTo>
                  <a:lnTo>
                    <a:pt x="117" y="367"/>
                  </a:lnTo>
                  <a:lnTo>
                    <a:pt x="119" y="368"/>
                  </a:lnTo>
                  <a:lnTo>
                    <a:pt x="121" y="372"/>
                  </a:lnTo>
                  <a:lnTo>
                    <a:pt x="109" y="372"/>
                  </a:lnTo>
                  <a:lnTo>
                    <a:pt x="109" y="365"/>
                  </a:lnTo>
                  <a:close/>
                  <a:moveTo>
                    <a:pt x="384" y="342"/>
                  </a:moveTo>
                  <a:lnTo>
                    <a:pt x="390" y="342"/>
                  </a:lnTo>
                  <a:lnTo>
                    <a:pt x="391" y="342"/>
                  </a:lnTo>
                  <a:lnTo>
                    <a:pt x="393" y="344"/>
                  </a:lnTo>
                  <a:lnTo>
                    <a:pt x="395" y="344"/>
                  </a:lnTo>
                  <a:lnTo>
                    <a:pt x="397" y="346"/>
                  </a:lnTo>
                  <a:lnTo>
                    <a:pt x="398" y="349"/>
                  </a:lnTo>
                  <a:lnTo>
                    <a:pt x="400" y="351"/>
                  </a:lnTo>
                  <a:lnTo>
                    <a:pt x="400" y="356"/>
                  </a:lnTo>
                  <a:lnTo>
                    <a:pt x="400" y="361"/>
                  </a:lnTo>
                  <a:lnTo>
                    <a:pt x="397" y="372"/>
                  </a:lnTo>
                  <a:lnTo>
                    <a:pt x="395" y="388"/>
                  </a:lnTo>
                  <a:lnTo>
                    <a:pt x="393" y="400"/>
                  </a:lnTo>
                  <a:lnTo>
                    <a:pt x="388" y="402"/>
                  </a:lnTo>
                  <a:lnTo>
                    <a:pt x="384" y="403"/>
                  </a:lnTo>
                  <a:lnTo>
                    <a:pt x="381" y="407"/>
                  </a:lnTo>
                  <a:lnTo>
                    <a:pt x="377" y="407"/>
                  </a:lnTo>
                  <a:lnTo>
                    <a:pt x="377" y="405"/>
                  </a:lnTo>
                  <a:lnTo>
                    <a:pt x="376" y="405"/>
                  </a:lnTo>
                  <a:lnTo>
                    <a:pt x="376" y="405"/>
                  </a:lnTo>
                  <a:lnTo>
                    <a:pt x="374" y="403"/>
                  </a:lnTo>
                  <a:lnTo>
                    <a:pt x="370" y="400"/>
                  </a:lnTo>
                  <a:lnTo>
                    <a:pt x="369" y="396"/>
                  </a:lnTo>
                  <a:lnTo>
                    <a:pt x="369" y="391"/>
                  </a:lnTo>
                  <a:lnTo>
                    <a:pt x="369" y="388"/>
                  </a:lnTo>
                  <a:lnTo>
                    <a:pt x="365" y="384"/>
                  </a:lnTo>
                  <a:lnTo>
                    <a:pt x="358" y="379"/>
                  </a:lnTo>
                  <a:lnTo>
                    <a:pt x="349" y="377"/>
                  </a:lnTo>
                  <a:lnTo>
                    <a:pt x="341" y="379"/>
                  </a:lnTo>
                  <a:lnTo>
                    <a:pt x="332" y="377"/>
                  </a:lnTo>
                  <a:lnTo>
                    <a:pt x="323" y="372"/>
                  </a:lnTo>
                  <a:lnTo>
                    <a:pt x="316" y="361"/>
                  </a:lnTo>
                  <a:lnTo>
                    <a:pt x="320" y="361"/>
                  </a:lnTo>
                  <a:lnTo>
                    <a:pt x="322" y="358"/>
                  </a:lnTo>
                  <a:lnTo>
                    <a:pt x="323" y="356"/>
                  </a:lnTo>
                  <a:lnTo>
                    <a:pt x="323" y="355"/>
                  </a:lnTo>
                  <a:lnTo>
                    <a:pt x="325" y="355"/>
                  </a:lnTo>
                  <a:lnTo>
                    <a:pt x="327" y="355"/>
                  </a:lnTo>
                  <a:lnTo>
                    <a:pt x="330" y="355"/>
                  </a:lnTo>
                  <a:lnTo>
                    <a:pt x="336" y="353"/>
                  </a:lnTo>
                  <a:lnTo>
                    <a:pt x="346" y="356"/>
                  </a:lnTo>
                  <a:lnTo>
                    <a:pt x="358" y="355"/>
                  </a:lnTo>
                  <a:lnTo>
                    <a:pt x="372" y="353"/>
                  </a:lnTo>
                  <a:lnTo>
                    <a:pt x="384" y="353"/>
                  </a:lnTo>
                  <a:lnTo>
                    <a:pt x="384" y="342"/>
                  </a:lnTo>
                  <a:close/>
                  <a:moveTo>
                    <a:pt x="255" y="339"/>
                  </a:moveTo>
                  <a:lnTo>
                    <a:pt x="257" y="342"/>
                  </a:lnTo>
                  <a:lnTo>
                    <a:pt x="259" y="344"/>
                  </a:lnTo>
                  <a:lnTo>
                    <a:pt x="260" y="348"/>
                  </a:lnTo>
                  <a:lnTo>
                    <a:pt x="260" y="351"/>
                  </a:lnTo>
                  <a:lnTo>
                    <a:pt x="262" y="355"/>
                  </a:lnTo>
                  <a:lnTo>
                    <a:pt x="262" y="361"/>
                  </a:lnTo>
                  <a:lnTo>
                    <a:pt x="259" y="361"/>
                  </a:lnTo>
                  <a:lnTo>
                    <a:pt x="259" y="365"/>
                  </a:lnTo>
                  <a:lnTo>
                    <a:pt x="262" y="365"/>
                  </a:lnTo>
                  <a:lnTo>
                    <a:pt x="267" y="367"/>
                  </a:lnTo>
                  <a:lnTo>
                    <a:pt x="273" y="368"/>
                  </a:lnTo>
                  <a:lnTo>
                    <a:pt x="278" y="368"/>
                  </a:lnTo>
                  <a:lnTo>
                    <a:pt x="285" y="368"/>
                  </a:lnTo>
                  <a:lnTo>
                    <a:pt x="288" y="365"/>
                  </a:lnTo>
                  <a:lnTo>
                    <a:pt x="290" y="363"/>
                  </a:lnTo>
                  <a:lnTo>
                    <a:pt x="290" y="363"/>
                  </a:lnTo>
                  <a:lnTo>
                    <a:pt x="292" y="363"/>
                  </a:lnTo>
                  <a:lnTo>
                    <a:pt x="294" y="363"/>
                  </a:lnTo>
                  <a:lnTo>
                    <a:pt x="297" y="365"/>
                  </a:lnTo>
                  <a:lnTo>
                    <a:pt x="299" y="367"/>
                  </a:lnTo>
                  <a:lnTo>
                    <a:pt x="299" y="368"/>
                  </a:lnTo>
                  <a:lnTo>
                    <a:pt x="299" y="370"/>
                  </a:lnTo>
                  <a:lnTo>
                    <a:pt x="301" y="372"/>
                  </a:lnTo>
                  <a:lnTo>
                    <a:pt x="301" y="375"/>
                  </a:lnTo>
                  <a:lnTo>
                    <a:pt x="299" y="379"/>
                  </a:lnTo>
                  <a:lnTo>
                    <a:pt x="299" y="381"/>
                  </a:lnTo>
                  <a:lnTo>
                    <a:pt x="299" y="381"/>
                  </a:lnTo>
                  <a:lnTo>
                    <a:pt x="299" y="382"/>
                  </a:lnTo>
                  <a:lnTo>
                    <a:pt x="299" y="384"/>
                  </a:lnTo>
                  <a:lnTo>
                    <a:pt x="297" y="388"/>
                  </a:lnTo>
                  <a:lnTo>
                    <a:pt x="287" y="393"/>
                  </a:lnTo>
                  <a:lnTo>
                    <a:pt x="274" y="393"/>
                  </a:lnTo>
                  <a:lnTo>
                    <a:pt x="260" y="393"/>
                  </a:lnTo>
                  <a:lnTo>
                    <a:pt x="246" y="396"/>
                  </a:lnTo>
                  <a:lnTo>
                    <a:pt x="236" y="403"/>
                  </a:lnTo>
                  <a:lnTo>
                    <a:pt x="224" y="412"/>
                  </a:lnTo>
                  <a:lnTo>
                    <a:pt x="213" y="421"/>
                  </a:lnTo>
                  <a:lnTo>
                    <a:pt x="198" y="426"/>
                  </a:lnTo>
                  <a:lnTo>
                    <a:pt x="196" y="423"/>
                  </a:lnTo>
                  <a:lnTo>
                    <a:pt x="194" y="419"/>
                  </a:lnTo>
                  <a:lnTo>
                    <a:pt x="194" y="416"/>
                  </a:lnTo>
                  <a:lnTo>
                    <a:pt x="192" y="410"/>
                  </a:lnTo>
                  <a:lnTo>
                    <a:pt x="198" y="407"/>
                  </a:lnTo>
                  <a:lnTo>
                    <a:pt x="203" y="403"/>
                  </a:lnTo>
                  <a:lnTo>
                    <a:pt x="206" y="398"/>
                  </a:lnTo>
                  <a:lnTo>
                    <a:pt x="210" y="393"/>
                  </a:lnTo>
                  <a:lnTo>
                    <a:pt x="212" y="388"/>
                  </a:lnTo>
                  <a:lnTo>
                    <a:pt x="192" y="388"/>
                  </a:lnTo>
                  <a:lnTo>
                    <a:pt x="180" y="393"/>
                  </a:lnTo>
                  <a:lnTo>
                    <a:pt x="166" y="395"/>
                  </a:lnTo>
                  <a:lnTo>
                    <a:pt x="150" y="393"/>
                  </a:lnTo>
                  <a:lnTo>
                    <a:pt x="140" y="388"/>
                  </a:lnTo>
                  <a:lnTo>
                    <a:pt x="135" y="388"/>
                  </a:lnTo>
                  <a:lnTo>
                    <a:pt x="135" y="384"/>
                  </a:lnTo>
                  <a:lnTo>
                    <a:pt x="140" y="382"/>
                  </a:lnTo>
                  <a:lnTo>
                    <a:pt x="144" y="381"/>
                  </a:lnTo>
                  <a:lnTo>
                    <a:pt x="145" y="379"/>
                  </a:lnTo>
                  <a:lnTo>
                    <a:pt x="149" y="377"/>
                  </a:lnTo>
                  <a:lnTo>
                    <a:pt x="150" y="372"/>
                  </a:lnTo>
                  <a:lnTo>
                    <a:pt x="147" y="372"/>
                  </a:lnTo>
                  <a:lnTo>
                    <a:pt x="147" y="368"/>
                  </a:lnTo>
                  <a:lnTo>
                    <a:pt x="152" y="368"/>
                  </a:lnTo>
                  <a:lnTo>
                    <a:pt x="156" y="367"/>
                  </a:lnTo>
                  <a:lnTo>
                    <a:pt x="159" y="367"/>
                  </a:lnTo>
                  <a:lnTo>
                    <a:pt x="163" y="365"/>
                  </a:lnTo>
                  <a:lnTo>
                    <a:pt x="161" y="363"/>
                  </a:lnTo>
                  <a:lnTo>
                    <a:pt x="159" y="361"/>
                  </a:lnTo>
                  <a:lnTo>
                    <a:pt x="157" y="360"/>
                  </a:lnTo>
                  <a:lnTo>
                    <a:pt x="157" y="358"/>
                  </a:lnTo>
                  <a:lnTo>
                    <a:pt x="156" y="356"/>
                  </a:lnTo>
                  <a:lnTo>
                    <a:pt x="154" y="353"/>
                  </a:lnTo>
                  <a:lnTo>
                    <a:pt x="157" y="353"/>
                  </a:lnTo>
                  <a:lnTo>
                    <a:pt x="159" y="351"/>
                  </a:lnTo>
                  <a:lnTo>
                    <a:pt x="159" y="351"/>
                  </a:lnTo>
                  <a:lnTo>
                    <a:pt x="161" y="351"/>
                  </a:lnTo>
                  <a:lnTo>
                    <a:pt x="163" y="349"/>
                  </a:lnTo>
                  <a:lnTo>
                    <a:pt x="182" y="355"/>
                  </a:lnTo>
                  <a:lnTo>
                    <a:pt x="198" y="361"/>
                  </a:lnTo>
                  <a:lnTo>
                    <a:pt x="212" y="368"/>
                  </a:lnTo>
                  <a:lnTo>
                    <a:pt x="227" y="374"/>
                  </a:lnTo>
                  <a:lnTo>
                    <a:pt x="246" y="375"/>
                  </a:lnTo>
                  <a:lnTo>
                    <a:pt x="243" y="367"/>
                  </a:lnTo>
                  <a:lnTo>
                    <a:pt x="240" y="360"/>
                  </a:lnTo>
                  <a:lnTo>
                    <a:pt x="238" y="355"/>
                  </a:lnTo>
                  <a:lnTo>
                    <a:pt x="236" y="342"/>
                  </a:lnTo>
                  <a:lnTo>
                    <a:pt x="240" y="341"/>
                  </a:lnTo>
                  <a:lnTo>
                    <a:pt x="243" y="339"/>
                  </a:lnTo>
                  <a:lnTo>
                    <a:pt x="248" y="339"/>
                  </a:lnTo>
                  <a:lnTo>
                    <a:pt x="255" y="339"/>
                  </a:lnTo>
                  <a:close/>
                  <a:moveTo>
                    <a:pt x="742" y="318"/>
                  </a:moveTo>
                  <a:lnTo>
                    <a:pt x="754" y="323"/>
                  </a:lnTo>
                  <a:lnTo>
                    <a:pt x="754" y="327"/>
                  </a:lnTo>
                  <a:lnTo>
                    <a:pt x="749" y="327"/>
                  </a:lnTo>
                  <a:lnTo>
                    <a:pt x="746" y="327"/>
                  </a:lnTo>
                  <a:lnTo>
                    <a:pt x="744" y="327"/>
                  </a:lnTo>
                  <a:lnTo>
                    <a:pt x="742" y="325"/>
                  </a:lnTo>
                  <a:lnTo>
                    <a:pt x="742" y="325"/>
                  </a:lnTo>
                  <a:lnTo>
                    <a:pt x="742" y="323"/>
                  </a:lnTo>
                  <a:lnTo>
                    <a:pt x="742" y="318"/>
                  </a:lnTo>
                  <a:close/>
                  <a:moveTo>
                    <a:pt x="140" y="318"/>
                  </a:moveTo>
                  <a:lnTo>
                    <a:pt x="140" y="325"/>
                  </a:lnTo>
                  <a:lnTo>
                    <a:pt x="140" y="330"/>
                  </a:lnTo>
                  <a:lnTo>
                    <a:pt x="142" y="335"/>
                  </a:lnTo>
                  <a:lnTo>
                    <a:pt x="140" y="339"/>
                  </a:lnTo>
                  <a:lnTo>
                    <a:pt x="140" y="342"/>
                  </a:lnTo>
                  <a:lnTo>
                    <a:pt x="135" y="346"/>
                  </a:lnTo>
                  <a:lnTo>
                    <a:pt x="130" y="349"/>
                  </a:lnTo>
                  <a:lnTo>
                    <a:pt x="124" y="353"/>
                  </a:lnTo>
                  <a:lnTo>
                    <a:pt x="121" y="358"/>
                  </a:lnTo>
                  <a:lnTo>
                    <a:pt x="114" y="355"/>
                  </a:lnTo>
                  <a:lnTo>
                    <a:pt x="110" y="353"/>
                  </a:lnTo>
                  <a:lnTo>
                    <a:pt x="107" y="351"/>
                  </a:lnTo>
                  <a:lnTo>
                    <a:pt x="105" y="349"/>
                  </a:lnTo>
                  <a:lnTo>
                    <a:pt x="102" y="346"/>
                  </a:lnTo>
                  <a:lnTo>
                    <a:pt x="100" y="363"/>
                  </a:lnTo>
                  <a:lnTo>
                    <a:pt x="95" y="372"/>
                  </a:lnTo>
                  <a:lnTo>
                    <a:pt x="82" y="375"/>
                  </a:lnTo>
                  <a:lnTo>
                    <a:pt x="72" y="375"/>
                  </a:lnTo>
                  <a:lnTo>
                    <a:pt x="61" y="375"/>
                  </a:lnTo>
                  <a:lnTo>
                    <a:pt x="48" y="375"/>
                  </a:lnTo>
                  <a:lnTo>
                    <a:pt x="48" y="361"/>
                  </a:lnTo>
                  <a:lnTo>
                    <a:pt x="67" y="348"/>
                  </a:lnTo>
                  <a:lnTo>
                    <a:pt x="88" y="335"/>
                  </a:lnTo>
                  <a:lnTo>
                    <a:pt x="112" y="325"/>
                  </a:lnTo>
                  <a:lnTo>
                    <a:pt x="140" y="318"/>
                  </a:lnTo>
                  <a:close/>
                  <a:moveTo>
                    <a:pt x="458" y="311"/>
                  </a:moveTo>
                  <a:lnTo>
                    <a:pt x="461" y="321"/>
                  </a:lnTo>
                  <a:lnTo>
                    <a:pt x="468" y="325"/>
                  </a:lnTo>
                  <a:lnTo>
                    <a:pt x="479" y="325"/>
                  </a:lnTo>
                  <a:lnTo>
                    <a:pt x="496" y="323"/>
                  </a:lnTo>
                  <a:lnTo>
                    <a:pt x="496" y="327"/>
                  </a:lnTo>
                  <a:lnTo>
                    <a:pt x="498" y="332"/>
                  </a:lnTo>
                  <a:lnTo>
                    <a:pt x="500" y="337"/>
                  </a:lnTo>
                  <a:lnTo>
                    <a:pt x="500" y="341"/>
                  </a:lnTo>
                  <a:lnTo>
                    <a:pt x="500" y="346"/>
                  </a:lnTo>
                  <a:lnTo>
                    <a:pt x="500" y="349"/>
                  </a:lnTo>
                  <a:lnTo>
                    <a:pt x="519" y="360"/>
                  </a:lnTo>
                  <a:lnTo>
                    <a:pt x="541" y="365"/>
                  </a:lnTo>
                  <a:lnTo>
                    <a:pt x="566" y="365"/>
                  </a:lnTo>
                  <a:lnTo>
                    <a:pt x="590" y="365"/>
                  </a:lnTo>
                  <a:lnTo>
                    <a:pt x="617" y="363"/>
                  </a:lnTo>
                  <a:lnTo>
                    <a:pt x="639" y="365"/>
                  </a:lnTo>
                  <a:lnTo>
                    <a:pt x="639" y="370"/>
                  </a:lnTo>
                  <a:lnTo>
                    <a:pt x="641" y="375"/>
                  </a:lnTo>
                  <a:lnTo>
                    <a:pt x="643" y="379"/>
                  </a:lnTo>
                  <a:lnTo>
                    <a:pt x="643" y="381"/>
                  </a:lnTo>
                  <a:lnTo>
                    <a:pt x="643" y="384"/>
                  </a:lnTo>
                  <a:lnTo>
                    <a:pt x="643" y="388"/>
                  </a:lnTo>
                  <a:lnTo>
                    <a:pt x="639" y="400"/>
                  </a:lnTo>
                  <a:lnTo>
                    <a:pt x="629" y="400"/>
                  </a:lnTo>
                  <a:lnTo>
                    <a:pt x="617" y="398"/>
                  </a:lnTo>
                  <a:lnTo>
                    <a:pt x="608" y="396"/>
                  </a:lnTo>
                  <a:lnTo>
                    <a:pt x="604" y="396"/>
                  </a:lnTo>
                  <a:lnTo>
                    <a:pt x="601" y="398"/>
                  </a:lnTo>
                  <a:lnTo>
                    <a:pt x="599" y="402"/>
                  </a:lnTo>
                  <a:lnTo>
                    <a:pt x="597" y="403"/>
                  </a:lnTo>
                  <a:lnTo>
                    <a:pt x="594" y="403"/>
                  </a:lnTo>
                  <a:lnTo>
                    <a:pt x="592" y="405"/>
                  </a:lnTo>
                  <a:lnTo>
                    <a:pt x="587" y="407"/>
                  </a:lnTo>
                  <a:lnTo>
                    <a:pt x="582" y="407"/>
                  </a:lnTo>
                  <a:lnTo>
                    <a:pt x="576" y="409"/>
                  </a:lnTo>
                  <a:lnTo>
                    <a:pt x="573" y="410"/>
                  </a:lnTo>
                  <a:lnTo>
                    <a:pt x="568" y="410"/>
                  </a:lnTo>
                  <a:lnTo>
                    <a:pt x="562" y="410"/>
                  </a:lnTo>
                  <a:lnTo>
                    <a:pt x="559" y="405"/>
                  </a:lnTo>
                  <a:lnTo>
                    <a:pt x="557" y="400"/>
                  </a:lnTo>
                  <a:lnTo>
                    <a:pt x="554" y="396"/>
                  </a:lnTo>
                  <a:lnTo>
                    <a:pt x="554" y="400"/>
                  </a:lnTo>
                  <a:lnTo>
                    <a:pt x="550" y="403"/>
                  </a:lnTo>
                  <a:lnTo>
                    <a:pt x="548" y="407"/>
                  </a:lnTo>
                  <a:lnTo>
                    <a:pt x="547" y="410"/>
                  </a:lnTo>
                  <a:lnTo>
                    <a:pt x="538" y="410"/>
                  </a:lnTo>
                  <a:lnTo>
                    <a:pt x="534" y="405"/>
                  </a:lnTo>
                  <a:lnTo>
                    <a:pt x="531" y="398"/>
                  </a:lnTo>
                  <a:lnTo>
                    <a:pt x="528" y="391"/>
                  </a:lnTo>
                  <a:lnTo>
                    <a:pt x="526" y="396"/>
                  </a:lnTo>
                  <a:lnTo>
                    <a:pt x="524" y="400"/>
                  </a:lnTo>
                  <a:lnTo>
                    <a:pt x="522" y="402"/>
                  </a:lnTo>
                  <a:lnTo>
                    <a:pt x="522" y="402"/>
                  </a:lnTo>
                  <a:lnTo>
                    <a:pt x="519" y="402"/>
                  </a:lnTo>
                  <a:lnTo>
                    <a:pt x="515" y="400"/>
                  </a:lnTo>
                  <a:lnTo>
                    <a:pt x="512" y="398"/>
                  </a:lnTo>
                  <a:lnTo>
                    <a:pt x="510" y="396"/>
                  </a:lnTo>
                  <a:lnTo>
                    <a:pt x="510" y="395"/>
                  </a:lnTo>
                  <a:lnTo>
                    <a:pt x="510" y="393"/>
                  </a:lnTo>
                  <a:lnTo>
                    <a:pt x="510" y="391"/>
                  </a:lnTo>
                  <a:lnTo>
                    <a:pt x="510" y="389"/>
                  </a:lnTo>
                  <a:lnTo>
                    <a:pt x="508" y="388"/>
                  </a:lnTo>
                  <a:lnTo>
                    <a:pt x="507" y="388"/>
                  </a:lnTo>
                  <a:lnTo>
                    <a:pt x="505" y="389"/>
                  </a:lnTo>
                  <a:lnTo>
                    <a:pt x="501" y="389"/>
                  </a:lnTo>
                  <a:lnTo>
                    <a:pt x="496" y="391"/>
                  </a:lnTo>
                  <a:lnTo>
                    <a:pt x="493" y="391"/>
                  </a:lnTo>
                  <a:lnTo>
                    <a:pt x="487" y="393"/>
                  </a:lnTo>
                  <a:lnTo>
                    <a:pt x="486" y="391"/>
                  </a:lnTo>
                  <a:lnTo>
                    <a:pt x="484" y="391"/>
                  </a:lnTo>
                  <a:lnTo>
                    <a:pt x="480" y="389"/>
                  </a:lnTo>
                  <a:lnTo>
                    <a:pt x="479" y="388"/>
                  </a:lnTo>
                  <a:lnTo>
                    <a:pt x="475" y="386"/>
                  </a:lnTo>
                  <a:lnTo>
                    <a:pt x="473" y="384"/>
                  </a:lnTo>
                  <a:lnTo>
                    <a:pt x="475" y="374"/>
                  </a:lnTo>
                  <a:lnTo>
                    <a:pt x="473" y="367"/>
                  </a:lnTo>
                  <a:lnTo>
                    <a:pt x="470" y="361"/>
                  </a:lnTo>
                  <a:lnTo>
                    <a:pt x="466" y="353"/>
                  </a:lnTo>
                  <a:lnTo>
                    <a:pt x="466" y="342"/>
                  </a:lnTo>
                  <a:lnTo>
                    <a:pt x="449" y="341"/>
                  </a:lnTo>
                  <a:lnTo>
                    <a:pt x="433" y="335"/>
                  </a:lnTo>
                  <a:lnTo>
                    <a:pt x="419" y="330"/>
                  </a:lnTo>
                  <a:lnTo>
                    <a:pt x="418" y="328"/>
                  </a:lnTo>
                  <a:lnTo>
                    <a:pt x="418" y="327"/>
                  </a:lnTo>
                  <a:lnTo>
                    <a:pt x="418" y="325"/>
                  </a:lnTo>
                  <a:lnTo>
                    <a:pt x="416" y="323"/>
                  </a:lnTo>
                  <a:lnTo>
                    <a:pt x="416" y="318"/>
                  </a:lnTo>
                  <a:lnTo>
                    <a:pt x="423" y="316"/>
                  </a:lnTo>
                  <a:lnTo>
                    <a:pt x="432" y="316"/>
                  </a:lnTo>
                  <a:lnTo>
                    <a:pt x="442" y="314"/>
                  </a:lnTo>
                  <a:lnTo>
                    <a:pt x="445" y="313"/>
                  </a:lnTo>
                  <a:lnTo>
                    <a:pt x="449" y="313"/>
                  </a:lnTo>
                  <a:lnTo>
                    <a:pt x="452" y="311"/>
                  </a:lnTo>
                  <a:lnTo>
                    <a:pt x="458" y="311"/>
                  </a:lnTo>
                  <a:close/>
                  <a:moveTo>
                    <a:pt x="377" y="311"/>
                  </a:moveTo>
                  <a:lnTo>
                    <a:pt x="409" y="311"/>
                  </a:lnTo>
                  <a:lnTo>
                    <a:pt x="409" y="314"/>
                  </a:lnTo>
                  <a:lnTo>
                    <a:pt x="411" y="318"/>
                  </a:lnTo>
                  <a:lnTo>
                    <a:pt x="411" y="321"/>
                  </a:lnTo>
                  <a:lnTo>
                    <a:pt x="412" y="327"/>
                  </a:lnTo>
                  <a:lnTo>
                    <a:pt x="404" y="327"/>
                  </a:lnTo>
                  <a:lnTo>
                    <a:pt x="400" y="327"/>
                  </a:lnTo>
                  <a:lnTo>
                    <a:pt x="397" y="327"/>
                  </a:lnTo>
                  <a:lnTo>
                    <a:pt x="390" y="325"/>
                  </a:lnTo>
                  <a:lnTo>
                    <a:pt x="384" y="325"/>
                  </a:lnTo>
                  <a:lnTo>
                    <a:pt x="377" y="323"/>
                  </a:lnTo>
                  <a:lnTo>
                    <a:pt x="377" y="311"/>
                  </a:lnTo>
                  <a:close/>
                  <a:moveTo>
                    <a:pt x="301" y="307"/>
                  </a:moveTo>
                  <a:lnTo>
                    <a:pt x="308" y="311"/>
                  </a:lnTo>
                  <a:lnTo>
                    <a:pt x="315" y="314"/>
                  </a:lnTo>
                  <a:lnTo>
                    <a:pt x="318" y="320"/>
                  </a:lnTo>
                  <a:lnTo>
                    <a:pt x="322" y="327"/>
                  </a:lnTo>
                  <a:lnTo>
                    <a:pt x="323" y="334"/>
                  </a:lnTo>
                  <a:lnTo>
                    <a:pt x="313" y="334"/>
                  </a:lnTo>
                  <a:lnTo>
                    <a:pt x="313" y="330"/>
                  </a:lnTo>
                  <a:lnTo>
                    <a:pt x="308" y="327"/>
                  </a:lnTo>
                  <a:lnTo>
                    <a:pt x="306" y="323"/>
                  </a:lnTo>
                  <a:lnTo>
                    <a:pt x="304" y="320"/>
                  </a:lnTo>
                  <a:lnTo>
                    <a:pt x="302" y="314"/>
                  </a:lnTo>
                  <a:lnTo>
                    <a:pt x="301" y="307"/>
                  </a:lnTo>
                  <a:close/>
                  <a:moveTo>
                    <a:pt x="489" y="299"/>
                  </a:moveTo>
                  <a:lnTo>
                    <a:pt x="505" y="299"/>
                  </a:lnTo>
                  <a:lnTo>
                    <a:pt x="505" y="307"/>
                  </a:lnTo>
                  <a:lnTo>
                    <a:pt x="489" y="307"/>
                  </a:lnTo>
                  <a:lnTo>
                    <a:pt x="489" y="299"/>
                  </a:lnTo>
                  <a:close/>
                  <a:moveTo>
                    <a:pt x="192" y="299"/>
                  </a:moveTo>
                  <a:lnTo>
                    <a:pt x="201" y="300"/>
                  </a:lnTo>
                  <a:lnTo>
                    <a:pt x="208" y="300"/>
                  </a:lnTo>
                  <a:lnTo>
                    <a:pt x="215" y="302"/>
                  </a:lnTo>
                  <a:lnTo>
                    <a:pt x="220" y="304"/>
                  </a:lnTo>
                  <a:lnTo>
                    <a:pt x="217" y="309"/>
                  </a:lnTo>
                  <a:lnTo>
                    <a:pt x="213" y="314"/>
                  </a:lnTo>
                  <a:lnTo>
                    <a:pt x="210" y="318"/>
                  </a:lnTo>
                  <a:lnTo>
                    <a:pt x="205" y="323"/>
                  </a:lnTo>
                  <a:lnTo>
                    <a:pt x="199" y="327"/>
                  </a:lnTo>
                  <a:lnTo>
                    <a:pt x="194" y="328"/>
                  </a:lnTo>
                  <a:lnTo>
                    <a:pt x="191" y="328"/>
                  </a:lnTo>
                  <a:lnTo>
                    <a:pt x="185" y="327"/>
                  </a:lnTo>
                  <a:lnTo>
                    <a:pt x="182" y="323"/>
                  </a:lnTo>
                  <a:lnTo>
                    <a:pt x="180" y="320"/>
                  </a:lnTo>
                  <a:lnTo>
                    <a:pt x="178" y="316"/>
                  </a:lnTo>
                  <a:lnTo>
                    <a:pt x="178" y="311"/>
                  </a:lnTo>
                  <a:lnTo>
                    <a:pt x="185" y="306"/>
                  </a:lnTo>
                  <a:lnTo>
                    <a:pt x="192" y="299"/>
                  </a:lnTo>
                  <a:close/>
                  <a:moveTo>
                    <a:pt x="435" y="292"/>
                  </a:moveTo>
                  <a:lnTo>
                    <a:pt x="440" y="292"/>
                  </a:lnTo>
                  <a:lnTo>
                    <a:pt x="444" y="292"/>
                  </a:lnTo>
                  <a:lnTo>
                    <a:pt x="447" y="292"/>
                  </a:lnTo>
                  <a:lnTo>
                    <a:pt x="449" y="292"/>
                  </a:lnTo>
                  <a:lnTo>
                    <a:pt x="452" y="292"/>
                  </a:lnTo>
                  <a:lnTo>
                    <a:pt x="456" y="292"/>
                  </a:lnTo>
                  <a:lnTo>
                    <a:pt x="461" y="292"/>
                  </a:lnTo>
                  <a:lnTo>
                    <a:pt x="461" y="299"/>
                  </a:lnTo>
                  <a:lnTo>
                    <a:pt x="438" y="304"/>
                  </a:lnTo>
                  <a:lnTo>
                    <a:pt x="435" y="292"/>
                  </a:lnTo>
                  <a:close/>
                  <a:moveTo>
                    <a:pt x="220" y="281"/>
                  </a:moveTo>
                  <a:lnTo>
                    <a:pt x="227" y="283"/>
                  </a:lnTo>
                  <a:lnTo>
                    <a:pt x="234" y="285"/>
                  </a:lnTo>
                  <a:lnTo>
                    <a:pt x="240" y="288"/>
                  </a:lnTo>
                  <a:lnTo>
                    <a:pt x="236" y="288"/>
                  </a:lnTo>
                  <a:lnTo>
                    <a:pt x="227" y="292"/>
                  </a:lnTo>
                  <a:lnTo>
                    <a:pt x="217" y="292"/>
                  </a:lnTo>
                  <a:lnTo>
                    <a:pt x="205" y="292"/>
                  </a:lnTo>
                  <a:lnTo>
                    <a:pt x="205" y="288"/>
                  </a:lnTo>
                  <a:lnTo>
                    <a:pt x="208" y="288"/>
                  </a:lnTo>
                  <a:lnTo>
                    <a:pt x="212" y="285"/>
                  </a:lnTo>
                  <a:lnTo>
                    <a:pt x="217" y="283"/>
                  </a:lnTo>
                  <a:lnTo>
                    <a:pt x="220" y="281"/>
                  </a:lnTo>
                  <a:close/>
                  <a:moveTo>
                    <a:pt x="400" y="253"/>
                  </a:moveTo>
                  <a:lnTo>
                    <a:pt x="416" y="253"/>
                  </a:lnTo>
                  <a:lnTo>
                    <a:pt x="421" y="260"/>
                  </a:lnTo>
                  <a:lnTo>
                    <a:pt x="428" y="267"/>
                  </a:lnTo>
                  <a:lnTo>
                    <a:pt x="435" y="272"/>
                  </a:lnTo>
                  <a:lnTo>
                    <a:pt x="432" y="276"/>
                  </a:lnTo>
                  <a:lnTo>
                    <a:pt x="430" y="278"/>
                  </a:lnTo>
                  <a:lnTo>
                    <a:pt x="428" y="279"/>
                  </a:lnTo>
                  <a:lnTo>
                    <a:pt x="426" y="283"/>
                  </a:lnTo>
                  <a:lnTo>
                    <a:pt x="425" y="286"/>
                  </a:lnTo>
                  <a:lnTo>
                    <a:pt x="423" y="292"/>
                  </a:lnTo>
                  <a:lnTo>
                    <a:pt x="418" y="292"/>
                  </a:lnTo>
                  <a:lnTo>
                    <a:pt x="411" y="292"/>
                  </a:lnTo>
                  <a:lnTo>
                    <a:pt x="407" y="290"/>
                  </a:lnTo>
                  <a:lnTo>
                    <a:pt x="402" y="290"/>
                  </a:lnTo>
                  <a:lnTo>
                    <a:pt x="397" y="288"/>
                  </a:lnTo>
                  <a:lnTo>
                    <a:pt x="397" y="281"/>
                  </a:lnTo>
                  <a:lnTo>
                    <a:pt x="398" y="276"/>
                  </a:lnTo>
                  <a:lnTo>
                    <a:pt x="400" y="269"/>
                  </a:lnTo>
                  <a:lnTo>
                    <a:pt x="400" y="262"/>
                  </a:lnTo>
                  <a:lnTo>
                    <a:pt x="400" y="253"/>
                  </a:lnTo>
                  <a:close/>
                  <a:moveTo>
                    <a:pt x="323" y="224"/>
                  </a:moveTo>
                  <a:lnTo>
                    <a:pt x="341" y="229"/>
                  </a:lnTo>
                  <a:lnTo>
                    <a:pt x="353" y="238"/>
                  </a:lnTo>
                  <a:lnTo>
                    <a:pt x="363" y="246"/>
                  </a:lnTo>
                  <a:lnTo>
                    <a:pt x="374" y="257"/>
                  </a:lnTo>
                  <a:lnTo>
                    <a:pt x="384" y="265"/>
                  </a:lnTo>
                  <a:lnTo>
                    <a:pt x="384" y="262"/>
                  </a:lnTo>
                  <a:lnTo>
                    <a:pt x="390" y="262"/>
                  </a:lnTo>
                  <a:lnTo>
                    <a:pt x="390" y="265"/>
                  </a:lnTo>
                  <a:lnTo>
                    <a:pt x="391" y="269"/>
                  </a:lnTo>
                  <a:lnTo>
                    <a:pt x="395" y="274"/>
                  </a:lnTo>
                  <a:lnTo>
                    <a:pt x="397" y="281"/>
                  </a:lnTo>
                  <a:lnTo>
                    <a:pt x="390" y="281"/>
                  </a:lnTo>
                  <a:lnTo>
                    <a:pt x="386" y="281"/>
                  </a:lnTo>
                  <a:lnTo>
                    <a:pt x="386" y="283"/>
                  </a:lnTo>
                  <a:lnTo>
                    <a:pt x="384" y="283"/>
                  </a:lnTo>
                  <a:lnTo>
                    <a:pt x="381" y="283"/>
                  </a:lnTo>
                  <a:lnTo>
                    <a:pt x="377" y="285"/>
                  </a:lnTo>
                  <a:lnTo>
                    <a:pt x="363" y="274"/>
                  </a:lnTo>
                  <a:lnTo>
                    <a:pt x="349" y="269"/>
                  </a:lnTo>
                  <a:lnTo>
                    <a:pt x="332" y="265"/>
                  </a:lnTo>
                  <a:lnTo>
                    <a:pt x="316" y="257"/>
                  </a:lnTo>
                  <a:lnTo>
                    <a:pt x="322" y="252"/>
                  </a:lnTo>
                  <a:lnTo>
                    <a:pt x="323" y="246"/>
                  </a:lnTo>
                  <a:lnTo>
                    <a:pt x="322" y="241"/>
                  </a:lnTo>
                  <a:lnTo>
                    <a:pt x="322" y="234"/>
                  </a:lnTo>
                  <a:lnTo>
                    <a:pt x="323" y="224"/>
                  </a:lnTo>
                  <a:close/>
                  <a:moveTo>
                    <a:pt x="1538" y="217"/>
                  </a:moveTo>
                  <a:lnTo>
                    <a:pt x="1542" y="217"/>
                  </a:lnTo>
                  <a:lnTo>
                    <a:pt x="1545" y="218"/>
                  </a:lnTo>
                  <a:lnTo>
                    <a:pt x="1547" y="220"/>
                  </a:lnTo>
                  <a:lnTo>
                    <a:pt x="1549" y="222"/>
                  </a:lnTo>
                  <a:lnTo>
                    <a:pt x="1550" y="224"/>
                  </a:lnTo>
                  <a:lnTo>
                    <a:pt x="1550" y="225"/>
                  </a:lnTo>
                  <a:lnTo>
                    <a:pt x="1550" y="227"/>
                  </a:lnTo>
                  <a:lnTo>
                    <a:pt x="1552" y="231"/>
                  </a:lnTo>
                  <a:lnTo>
                    <a:pt x="1545" y="231"/>
                  </a:lnTo>
                  <a:lnTo>
                    <a:pt x="1542" y="232"/>
                  </a:lnTo>
                  <a:lnTo>
                    <a:pt x="1538" y="232"/>
                  </a:lnTo>
                  <a:lnTo>
                    <a:pt x="1535" y="234"/>
                  </a:lnTo>
                  <a:lnTo>
                    <a:pt x="1529" y="234"/>
                  </a:lnTo>
                  <a:lnTo>
                    <a:pt x="1529" y="231"/>
                  </a:lnTo>
                  <a:lnTo>
                    <a:pt x="1526" y="231"/>
                  </a:lnTo>
                  <a:lnTo>
                    <a:pt x="1526" y="218"/>
                  </a:lnTo>
                  <a:lnTo>
                    <a:pt x="1531" y="218"/>
                  </a:lnTo>
                  <a:lnTo>
                    <a:pt x="1536" y="217"/>
                  </a:lnTo>
                  <a:lnTo>
                    <a:pt x="1538" y="217"/>
                  </a:lnTo>
                  <a:close/>
                  <a:moveTo>
                    <a:pt x="377" y="208"/>
                  </a:moveTo>
                  <a:lnTo>
                    <a:pt x="393" y="208"/>
                  </a:lnTo>
                  <a:lnTo>
                    <a:pt x="393" y="211"/>
                  </a:lnTo>
                  <a:lnTo>
                    <a:pt x="390" y="211"/>
                  </a:lnTo>
                  <a:lnTo>
                    <a:pt x="386" y="211"/>
                  </a:lnTo>
                  <a:lnTo>
                    <a:pt x="384" y="213"/>
                  </a:lnTo>
                  <a:lnTo>
                    <a:pt x="383" y="213"/>
                  </a:lnTo>
                  <a:lnTo>
                    <a:pt x="383" y="213"/>
                  </a:lnTo>
                  <a:lnTo>
                    <a:pt x="381" y="213"/>
                  </a:lnTo>
                  <a:lnTo>
                    <a:pt x="379" y="211"/>
                  </a:lnTo>
                  <a:lnTo>
                    <a:pt x="377" y="208"/>
                  </a:lnTo>
                  <a:close/>
                  <a:moveTo>
                    <a:pt x="458" y="131"/>
                  </a:moveTo>
                  <a:lnTo>
                    <a:pt x="477" y="152"/>
                  </a:lnTo>
                  <a:lnTo>
                    <a:pt x="501" y="168"/>
                  </a:lnTo>
                  <a:lnTo>
                    <a:pt x="531" y="180"/>
                  </a:lnTo>
                  <a:lnTo>
                    <a:pt x="533" y="197"/>
                  </a:lnTo>
                  <a:lnTo>
                    <a:pt x="538" y="210"/>
                  </a:lnTo>
                  <a:lnTo>
                    <a:pt x="543" y="217"/>
                  </a:lnTo>
                  <a:lnTo>
                    <a:pt x="550" y="224"/>
                  </a:lnTo>
                  <a:lnTo>
                    <a:pt x="557" y="234"/>
                  </a:lnTo>
                  <a:lnTo>
                    <a:pt x="545" y="236"/>
                  </a:lnTo>
                  <a:lnTo>
                    <a:pt x="533" y="238"/>
                  </a:lnTo>
                  <a:lnTo>
                    <a:pt x="522" y="243"/>
                  </a:lnTo>
                  <a:lnTo>
                    <a:pt x="515" y="250"/>
                  </a:lnTo>
                  <a:lnTo>
                    <a:pt x="514" y="253"/>
                  </a:lnTo>
                  <a:lnTo>
                    <a:pt x="512" y="257"/>
                  </a:lnTo>
                  <a:lnTo>
                    <a:pt x="510" y="260"/>
                  </a:lnTo>
                  <a:lnTo>
                    <a:pt x="508" y="262"/>
                  </a:lnTo>
                  <a:lnTo>
                    <a:pt x="505" y="265"/>
                  </a:lnTo>
                  <a:lnTo>
                    <a:pt x="494" y="267"/>
                  </a:lnTo>
                  <a:lnTo>
                    <a:pt x="479" y="269"/>
                  </a:lnTo>
                  <a:lnTo>
                    <a:pt x="461" y="267"/>
                  </a:lnTo>
                  <a:lnTo>
                    <a:pt x="447" y="265"/>
                  </a:lnTo>
                  <a:lnTo>
                    <a:pt x="444" y="255"/>
                  </a:lnTo>
                  <a:lnTo>
                    <a:pt x="442" y="248"/>
                  </a:lnTo>
                  <a:lnTo>
                    <a:pt x="440" y="243"/>
                  </a:lnTo>
                  <a:lnTo>
                    <a:pt x="435" y="234"/>
                  </a:lnTo>
                  <a:lnTo>
                    <a:pt x="458" y="227"/>
                  </a:lnTo>
                  <a:lnTo>
                    <a:pt x="458" y="224"/>
                  </a:lnTo>
                  <a:lnTo>
                    <a:pt x="440" y="222"/>
                  </a:lnTo>
                  <a:lnTo>
                    <a:pt x="428" y="218"/>
                  </a:lnTo>
                  <a:lnTo>
                    <a:pt x="419" y="211"/>
                  </a:lnTo>
                  <a:lnTo>
                    <a:pt x="418" y="206"/>
                  </a:lnTo>
                  <a:lnTo>
                    <a:pt x="414" y="201"/>
                  </a:lnTo>
                  <a:lnTo>
                    <a:pt x="412" y="196"/>
                  </a:lnTo>
                  <a:lnTo>
                    <a:pt x="412" y="190"/>
                  </a:lnTo>
                  <a:lnTo>
                    <a:pt x="412" y="187"/>
                  </a:lnTo>
                  <a:lnTo>
                    <a:pt x="412" y="183"/>
                  </a:lnTo>
                  <a:lnTo>
                    <a:pt x="414" y="183"/>
                  </a:lnTo>
                  <a:lnTo>
                    <a:pt x="416" y="182"/>
                  </a:lnTo>
                  <a:lnTo>
                    <a:pt x="418" y="182"/>
                  </a:lnTo>
                  <a:lnTo>
                    <a:pt x="419" y="182"/>
                  </a:lnTo>
                  <a:lnTo>
                    <a:pt x="423" y="180"/>
                  </a:lnTo>
                  <a:lnTo>
                    <a:pt x="425" y="175"/>
                  </a:lnTo>
                  <a:lnTo>
                    <a:pt x="425" y="169"/>
                  </a:lnTo>
                  <a:lnTo>
                    <a:pt x="425" y="166"/>
                  </a:lnTo>
                  <a:lnTo>
                    <a:pt x="426" y="164"/>
                  </a:lnTo>
                  <a:lnTo>
                    <a:pt x="428" y="161"/>
                  </a:lnTo>
                  <a:lnTo>
                    <a:pt x="430" y="161"/>
                  </a:lnTo>
                  <a:lnTo>
                    <a:pt x="432" y="159"/>
                  </a:lnTo>
                  <a:lnTo>
                    <a:pt x="433" y="159"/>
                  </a:lnTo>
                  <a:lnTo>
                    <a:pt x="435" y="159"/>
                  </a:lnTo>
                  <a:lnTo>
                    <a:pt x="438" y="157"/>
                  </a:lnTo>
                  <a:lnTo>
                    <a:pt x="440" y="150"/>
                  </a:lnTo>
                  <a:lnTo>
                    <a:pt x="442" y="145"/>
                  </a:lnTo>
                  <a:lnTo>
                    <a:pt x="444" y="140"/>
                  </a:lnTo>
                  <a:lnTo>
                    <a:pt x="447" y="135"/>
                  </a:lnTo>
                  <a:lnTo>
                    <a:pt x="449" y="133"/>
                  </a:lnTo>
                  <a:lnTo>
                    <a:pt x="451" y="133"/>
                  </a:lnTo>
                  <a:lnTo>
                    <a:pt x="452" y="131"/>
                  </a:lnTo>
                  <a:lnTo>
                    <a:pt x="454" y="131"/>
                  </a:lnTo>
                  <a:lnTo>
                    <a:pt x="458" y="131"/>
                  </a:lnTo>
                  <a:close/>
                  <a:moveTo>
                    <a:pt x="1488" y="112"/>
                  </a:moveTo>
                  <a:lnTo>
                    <a:pt x="1493" y="114"/>
                  </a:lnTo>
                  <a:lnTo>
                    <a:pt x="1498" y="115"/>
                  </a:lnTo>
                  <a:lnTo>
                    <a:pt x="1501" y="117"/>
                  </a:lnTo>
                  <a:lnTo>
                    <a:pt x="1507" y="119"/>
                  </a:lnTo>
                  <a:lnTo>
                    <a:pt x="1507" y="124"/>
                  </a:lnTo>
                  <a:lnTo>
                    <a:pt x="1508" y="128"/>
                  </a:lnTo>
                  <a:lnTo>
                    <a:pt x="1508" y="131"/>
                  </a:lnTo>
                  <a:lnTo>
                    <a:pt x="1510" y="135"/>
                  </a:lnTo>
                  <a:lnTo>
                    <a:pt x="1498" y="135"/>
                  </a:lnTo>
                  <a:lnTo>
                    <a:pt x="1496" y="131"/>
                  </a:lnTo>
                  <a:lnTo>
                    <a:pt x="1494" y="128"/>
                  </a:lnTo>
                  <a:lnTo>
                    <a:pt x="1491" y="124"/>
                  </a:lnTo>
                  <a:lnTo>
                    <a:pt x="1489" y="122"/>
                  </a:lnTo>
                  <a:lnTo>
                    <a:pt x="1489" y="117"/>
                  </a:lnTo>
                  <a:lnTo>
                    <a:pt x="1488" y="112"/>
                  </a:lnTo>
                  <a:close/>
                  <a:moveTo>
                    <a:pt x="1081" y="80"/>
                  </a:moveTo>
                  <a:lnTo>
                    <a:pt x="1095" y="80"/>
                  </a:lnTo>
                  <a:lnTo>
                    <a:pt x="1098" y="89"/>
                  </a:lnTo>
                  <a:lnTo>
                    <a:pt x="1102" y="94"/>
                  </a:lnTo>
                  <a:lnTo>
                    <a:pt x="1105" y="101"/>
                  </a:lnTo>
                  <a:lnTo>
                    <a:pt x="1107" y="112"/>
                  </a:lnTo>
                  <a:lnTo>
                    <a:pt x="1104" y="112"/>
                  </a:lnTo>
                  <a:lnTo>
                    <a:pt x="1093" y="105"/>
                  </a:lnTo>
                  <a:lnTo>
                    <a:pt x="1086" y="98"/>
                  </a:lnTo>
                  <a:lnTo>
                    <a:pt x="1081" y="91"/>
                  </a:lnTo>
                  <a:lnTo>
                    <a:pt x="1081" y="80"/>
                  </a:lnTo>
                  <a:close/>
                  <a:moveTo>
                    <a:pt x="737" y="26"/>
                  </a:moveTo>
                  <a:lnTo>
                    <a:pt x="749" y="26"/>
                  </a:lnTo>
                  <a:lnTo>
                    <a:pt x="754" y="30"/>
                  </a:lnTo>
                  <a:lnTo>
                    <a:pt x="758" y="33"/>
                  </a:lnTo>
                  <a:lnTo>
                    <a:pt x="760" y="37"/>
                  </a:lnTo>
                  <a:lnTo>
                    <a:pt x="763" y="42"/>
                  </a:lnTo>
                  <a:lnTo>
                    <a:pt x="765" y="46"/>
                  </a:lnTo>
                  <a:lnTo>
                    <a:pt x="774" y="37"/>
                  </a:lnTo>
                  <a:lnTo>
                    <a:pt x="784" y="33"/>
                  </a:lnTo>
                  <a:lnTo>
                    <a:pt x="800" y="35"/>
                  </a:lnTo>
                  <a:lnTo>
                    <a:pt x="800" y="49"/>
                  </a:lnTo>
                  <a:lnTo>
                    <a:pt x="822" y="51"/>
                  </a:lnTo>
                  <a:lnTo>
                    <a:pt x="842" y="54"/>
                  </a:lnTo>
                  <a:lnTo>
                    <a:pt x="859" y="58"/>
                  </a:lnTo>
                  <a:lnTo>
                    <a:pt x="878" y="60"/>
                  </a:lnTo>
                  <a:lnTo>
                    <a:pt x="899" y="58"/>
                  </a:lnTo>
                  <a:lnTo>
                    <a:pt x="899" y="70"/>
                  </a:lnTo>
                  <a:lnTo>
                    <a:pt x="903" y="70"/>
                  </a:lnTo>
                  <a:lnTo>
                    <a:pt x="906" y="70"/>
                  </a:lnTo>
                  <a:lnTo>
                    <a:pt x="908" y="70"/>
                  </a:lnTo>
                  <a:lnTo>
                    <a:pt x="910" y="72"/>
                  </a:lnTo>
                  <a:lnTo>
                    <a:pt x="912" y="73"/>
                  </a:lnTo>
                  <a:lnTo>
                    <a:pt x="908" y="73"/>
                  </a:lnTo>
                  <a:lnTo>
                    <a:pt x="892" y="84"/>
                  </a:lnTo>
                  <a:lnTo>
                    <a:pt x="873" y="96"/>
                  </a:lnTo>
                  <a:lnTo>
                    <a:pt x="850" y="107"/>
                  </a:lnTo>
                  <a:lnTo>
                    <a:pt x="829" y="119"/>
                  </a:lnTo>
                  <a:lnTo>
                    <a:pt x="814" y="129"/>
                  </a:lnTo>
                  <a:lnTo>
                    <a:pt x="803" y="138"/>
                  </a:lnTo>
                  <a:lnTo>
                    <a:pt x="819" y="138"/>
                  </a:lnTo>
                  <a:lnTo>
                    <a:pt x="824" y="135"/>
                  </a:lnTo>
                  <a:lnTo>
                    <a:pt x="829" y="133"/>
                  </a:lnTo>
                  <a:lnTo>
                    <a:pt x="835" y="131"/>
                  </a:lnTo>
                  <a:lnTo>
                    <a:pt x="842" y="131"/>
                  </a:lnTo>
                  <a:lnTo>
                    <a:pt x="842" y="135"/>
                  </a:lnTo>
                  <a:lnTo>
                    <a:pt x="821" y="150"/>
                  </a:lnTo>
                  <a:lnTo>
                    <a:pt x="803" y="166"/>
                  </a:lnTo>
                  <a:lnTo>
                    <a:pt x="788" y="182"/>
                  </a:lnTo>
                  <a:lnTo>
                    <a:pt x="770" y="196"/>
                  </a:lnTo>
                  <a:lnTo>
                    <a:pt x="751" y="208"/>
                  </a:lnTo>
                  <a:lnTo>
                    <a:pt x="726" y="215"/>
                  </a:lnTo>
                  <a:lnTo>
                    <a:pt x="726" y="227"/>
                  </a:lnTo>
                  <a:lnTo>
                    <a:pt x="714" y="229"/>
                  </a:lnTo>
                  <a:lnTo>
                    <a:pt x="700" y="234"/>
                  </a:lnTo>
                  <a:lnTo>
                    <a:pt x="692" y="241"/>
                  </a:lnTo>
                  <a:lnTo>
                    <a:pt x="697" y="245"/>
                  </a:lnTo>
                  <a:lnTo>
                    <a:pt x="700" y="248"/>
                  </a:lnTo>
                  <a:lnTo>
                    <a:pt x="702" y="250"/>
                  </a:lnTo>
                  <a:lnTo>
                    <a:pt x="702" y="253"/>
                  </a:lnTo>
                  <a:lnTo>
                    <a:pt x="702" y="257"/>
                  </a:lnTo>
                  <a:lnTo>
                    <a:pt x="700" y="262"/>
                  </a:lnTo>
                  <a:lnTo>
                    <a:pt x="700" y="269"/>
                  </a:lnTo>
                  <a:lnTo>
                    <a:pt x="662" y="272"/>
                  </a:lnTo>
                  <a:lnTo>
                    <a:pt x="662" y="276"/>
                  </a:lnTo>
                  <a:lnTo>
                    <a:pt x="667" y="278"/>
                  </a:lnTo>
                  <a:lnTo>
                    <a:pt x="669" y="278"/>
                  </a:lnTo>
                  <a:lnTo>
                    <a:pt x="672" y="278"/>
                  </a:lnTo>
                  <a:lnTo>
                    <a:pt x="672" y="278"/>
                  </a:lnTo>
                  <a:lnTo>
                    <a:pt x="674" y="279"/>
                  </a:lnTo>
                  <a:lnTo>
                    <a:pt x="674" y="281"/>
                  </a:lnTo>
                  <a:lnTo>
                    <a:pt x="678" y="285"/>
                  </a:lnTo>
                  <a:lnTo>
                    <a:pt x="672" y="285"/>
                  </a:lnTo>
                  <a:lnTo>
                    <a:pt x="664" y="288"/>
                  </a:lnTo>
                  <a:lnTo>
                    <a:pt x="653" y="292"/>
                  </a:lnTo>
                  <a:lnTo>
                    <a:pt x="643" y="295"/>
                  </a:lnTo>
                  <a:lnTo>
                    <a:pt x="646" y="297"/>
                  </a:lnTo>
                  <a:lnTo>
                    <a:pt x="648" y="297"/>
                  </a:lnTo>
                  <a:lnTo>
                    <a:pt x="650" y="297"/>
                  </a:lnTo>
                  <a:lnTo>
                    <a:pt x="651" y="299"/>
                  </a:lnTo>
                  <a:lnTo>
                    <a:pt x="653" y="299"/>
                  </a:lnTo>
                  <a:lnTo>
                    <a:pt x="651" y="302"/>
                  </a:lnTo>
                  <a:lnTo>
                    <a:pt x="650" y="306"/>
                  </a:lnTo>
                  <a:lnTo>
                    <a:pt x="648" y="307"/>
                  </a:lnTo>
                  <a:lnTo>
                    <a:pt x="650" y="309"/>
                  </a:lnTo>
                  <a:lnTo>
                    <a:pt x="650" y="311"/>
                  </a:lnTo>
                  <a:lnTo>
                    <a:pt x="651" y="314"/>
                  </a:lnTo>
                  <a:lnTo>
                    <a:pt x="653" y="318"/>
                  </a:lnTo>
                  <a:lnTo>
                    <a:pt x="646" y="320"/>
                  </a:lnTo>
                  <a:lnTo>
                    <a:pt x="641" y="320"/>
                  </a:lnTo>
                  <a:lnTo>
                    <a:pt x="636" y="320"/>
                  </a:lnTo>
                  <a:lnTo>
                    <a:pt x="630" y="323"/>
                  </a:lnTo>
                  <a:lnTo>
                    <a:pt x="648" y="323"/>
                  </a:lnTo>
                  <a:lnTo>
                    <a:pt x="662" y="327"/>
                  </a:lnTo>
                  <a:lnTo>
                    <a:pt x="662" y="334"/>
                  </a:lnTo>
                  <a:lnTo>
                    <a:pt x="639" y="334"/>
                  </a:lnTo>
                  <a:lnTo>
                    <a:pt x="637" y="339"/>
                  </a:lnTo>
                  <a:lnTo>
                    <a:pt x="637" y="341"/>
                  </a:lnTo>
                  <a:lnTo>
                    <a:pt x="637" y="342"/>
                  </a:lnTo>
                  <a:lnTo>
                    <a:pt x="636" y="344"/>
                  </a:lnTo>
                  <a:lnTo>
                    <a:pt x="634" y="346"/>
                  </a:lnTo>
                  <a:lnTo>
                    <a:pt x="625" y="349"/>
                  </a:lnTo>
                  <a:lnTo>
                    <a:pt x="613" y="349"/>
                  </a:lnTo>
                  <a:lnTo>
                    <a:pt x="601" y="349"/>
                  </a:lnTo>
                  <a:lnTo>
                    <a:pt x="589" y="342"/>
                  </a:lnTo>
                  <a:lnTo>
                    <a:pt x="573" y="342"/>
                  </a:lnTo>
                  <a:lnTo>
                    <a:pt x="557" y="344"/>
                  </a:lnTo>
                  <a:lnTo>
                    <a:pt x="540" y="346"/>
                  </a:lnTo>
                  <a:lnTo>
                    <a:pt x="524" y="344"/>
                  </a:lnTo>
                  <a:lnTo>
                    <a:pt x="508" y="339"/>
                  </a:lnTo>
                  <a:lnTo>
                    <a:pt x="507" y="337"/>
                  </a:lnTo>
                  <a:lnTo>
                    <a:pt x="507" y="335"/>
                  </a:lnTo>
                  <a:lnTo>
                    <a:pt x="505" y="335"/>
                  </a:lnTo>
                  <a:lnTo>
                    <a:pt x="505" y="334"/>
                  </a:lnTo>
                  <a:lnTo>
                    <a:pt x="505" y="330"/>
                  </a:lnTo>
                  <a:lnTo>
                    <a:pt x="508" y="330"/>
                  </a:lnTo>
                  <a:lnTo>
                    <a:pt x="510" y="327"/>
                  </a:lnTo>
                  <a:lnTo>
                    <a:pt x="514" y="323"/>
                  </a:lnTo>
                  <a:lnTo>
                    <a:pt x="515" y="321"/>
                  </a:lnTo>
                  <a:lnTo>
                    <a:pt x="519" y="320"/>
                  </a:lnTo>
                  <a:lnTo>
                    <a:pt x="521" y="316"/>
                  </a:lnTo>
                  <a:lnTo>
                    <a:pt x="524" y="311"/>
                  </a:lnTo>
                  <a:lnTo>
                    <a:pt x="517" y="309"/>
                  </a:lnTo>
                  <a:lnTo>
                    <a:pt x="512" y="306"/>
                  </a:lnTo>
                  <a:lnTo>
                    <a:pt x="508" y="300"/>
                  </a:lnTo>
                  <a:lnTo>
                    <a:pt x="507" y="295"/>
                  </a:lnTo>
                  <a:lnTo>
                    <a:pt x="505" y="288"/>
                  </a:lnTo>
                  <a:lnTo>
                    <a:pt x="512" y="288"/>
                  </a:lnTo>
                  <a:lnTo>
                    <a:pt x="524" y="285"/>
                  </a:lnTo>
                  <a:lnTo>
                    <a:pt x="538" y="288"/>
                  </a:lnTo>
                  <a:lnTo>
                    <a:pt x="550" y="293"/>
                  </a:lnTo>
                  <a:lnTo>
                    <a:pt x="562" y="299"/>
                  </a:lnTo>
                  <a:lnTo>
                    <a:pt x="562" y="292"/>
                  </a:lnTo>
                  <a:lnTo>
                    <a:pt x="550" y="286"/>
                  </a:lnTo>
                  <a:lnTo>
                    <a:pt x="540" y="281"/>
                  </a:lnTo>
                  <a:lnTo>
                    <a:pt x="531" y="272"/>
                  </a:lnTo>
                  <a:lnTo>
                    <a:pt x="534" y="272"/>
                  </a:lnTo>
                  <a:lnTo>
                    <a:pt x="543" y="259"/>
                  </a:lnTo>
                  <a:lnTo>
                    <a:pt x="554" y="250"/>
                  </a:lnTo>
                  <a:lnTo>
                    <a:pt x="568" y="243"/>
                  </a:lnTo>
                  <a:lnTo>
                    <a:pt x="585" y="238"/>
                  </a:lnTo>
                  <a:lnTo>
                    <a:pt x="585" y="234"/>
                  </a:lnTo>
                  <a:lnTo>
                    <a:pt x="569" y="229"/>
                  </a:lnTo>
                  <a:lnTo>
                    <a:pt x="557" y="220"/>
                  </a:lnTo>
                  <a:lnTo>
                    <a:pt x="547" y="208"/>
                  </a:lnTo>
                  <a:lnTo>
                    <a:pt x="538" y="196"/>
                  </a:lnTo>
                  <a:lnTo>
                    <a:pt x="543" y="194"/>
                  </a:lnTo>
                  <a:lnTo>
                    <a:pt x="547" y="194"/>
                  </a:lnTo>
                  <a:lnTo>
                    <a:pt x="552" y="192"/>
                  </a:lnTo>
                  <a:lnTo>
                    <a:pt x="557" y="192"/>
                  </a:lnTo>
                  <a:lnTo>
                    <a:pt x="564" y="197"/>
                  </a:lnTo>
                  <a:lnTo>
                    <a:pt x="569" y="203"/>
                  </a:lnTo>
                  <a:lnTo>
                    <a:pt x="576" y="208"/>
                  </a:lnTo>
                  <a:lnTo>
                    <a:pt x="576" y="204"/>
                  </a:lnTo>
                  <a:lnTo>
                    <a:pt x="575" y="201"/>
                  </a:lnTo>
                  <a:lnTo>
                    <a:pt x="573" y="201"/>
                  </a:lnTo>
                  <a:lnTo>
                    <a:pt x="573" y="199"/>
                  </a:lnTo>
                  <a:lnTo>
                    <a:pt x="571" y="197"/>
                  </a:lnTo>
                  <a:lnTo>
                    <a:pt x="571" y="196"/>
                  </a:lnTo>
                  <a:lnTo>
                    <a:pt x="569" y="192"/>
                  </a:lnTo>
                  <a:lnTo>
                    <a:pt x="573" y="192"/>
                  </a:lnTo>
                  <a:lnTo>
                    <a:pt x="573" y="189"/>
                  </a:lnTo>
                  <a:lnTo>
                    <a:pt x="589" y="183"/>
                  </a:lnTo>
                  <a:lnTo>
                    <a:pt x="604" y="180"/>
                  </a:lnTo>
                  <a:lnTo>
                    <a:pt x="620" y="178"/>
                  </a:lnTo>
                  <a:lnTo>
                    <a:pt x="639" y="180"/>
                  </a:lnTo>
                  <a:lnTo>
                    <a:pt x="630" y="169"/>
                  </a:lnTo>
                  <a:lnTo>
                    <a:pt x="641" y="166"/>
                  </a:lnTo>
                  <a:lnTo>
                    <a:pt x="653" y="161"/>
                  </a:lnTo>
                  <a:lnTo>
                    <a:pt x="665" y="156"/>
                  </a:lnTo>
                  <a:lnTo>
                    <a:pt x="672" y="150"/>
                  </a:lnTo>
                  <a:lnTo>
                    <a:pt x="678" y="150"/>
                  </a:lnTo>
                  <a:lnTo>
                    <a:pt x="678" y="147"/>
                  </a:lnTo>
                  <a:lnTo>
                    <a:pt x="669" y="147"/>
                  </a:lnTo>
                  <a:lnTo>
                    <a:pt x="665" y="149"/>
                  </a:lnTo>
                  <a:lnTo>
                    <a:pt x="662" y="150"/>
                  </a:lnTo>
                  <a:lnTo>
                    <a:pt x="660" y="150"/>
                  </a:lnTo>
                  <a:lnTo>
                    <a:pt x="658" y="150"/>
                  </a:lnTo>
                  <a:lnTo>
                    <a:pt x="657" y="150"/>
                  </a:lnTo>
                  <a:lnTo>
                    <a:pt x="655" y="149"/>
                  </a:lnTo>
                  <a:lnTo>
                    <a:pt x="653" y="147"/>
                  </a:lnTo>
                  <a:lnTo>
                    <a:pt x="650" y="147"/>
                  </a:lnTo>
                  <a:lnTo>
                    <a:pt x="646" y="150"/>
                  </a:lnTo>
                  <a:lnTo>
                    <a:pt x="641" y="156"/>
                  </a:lnTo>
                  <a:lnTo>
                    <a:pt x="636" y="161"/>
                  </a:lnTo>
                  <a:lnTo>
                    <a:pt x="632" y="166"/>
                  </a:lnTo>
                  <a:lnTo>
                    <a:pt x="627" y="169"/>
                  </a:lnTo>
                  <a:lnTo>
                    <a:pt x="608" y="175"/>
                  </a:lnTo>
                  <a:lnTo>
                    <a:pt x="590" y="175"/>
                  </a:lnTo>
                  <a:lnTo>
                    <a:pt x="573" y="171"/>
                  </a:lnTo>
                  <a:lnTo>
                    <a:pt x="557" y="164"/>
                  </a:lnTo>
                  <a:lnTo>
                    <a:pt x="555" y="164"/>
                  </a:lnTo>
                  <a:lnTo>
                    <a:pt x="552" y="166"/>
                  </a:lnTo>
                  <a:lnTo>
                    <a:pt x="547" y="168"/>
                  </a:lnTo>
                  <a:lnTo>
                    <a:pt x="543" y="169"/>
                  </a:lnTo>
                  <a:lnTo>
                    <a:pt x="540" y="171"/>
                  </a:lnTo>
                  <a:lnTo>
                    <a:pt x="534" y="173"/>
                  </a:lnTo>
                  <a:lnTo>
                    <a:pt x="531" y="164"/>
                  </a:lnTo>
                  <a:lnTo>
                    <a:pt x="534" y="163"/>
                  </a:lnTo>
                  <a:lnTo>
                    <a:pt x="534" y="163"/>
                  </a:lnTo>
                  <a:lnTo>
                    <a:pt x="536" y="161"/>
                  </a:lnTo>
                  <a:lnTo>
                    <a:pt x="538" y="157"/>
                  </a:lnTo>
                  <a:lnTo>
                    <a:pt x="528" y="157"/>
                  </a:lnTo>
                  <a:lnTo>
                    <a:pt x="524" y="159"/>
                  </a:lnTo>
                  <a:lnTo>
                    <a:pt x="519" y="161"/>
                  </a:lnTo>
                  <a:lnTo>
                    <a:pt x="514" y="161"/>
                  </a:lnTo>
                  <a:lnTo>
                    <a:pt x="508" y="161"/>
                  </a:lnTo>
                  <a:lnTo>
                    <a:pt x="505" y="150"/>
                  </a:lnTo>
                  <a:lnTo>
                    <a:pt x="508" y="149"/>
                  </a:lnTo>
                  <a:lnTo>
                    <a:pt x="510" y="149"/>
                  </a:lnTo>
                  <a:lnTo>
                    <a:pt x="512" y="149"/>
                  </a:lnTo>
                  <a:lnTo>
                    <a:pt x="514" y="147"/>
                  </a:lnTo>
                  <a:lnTo>
                    <a:pt x="515" y="147"/>
                  </a:lnTo>
                  <a:lnTo>
                    <a:pt x="493" y="150"/>
                  </a:lnTo>
                  <a:lnTo>
                    <a:pt x="491" y="145"/>
                  </a:lnTo>
                  <a:lnTo>
                    <a:pt x="487" y="142"/>
                  </a:lnTo>
                  <a:lnTo>
                    <a:pt x="486" y="140"/>
                  </a:lnTo>
                  <a:lnTo>
                    <a:pt x="484" y="136"/>
                  </a:lnTo>
                  <a:lnTo>
                    <a:pt x="480" y="131"/>
                  </a:lnTo>
                  <a:lnTo>
                    <a:pt x="486" y="129"/>
                  </a:lnTo>
                  <a:lnTo>
                    <a:pt x="489" y="129"/>
                  </a:lnTo>
                  <a:lnTo>
                    <a:pt x="491" y="129"/>
                  </a:lnTo>
                  <a:lnTo>
                    <a:pt x="493" y="129"/>
                  </a:lnTo>
                  <a:lnTo>
                    <a:pt x="493" y="128"/>
                  </a:lnTo>
                  <a:lnTo>
                    <a:pt x="494" y="126"/>
                  </a:lnTo>
                  <a:lnTo>
                    <a:pt x="496" y="122"/>
                  </a:lnTo>
                  <a:lnTo>
                    <a:pt x="489" y="121"/>
                  </a:lnTo>
                  <a:lnTo>
                    <a:pt x="482" y="119"/>
                  </a:lnTo>
                  <a:lnTo>
                    <a:pt x="479" y="115"/>
                  </a:lnTo>
                  <a:lnTo>
                    <a:pt x="473" y="112"/>
                  </a:lnTo>
                  <a:lnTo>
                    <a:pt x="477" y="112"/>
                  </a:lnTo>
                  <a:lnTo>
                    <a:pt x="477" y="107"/>
                  </a:lnTo>
                  <a:lnTo>
                    <a:pt x="494" y="110"/>
                  </a:lnTo>
                  <a:lnTo>
                    <a:pt x="503" y="108"/>
                  </a:lnTo>
                  <a:lnTo>
                    <a:pt x="510" y="105"/>
                  </a:lnTo>
                  <a:lnTo>
                    <a:pt x="514" y="100"/>
                  </a:lnTo>
                  <a:lnTo>
                    <a:pt x="519" y="93"/>
                  </a:lnTo>
                  <a:lnTo>
                    <a:pt x="528" y="89"/>
                  </a:lnTo>
                  <a:lnTo>
                    <a:pt x="538" y="86"/>
                  </a:lnTo>
                  <a:lnTo>
                    <a:pt x="545" y="89"/>
                  </a:lnTo>
                  <a:lnTo>
                    <a:pt x="554" y="93"/>
                  </a:lnTo>
                  <a:lnTo>
                    <a:pt x="561" y="94"/>
                  </a:lnTo>
                  <a:lnTo>
                    <a:pt x="569" y="93"/>
                  </a:lnTo>
                  <a:lnTo>
                    <a:pt x="566" y="91"/>
                  </a:lnTo>
                  <a:lnTo>
                    <a:pt x="562" y="89"/>
                  </a:lnTo>
                  <a:lnTo>
                    <a:pt x="561" y="89"/>
                  </a:lnTo>
                  <a:lnTo>
                    <a:pt x="561" y="87"/>
                  </a:lnTo>
                  <a:lnTo>
                    <a:pt x="559" y="86"/>
                  </a:lnTo>
                  <a:lnTo>
                    <a:pt x="559" y="82"/>
                  </a:lnTo>
                  <a:lnTo>
                    <a:pt x="557" y="77"/>
                  </a:lnTo>
                  <a:lnTo>
                    <a:pt x="562" y="75"/>
                  </a:lnTo>
                  <a:lnTo>
                    <a:pt x="566" y="73"/>
                  </a:lnTo>
                  <a:lnTo>
                    <a:pt x="569" y="73"/>
                  </a:lnTo>
                  <a:lnTo>
                    <a:pt x="571" y="72"/>
                  </a:lnTo>
                  <a:lnTo>
                    <a:pt x="575" y="70"/>
                  </a:lnTo>
                  <a:lnTo>
                    <a:pt x="582" y="70"/>
                  </a:lnTo>
                  <a:lnTo>
                    <a:pt x="585" y="72"/>
                  </a:lnTo>
                  <a:lnTo>
                    <a:pt x="589" y="75"/>
                  </a:lnTo>
                  <a:lnTo>
                    <a:pt x="592" y="77"/>
                  </a:lnTo>
                  <a:lnTo>
                    <a:pt x="592" y="73"/>
                  </a:lnTo>
                  <a:lnTo>
                    <a:pt x="590" y="72"/>
                  </a:lnTo>
                  <a:lnTo>
                    <a:pt x="590" y="70"/>
                  </a:lnTo>
                  <a:lnTo>
                    <a:pt x="590" y="70"/>
                  </a:lnTo>
                  <a:lnTo>
                    <a:pt x="590" y="68"/>
                  </a:lnTo>
                  <a:lnTo>
                    <a:pt x="589" y="65"/>
                  </a:lnTo>
                  <a:lnTo>
                    <a:pt x="594" y="63"/>
                  </a:lnTo>
                  <a:lnTo>
                    <a:pt x="597" y="61"/>
                  </a:lnTo>
                  <a:lnTo>
                    <a:pt x="603" y="58"/>
                  </a:lnTo>
                  <a:lnTo>
                    <a:pt x="606" y="54"/>
                  </a:lnTo>
                  <a:lnTo>
                    <a:pt x="608" y="54"/>
                  </a:lnTo>
                  <a:lnTo>
                    <a:pt x="615" y="54"/>
                  </a:lnTo>
                  <a:lnTo>
                    <a:pt x="620" y="56"/>
                  </a:lnTo>
                  <a:lnTo>
                    <a:pt x="624" y="60"/>
                  </a:lnTo>
                  <a:lnTo>
                    <a:pt x="630" y="60"/>
                  </a:lnTo>
                  <a:lnTo>
                    <a:pt x="639" y="58"/>
                  </a:lnTo>
                  <a:lnTo>
                    <a:pt x="643" y="46"/>
                  </a:lnTo>
                  <a:lnTo>
                    <a:pt x="648" y="44"/>
                  </a:lnTo>
                  <a:lnTo>
                    <a:pt x="653" y="44"/>
                  </a:lnTo>
                  <a:lnTo>
                    <a:pt x="658" y="44"/>
                  </a:lnTo>
                  <a:lnTo>
                    <a:pt x="662" y="46"/>
                  </a:lnTo>
                  <a:lnTo>
                    <a:pt x="665" y="46"/>
                  </a:lnTo>
                  <a:lnTo>
                    <a:pt x="672" y="35"/>
                  </a:lnTo>
                  <a:lnTo>
                    <a:pt x="683" y="33"/>
                  </a:lnTo>
                  <a:lnTo>
                    <a:pt x="690" y="37"/>
                  </a:lnTo>
                  <a:lnTo>
                    <a:pt x="697" y="40"/>
                  </a:lnTo>
                  <a:lnTo>
                    <a:pt x="704" y="42"/>
                  </a:lnTo>
                  <a:lnTo>
                    <a:pt x="713" y="39"/>
                  </a:lnTo>
                  <a:lnTo>
                    <a:pt x="725" y="32"/>
                  </a:lnTo>
                  <a:lnTo>
                    <a:pt x="737" y="26"/>
                  </a:lnTo>
                  <a:close/>
                  <a:moveTo>
                    <a:pt x="1259" y="0"/>
                  </a:moveTo>
                  <a:lnTo>
                    <a:pt x="1283" y="0"/>
                  </a:lnTo>
                  <a:lnTo>
                    <a:pt x="1308" y="4"/>
                  </a:lnTo>
                  <a:lnTo>
                    <a:pt x="1330" y="7"/>
                  </a:lnTo>
                  <a:lnTo>
                    <a:pt x="1350" y="12"/>
                  </a:lnTo>
                  <a:lnTo>
                    <a:pt x="1379" y="7"/>
                  </a:lnTo>
                  <a:lnTo>
                    <a:pt x="1383" y="11"/>
                  </a:lnTo>
                  <a:lnTo>
                    <a:pt x="1386" y="12"/>
                  </a:lnTo>
                  <a:lnTo>
                    <a:pt x="1390" y="18"/>
                  </a:lnTo>
                  <a:lnTo>
                    <a:pt x="1392" y="21"/>
                  </a:lnTo>
                  <a:lnTo>
                    <a:pt x="1395" y="23"/>
                  </a:lnTo>
                  <a:lnTo>
                    <a:pt x="1412" y="30"/>
                  </a:lnTo>
                  <a:lnTo>
                    <a:pt x="1432" y="35"/>
                  </a:lnTo>
                  <a:lnTo>
                    <a:pt x="1449" y="39"/>
                  </a:lnTo>
                  <a:lnTo>
                    <a:pt x="1449" y="46"/>
                  </a:lnTo>
                  <a:lnTo>
                    <a:pt x="1421" y="46"/>
                  </a:lnTo>
                  <a:lnTo>
                    <a:pt x="1409" y="40"/>
                  </a:lnTo>
                  <a:lnTo>
                    <a:pt x="1395" y="40"/>
                  </a:lnTo>
                  <a:lnTo>
                    <a:pt x="1379" y="42"/>
                  </a:lnTo>
                  <a:lnTo>
                    <a:pt x="1364" y="46"/>
                  </a:lnTo>
                  <a:lnTo>
                    <a:pt x="1364" y="54"/>
                  </a:lnTo>
                  <a:lnTo>
                    <a:pt x="1383" y="54"/>
                  </a:lnTo>
                  <a:lnTo>
                    <a:pt x="1397" y="51"/>
                  </a:lnTo>
                  <a:lnTo>
                    <a:pt x="1414" y="49"/>
                  </a:lnTo>
                  <a:lnTo>
                    <a:pt x="1435" y="49"/>
                  </a:lnTo>
                  <a:lnTo>
                    <a:pt x="1456" y="49"/>
                  </a:lnTo>
                  <a:lnTo>
                    <a:pt x="1472" y="49"/>
                  </a:lnTo>
                  <a:lnTo>
                    <a:pt x="1486" y="63"/>
                  </a:lnTo>
                  <a:lnTo>
                    <a:pt x="1503" y="73"/>
                  </a:lnTo>
                  <a:lnTo>
                    <a:pt x="1498" y="84"/>
                  </a:lnTo>
                  <a:lnTo>
                    <a:pt x="1488" y="91"/>
                  </a:lnTo>
                  <a:lnTo>
                    <a:pt x="1479" y="96"/>
                  </a:lnTo>
                  <a:lnTo>
                    <a:pt x="1467" y="100"/>
                  </a:lnTo>
                  <a:lnTo>
                    <a:pt x="1449" y="100"/>
                  </a:lnTo>
                  <a:lnTo>
                    <a:pt x="1433" y="105"/>
                  </a:lnTo>
                  <a:lnTo>
                    <a:pt x="1416" y="105"/>
                  </a:lnTo>
                  <a:lnTo>
                    <a:pt x="1397" y="103"/>
                  </a:lnTo>
                  <a:lnTo>
                    <a:pt x="1379" y="101"/>
                  </a:lnTo>
                  <a:lnTo>
                    <a:pt x="1362" y="101"/>
                  </a:lnTo>
                  <a:lnTo>
                    <a:pt x="1348" y="105"/>
                  </a:lnTo>
                  <a:lnTo>
                    <a:pt x="1337" y="115"/>
                  </a:lnTo>
                  <a:lnTo>
                    <a:pt x="1379" y="115"/>
                  </a:lnTo>
                  <a:lnTo>
                    <a:pt x="1392" y="112"/>
                  </a:lnTo>
                  <a:lnTo>
                    <a:pt x="1407" y="110"/>
                  </a:lnTo>
                  <a:lnTo>
                    <a:pt x="1425" y="112"/>
                  </a:lnTo>
                  <a:lnTo>
                    <a:pt x="1437" y="115"/>
                  </a:lnTo>
                  <a:lnTo>
                    <a:pt x="1440" y="128"/>
                  </a:lnTo>
                  <a:lnTo>
                    <a:pt x="1446" y="126"/>
                  </a:lnTo>
                  <a:lnTo>
                    <a:pt x="1454" y="121"/>
                  </a:lnTo>
                  <a:lnTo>
                    <a:pt x="1465" y="117"/>
                  </a:lnTo>
                  <a:lnTo>
                    <a:pt x="1475" y="115"/>
                  </a:lnTo>
                  <a:lnTo>
                    <a:pt x="1477" y="121"/>
                  </a:lnTo>
                  <a:lnTo>
                    <a:pt x="1479" y="124"/>
                  </a:lnTo>
                  <a:lnTo>
                    <a:pt x="1481" y="126"/>
                  </a:lnTo>
                  <a:lnTo>
                    <a:pt x="1484" y="128"/>
                  </a:lnTo>
                  <a:lnTo>
                    <a:pt x="1488" y="131"/>
                  </a:lnTo>
                  <a:lnTo>
                    <a:pt x="1472" y="161"/>
                  </a:lnTo>
                  <a:lnTo>
                    <a:pt x="1479" y="161"/>
                  </a:lnTo>
                  <a:lnTo>
                    <a:pt x="1491" y="154"/>
                  </a:lnTo>
                  <a:lnTo>
                    <a:pt x="1507" y="145"/>
                  </a:lnTo>
                  <a:lnTo>
                    <a:pt x="1526" y="138"/>
                  </a:lnTo>
                  <a:lnTo>
                    <a:pt x="1547" y="131"/>
                  </a:lnTo>
                  <a:lnTo>
                    <a:pt x="1570" y="126"/>
                  </a:lnTo>
                  <a:lnTo>
                    <a:pt x="1590" y="126"/>
                  </a:lnTo>
                  <a:lnTo>
                    <a:pt x="1610" y="128"/>
                  </a:lnTo>
                  <a:lnTo>
                    <a:pt x="1624" y="136"/>
                  </a:lnTo>
                  <a:lnTo>
                    <a:pt x="1632" y="150"/>
                  </a:lnTo>
                  <a:lnTo>
                    <a:pt x="1638" y="150"/>
                  </a:lnTo>
                  <a:lnTo>
                    <a:pt x="1638" y="152"/>
                  </a:lnTo>
                  <a:lnTo>
                    <a:pt x="1638" y="152"/>
                  </a:lnTo>
                  <a:lnTo>
                    <a:pt x="1636" y="154"/>
                  </a:lnTo>
                  <a:lnTo>
                    <a:pt x="1634" y="154"/>
                  </a:lnTo>
                  <a:lnTo>
                    <a:pt x="1634" y="154"/>
                  </a:lnTo>
                  <a:lnTo>
                    <a:pt x="1632" y="154"/>
                  </a:lnTo>
                  <a:lnTo>
                    <a:pt x="1629" y="157"/>
                  </a:lnTo>
                  <a:lnTo>
                    <a:pt x="1624" y="159"/>
                  </a:lnTo>
                  <a:lnTo>
                    <a:pt x="1618" y="161"/>
                  </a:lnTo>
                  <a:lnTo>
                    <a:pt x="1611" y="163"/>
                  </a:lnTo>
                  <a:lnTo>
                    <a:pt x="1606" y="164"/>
                  </a:lnTo>
                  <a:lnTo>
                    <a:pt x="1594" y="183"/>
                  </a:lnTo>
                  <a:lnTo>
                    <a:pt x="1571" y="197"/>
                  </a:lnTo>
                  <a:lnTo>
                    <a:pt x="1545" y="206"/>
                  </a:lnTo>
                  <a:lnTo>
                    <a:pt x="1514" y="211"/>
                  </a:lnTo>
                  <a:lnTo>
                    <a:pt x="1514" y="217"/>
                  </a:lnTo>
                  <a:lnTo>
                    <a:pt x="1514" y="220"/>
                  </a:lnTo>
                  <a:lnTo>
                    <a:pt x="1514" y="222"/>
                  </a:lnTo>
                  <a:lnTo>
                    <a:pt x="1512" y="224"/>
                  </a:lnTo>
                  <a:lnTo>
                    <a:pt x="1514" y="225"/>
                  </a:lnTo>
                  <a:lnTo>
                    <a:pt x="1514" y="227"/>
                  </a:lnTo>
                  <a:lnTo>
                    <a:pt x="1517" y="231"/>
                  </a:lnTo>
                  <a:lnTo>
                    <a:pt x="1522" y="234"/>
                  </a:lnTo>
                  <a:lnTo>
                    <a:pt x="1526" y="236"/>
                  </a:lnTo>
                  <a:lnTo>
                    <a:pt x="1529" y="239"/>
                  </a:lnTo>
                  <a:lnTo>
                    <a:pt x="1533" y="241"/>
                  </a:lnTo>
                  <a:lnTo>
                    <a:pt x="1536" y="246"/>
                  </a:lnTo>
                  <a:lnTo>
                    <a:pt x="1533" y="253"/>
                  </a:lnTo>
                  <a:lnTo>
                    <a:pt x="1529" y="269"/>
                  </a:lnTo>
                  <a:lnTo>
                    <a:pt x="1526" y="288"/>
                  </a:lnTo>
                  <a:lnTo>
                    <a:pt x="1522" y="307"/>
                  </a:lnTo>
                  <a:lnTo>
                    <a:pt x="1522" y="323"/>
                  </a:lnTo>
                  <a:lnTo>
                    <a:pt x="1526" y="321"/>
                  </a:lnTo>
                  <a:lnTo>
                    <a:pt x="1529" y="321"/>
                  </a:lnTo>
                  <a:lnTo>
                    <a:pt x="1531" y="321"/>
                  </a:lnTo>
                  <a:lnTo>
                    <a:pt x="1535" y="321"/>
                  </a:lnTo>
                  <a:lnTo>
                    <a:pt x="1536" y="321"/>
                  </a:lnTo>
                  <a:lnTo>
                    <a:pt x="1542" y="323"/>
                  </a:lnTo>
                  <a:lnTo>
                    <a:pt x="1540" y="328"/>
                  </a:lnTo>
                  <a:lnTo>
                    <a:pt x="1540" y="330"/>
                  </a:lnTo>
                  <a:lnTo>
                    <a:pt x="1540" y="334"/>
                  </a:lnTo>
                  <a:lnTo>
                    <a:pt x="1540" y="335"/>
                  </a:lnTo>
                  <a:lnTo>
                    <a:pt x="1540" y="339"/>
                  </a:lnTo>
                  <a:lnTo>
                    <a:pt x="1542" y="346"/>
                  </a:lnTo>
                  <a:lnTo>
                    <a:pt x="1536" y="346"/>
                  </a:lnTo>
                  <a:lnTo>
                    <a:pt x="1536" y="349"/>
                  </a:lnTo>
                  <a:lnTo>
                    <a:pt x="1533" y="348"/>
                  </a:lnTo>
                  <a:lnTo>
                    <a:pt x="1529" y="344"/>
                  </a:lnTo>
                  <a:lnTo>
                    <a:pt x="1528" y="342"/>
                  </a:lnTo>
                  <a:lnTo>
                    <a:pt x="1524" y="341"/>
                  </a:lnTo>
                  <a:lnTo>
                    <a:pt x="1521" y="339"/>
                  </a:lnTo>
                  <a:lnTo>
                    <a:pt x="1514" y="339"/>
                  </a:lnTo>
                  <a:lnTo>
                    <a:pt x="1510" y="341"/>
                  </a:lnTo>
                  <a:lnTo>
                    <a:pt x="1507" y="342"/>
                  </a:lnTo>
                  <a:lnTo>
                    <a:pt x="1503" y="344"/>
                  </a:lnTo>
                  <a:lnTo>
                    <a:pt x="1501" y="346"/>
                  </a:lnTo>
                  <a:lnTo>
                    <a:pt x="1498" y="348"/>
                  </a:lnTo>
                  <a:lnTo>
                    <a:pt x="1496" y="351"/>
                  </a:lnTo>
                  <a:lnTo>
                    <a:pt x="1494" y="358"/>
                  </a:lnTo>
                  <a:lnTo>
                    <a:pt x="1517" y="365"/>
                  </a:lnTo>
                  <a:lnTo>
                    <a:pt x="1522" y="396"/>
                  </a:lnTo>
                  <a:lnTo>
                    <a:pt x="1517" y="396"/>
                  </a:lnTo>
                  <a:lnTo>
                    <a:pt x="1514" y="396"/>
                  </a:lnTo>
                  <a:lnTo>
                    <a:pt x="1510" y="398"/>
                  </a:lnTo>
                  <a:lnTo>
                    <a:pt x="1507" y="400"/>
                  </a:lnTo>
                  <a:lnTo>
                    <a:pt x="1507" y="407"/>
                  </a:lnTo>
                  <a:lnTo>
                    <a:pt x="1515" y="412"/>
                  </a:lnTo>
                  <a:lnTo>
                    <a:pt x="1521" y="419"/>
                  </a:lnTo>
                  <a:lnTo>
                    <a:pt x="1524" y="428"/>
                  </a:lnTo>
                  <a:lnTo>
                    <a:pt x="1526" y="442"/>
                  </a:lnTo>
                  <a:lnTo>
                    <a:pt x="1517" y="442"/>
                  </a:lnTo>
                  <a:lnTo>
                    <a:pt x="1515" y="442"/>
                  </a:lnTo>
                  <a:lnTo>
                    <a:pt x="1510" y="440"/>
                  </a:lnTo>
                  <a:lnTo>
                    <a:pt x="1507" y="442"/>
                  </a:lnTo>
                  <a:lnTo>
                    <a:pt x="1501" y="442"/>
                  </a:lnTo>
                  <a:lnTo>
                    <a:pt x="1498" y="445"/>
                  </a:lnTo>
                  <a:lnTo>
                    <a:pt x="1494" y="449"/>
                  </a:lnTo>
                  <a:lnTo>
                    <a:pt x="1500" y="452"/>
                  </a:lnTo>
                  <a:lnTo>
                    <a:pt x="1503" y="454"/>
                  </a:lnTo>
                  <a:lnTo>
                    <a:pt x="1505" y="456"/>
                  </a:lnTo>
                  <a:lnTo>
                    <a:pt x="1507" y="457"/>
                  </a:lnTo>
                  <a:lnTo>
                    <a:pt x="1508" y="463"/>
                  </a:lnTo>
                  <a:lnTo>
                    <a:pt x="1510" y="468"/>
                  </a:lnTo>
                  <a:lnTo>
                    <a:pt x="1508" y="470"/>
                  </a:lnTo>
                  <a:lnTo>
                    <a:pt x="1508" y="471"/>
                  </a:lnTo>
                  <a:lnTo>
                    <a:pt x="1508" y="471"/>
                  </a:lnTo>
                  <a:lnTo>
                    <a:pt x="1507" y="473"/>
                  </a:lnTo>
                  <a:lnTo>
                    <a:pt x="1507" y="477"/>
                  </a:lnTo>
                  <a:lnTo>
                    <a:pt x="1493" y="477"/>
                  </a:lnTo>
                  <a:lnTo>
                    <a:pt x="1479" y="480"/>
                  </a:lnTo>
                  <a:lnTo>
                    <a:pt x="1468" y="484"/>
                  </a:lnTo>
                  <a:lnTo>
                    <a:pt x="1472" y="484"/>
                  </a:lnTo>
                  <a:lnTo>
                    <a:pt x="1477" y="487"/>
                  </a:lnTo>
                  <a:lnTo>
                    <a:pt x="1481" y="489"/>
                  </a:lnTo>
                  <a:lnTo>
                    <a:pt x="1484" y="489"/>
                  </a:lnTo>
                  <a:lnTo>
                    <a:pt x="1488" y="491"/>
                  </a:lnTo>
                  <a:lnTo>
                    <a:pt x="1491" y="494"/>
                  </a:lnTo>
                  <a:lnTo>
                    <a:pt x="1494" y="499"/>
                  </a:lnTo>
                  <a:lnTo>
                    <a:pt x="1488" y="508"/>
                  </a:lnTo>
                  <a:lnTo>
                    <a:pt x="1484" y="519"/>
                  </a:lnTo>
                  <a:lnTo>
                    <a:pt x="1479" y="531"/>
                  </a:lnTo>
                  <a:lnTo>
                    <a:pt x="1477" y="526"/>
                  </a:lnTo>
                  <a:lnTo>
                    <a:pt x="1474" y="522"/>
                  </a:lnTo>
                  <a:lnTo>
                    <a:pt x="1472" y="520"/>
                  </a:lnTo>
                  <a:lnTo>
                    <a:pt x="1468" y="520"/>
                  </a:lnTo>
                  <a:lnTo>
                    <a:pt x="1463" y="519"/>
                  </a:lnTo>
                  <a:lnTo>
                    <a:pt x="1456" y="519"/>
                  </a:lnTo>
                  <a:lnTo>
                    <a:pt x="1456" y="522"/>
                  </a:lnTo>
                  <a:lnTo>
                    <a:pt x="1460" y="522"/>
                  </a:lnTo>
                  <a:lnTo>
                    <a:pt x="1472" y="534"/>
                  </a:lnTo>
                  <a:lnTo>
                    <a:pt x="1482" y="548"/>
                  </a:lnTo>
                  <a:lnTo>
                    <a:pt x="1488" y="566"/>
                  </a:lnTo>
                  <a:lnTo>
                    <a:pt x="1491" y="587"/>
                  </a:lnTo>
                  <a:lnTo>
                    <a:pt x="1488" y="587"/>
                  </a:lnTo>
                  <a:lnTo>
                    <a:pt x="1488" y="592"/>
                  </a:lnTo>
                  <a:lnTo>
                    <a:pt x="1460" y="595"/>
                  </a:lnTo>
                  <a:lnTo>
                    <a:pt x="1460" y="576"/>
                  </a:lnTo>
                  <a:lnTo>
                    <a:pt x="1456" y="573"/>
                  </a:lnTo>
                  <a:lnTo>
                    <a:pt x="1453" y="571"/>
                  </a:lnTo>
                  <a:lnTo>
                    <a:pt x="1451" y="569"/>
                  </a:lnTo>
                  <a:lnTo>
                    <a:pt x="1446" y="566"/>
                  </a:lnTo>
                  <a:lnTo>
                    <a:pt x="1440" y="564"/>
                  </a:lnTo>
                  <a:lnTo>
                    <a:pt x="1432" y="569"/>
                  </a:lnTo>
                  <a:lnTo>
                    <a:pt x="1421" y="573"/>
                  </a:lnTo>
                  <a:lnTo>
                    <a:pt x="1409" y="574"/>
                  </a:lnTo>
                  <a:lnTo>
                    <a:pt x="1398" y="578"/>
                  </a:lnTo>
                  <a:lnTo>
                    <a:pt x="1392" y="583"/>
                  </a:lnTo>
                  <a:lnTo>
                    <a:pt x="1398" y="583"/>
                  </a:lnTo>
                  <a:lnTo>
                    <a:pt x="1407" y="583"/>
                  </a:lnTo>
                  <a:lnTo>
                    <a:pt x="1421" y="581"/>
                  </a:lnTo>
                  <a:lnTo>
                    <a:pt x="1437" y="580"/>
                  </a:lnTo>
                  <a:lnTo>
                    <a:pt x="1437" y="587"/>
                  </a:lnTo>
                  <a:lnTo>
                    <a:pt x="1402" y="599"/>
                  </a:lnTo>
                  <a:lnTo>
                    <a:pt x="1402" y="602"/>
                  </a:lnTo>
                  <a:lnTo>
                    <a:pt x="1411" y="602"/>
                  </a:lnTo>
                  <a:lnTo>
                    <a:pt x="1416" y="601"/>
                  </a:lnTo>
                  <a:lnTo>
                    <a:pt x="1423" y="599"/>
                  </a:lnTo>
                  <a:lnTo>
                    <a:pt x="1430" y="597"/>
                  </a:lnTo>
                  <a:lnTo>
                    <a:pt x="1437" y="595"/>
                  </a:lnTo>
                  <a:lnTo>
                    <a:pt x="1439" y="604"/>
                  </a:lnTo>
                  <a:lnTo>
                    <a:pt x="1446" y="608"/>
                  </a:lnTo>
                  <a:lnTo>
                    <a:pt x="1453" y="609"/>
                  </a:lnTo>
                  <a:lnTo>
                    <a:pt x="1465" y="608"/>
                  </a:lnTo>
                  <a:lnTo>
                    <a:pt x="1479" y="608"/>
                  </a:lnTo>
                  <a:lnTo>
                    <a:pt x="1479" y="611"/>
                  </a:lnTo>
                  <a:lnTo>
                    <a:pt x="1475" y="611"/>
                  </a:lnTo>
                  <a:lnTo>
                    <a:pt x="1456" y="629"/>
                  </a:lnTo>
                  <a:lnTo>
                    <a:pt x="1435" y="646"/>
                  </a:lnTo>
                  <a:lnTo>
                    <a:pt x="1414" y="660"/>
                  </a:lnTo>
                  <a:lnTo>
                    <a:pt x="1390" y="672"/>
                  </a:lnTo>
                  <a:lnTo>
                    <a:pt x="1364" y="677"/>
                  </a:lnTo>
                  <a:lnTo>
                    <a:pt x="1334" y="676"/>
                  </a:lnTo>
                  <a:lnTo>
                    <a:pt x="1334" y="681"/>
                  </a:lnTo>
                  <a:lnTo>
                    <a:pt x="1334" y="686"/>
                  </a:lnTo>
                  <a:lnTo>
                    <a:pt x="1332" y="690"/>
                  </a:lnTo>
                  <a:lnTo>
                    <a:pt x="1330" y="691"/>
                  </a:lnTo>
                  <a:lnTo>
                    <a:pt x="1329" y="691"/>
                  </a:lnTo>
                  <a:lnTo>
                    <a:pt x="1327" y="693"/>
                  </a:lnTo>
                  <a:lnTo>
                    <a:pt x="1323" y="695"/>
                  </a:lnTo>
                  <a:lnTo>
                    <a:pt x="1320" y="697"/>
                  </a:lnTo>
                  <a:lnTo>
                    <a:pt x="1318" y="698"/>
                  </a:lnTo>
                  <a:lnTo>
                    <a:pt x="1315" y="702"/>
                  </a:lnTo>
                  <a:lnTo>
                    <a:pt x="1311" y="712"/>
                  </a:lnTo>
                  <a:lnTo>
                    <a:pt x="1309" y="725"/>
                  </a:lnTo>
                  <a:lnTo>
                    <a:pt x="1306" y="733"/>
                  </a:lnTo>
                  <a:lnTo>
                    <a:pt x="1297" y="742"/>
                  </a:lnTo>
                  <a:lnTo>
                    <a:pt x="1282" y="752"/>
                  </a:lnTo>
                  <a:lnTo>
                    <a:pt x="1262" y="761"/>
                  </a:lnTo>
                  <a:lnTo>
                    <a:pt x="1245" y="768"/>
                  </a:lnTo>
                  <a:lnTo>
                    <a:pt x="1229" y="772"/>
                  </a:lnTo>
                  <a:lnTo>
                    <a:pt x="1229" y="768"/>
                  </a:lnTo>
                  <a:lnTo>
                    <a:pt x="1229" y="765"/>
                  </a:lnTo>
                  <a:lnTo>
                    <a:pt x="1227" y="765"/>
                  </a:lnTo>
                  <a:lnTo>
                    <a:pt x="1227" y="763"/>
                  </a:lnTo>
                  <a:lnTo>
                    <a:pt x="1226" y="761"/>
                  </a:lnTo>
                  <a:lnTo>
                    <a:pt x="1224" y="775"/>
                  </a:lnTo>
                  <a:lnTo>
                    <a:pt x="1219" y="787"/>
                  </a:lnTo>
                  <a:lnTo>
                    <a:pt x="1215" y="798"/>
                  </a:lnTo>
                  <a:lnTo>
                    <a:pt x="1210" y="808"/>
                  </a:lnTo>
                  <a:lnTo>
                    <a:pt x="1206" y="822"/>
                  </a:lnTo>
                  <a:lnTo>
                    <a:pt x="1210" y="824"/>
                  </a:lnTo>
                  <a:lnTo>
                    <a:pt x="1210" y="826"/>
                  </a:lnTo>
                  <a:lnTo>
                    <a:pt x="1212" y="826"/>
                  </a:lnTo>
                  <a:lnTo>
                    <a:pt x="1212" y="826"/>
                  </a:lnTo>
                  <a:lnTo>
                    <a:pt x="1212" y="828"/>
                  </a:lnTo>
                  <a:lnTo>
                    <a:pt x="1210" y="829"/>
                  </a:lnTo>
                  <a:lnTo>
                    <a:pt x="1206" y="833"/>
                  </a:lnTo>
                  <a:lnTo>
                    <a:pt x="1203" y="835"/>
                  </a:lnTo>
                  <a:lnTo>
                    <a:pt x="1200" y="838"/>
                  </a:lnTo>
                  <a:lnTo>
                    <a:pt x="1196" y="840"/>
                  </a:lnTo>
                  <a:lnTo>
                    <a:pt x="1194" y="843"/>
                  </a:lnTo>
                  <a:lnTo>
                    <a:pt x="1191" y="848"/>
                  </a:lnTo>
                  <a:lnTo>
                    <a:pt x="1184" y="868"/>
                  </a:lnTo>
                  <a:lnTo>
                    <a:pt x="1179" y="889"/>
                  </a:lnTo>
                  <a:lnTo>
                    <a:pt x="1177" y="913"/>
                  </a:lnTo>
                  <a:lnTo>
                    <a:pt x="1173" y="936"/>
                  </a:lnTo>
                  <a:lnTo>
                    <a:pt x="1168" y="957"/>
                  </a:lnTo>
                  <a:lnTo>
                    <a:pt x="1165" y="955"/>
                  </a:lnTo>
                  <a:lnTo>
                    <a:pt x="1165" y="955"/>
                  </a:lnTo>
                  <a:lnTo>
                    <a:pt x="1163" y="955"/>
                  </a:lnTo>
                  <a:lnTo>
                    <a:pt x="1163" y="953"/>
                  </a:lnTo>
                  <a:lnTo>
                    <a:pt x="1161" y="953"/>
                  </a:lnTo>
                  <a:lnTo>
                    <a:pt x="1156" y="950"/>
                  </a:lnTo>
                  <a:lnTo>
                    <a:pt x="1147" y="943"/>
                  </a:lnTo>
                  <a:lnTo>
                    <a:pt x="1133" y="934"/>
                  </a:lnTo>
                  <a:lnTo>
                    <a:pt x="1117" y="925"/>
                  </a:lnTo>
                  <a:lnTo>
                    <a:pt x="1102" y="915"/>
                  </a:lnTo>
                  <a:lnTo>
                    <a:pt x="1090" y="906"/>
                  </a:lnTo>
                  <a:lnTo>
                    <a:pt x="1079" y="901"/>
                  </a:lnTo>
                  <a:lnTo>
                    <a:pt x="1076" y="899"/>
                  </a:lnTo>
                  <a:lnTo>
                    <a:pt x="1072" y="861"/>
                  </a:lnTo>
                  <a:lnTo>
                    <a:pt x="1070" y="857"/>
                  </a:lnTo>
                  <a:lnTo>
                    <a:pt x="1065" y="854"/>
                  </a:lnTo>
                  <a:lnTo>
                    <a:pt x="1062" y="852"/>
                  </a:lnTo>
                  <a:lnTo>
                    <a:pt x="1056" y="848"/>
                  </a:lnTo>
                  <a:lnTo>
                    <a:pt x="1053" y="845"/>
                  </a:lnTo>
                  <a:lnTo>
                    <a:pt x="1056" y="843"/>
                  </a:lnTo>
                  <a:lnTo>
                    <a:pt x="1056" y="841"/>
                  </a:lnTo>
                  <a:lnTo>
                    <a:pt x="1058" y="840"/>
                  </a:lnTo>
                  <a:lnTo>
                    <a:pt x="1058" y="840"/>
                  </a:lnTo>
                  <a:lnTo>
                    <a:pt x="1060" y="836"/>
                  </a:lnTo>
                  <a:lnTo>
                    <a:pt x="1062" y="833"/>
                  </a:lnTo>
                  <a:lnTo>
                    <a:pt x="1053" y="833"/>
                  </a:lnTo>
                  <a:lnTo>
                    <a:pt x="1048" y="833"/>
                  </a:lnTo>
                  <a:lnTo>
                    <a:pt x="1044" y="833"/>
                  </a:lnTo>
                  <a:lnTo>
                    <a:pt x="1042" y="831"/>
                  </a:lnTo>
                  <a:lnTo>
                    <a:pt x="1041" y="828"/>
                  </a:lnTo>
                  <a:lnTo>
                    <a:pt x="1037" y="822"/>
                  </a:lnTo>
                  <a:lnTo>
                    <a:pt x="1035" y="819"/>
                  </a:lnTo>
                  <a:lnTo>
                    <a:pt x="1035" y="815"/>
                  </a:lnTo>
                  <a:lnTo>
                    <a:pt x="1035" y="814"/>
                  </a:lnTo>
                  <a:lnTo>
                    <a:pt x="1035" y="810"/>
                  </a:lnTo>
                  <a:lnTo>
                    <a:pt x="1037" y="807"/>
                  </a:lnTo>
                  <a:lnTo>
                    <a:pt x="1037" y="803"/>
                  </a:lnTo>
                  <a:lnTo>
                    <a:pt x="1027" y="803"/>
                  </a:lnTo>
                  <a:lnTo>
                    <a:pt x="1027" y="798"/>
                  </a:lnTo>
                  <a:lnTo>
                    <a:pt x="1028" y="793"/>
                  </a:lnTo>
                  <a:lnTo>
                    <a:pt x="1030" y="791"/>
                  </a:lnTo>
                  <a:lnTo>
                    <a:pt x="1030" y="787"/>
                  </a:lnTo>
                  <a:lnTo>
                    <a:pt x="1032" y="784"/>
                  </a:lnTo>
                  <a:lnTo>
                    <a:pt x="1034" y="779"/>
                  </a:lnTo>
                  <a:lnTo>
                    <a:pt x="1028" y="779"/>
                  </a:lnTo>
                  <a:lnTo>
                    <a:pt x="1023" y="779"/>
                  </a:lnTo>
                  <a:lnTo>
                    <a:pt x="1020" y="777"/>
                  </a:lnTo>
                  <a:lnTo>
                    <a:pt x="1014" y="775"/>
                  </a:lnTo>
                  <a:lnTo>
                    <a:pt x="1013" y="749"/>
                  </a:lnTo>
                  <a:lnTo>
                    <a:pt x="1011" y="725"/>
                  </a:lnTo>
                  <a:lnTo>
                    <a:pt x="1011" y="702"/>
                  </a:lnTo>
                  <a:lnTo>
                    <a:pt x="1018" y="679"/>
                  </a:lnTo>
                  <a:lnTo>
                    <a:pt x="1025" y="669"/>
                  </a:lnTo>
                  <a:lnTo>
                    <a:pt x="1034" y="662"/>
                  </a:lnTo>
                  <a:lnTo>
                    <a:pt x="1041" y="656"/>
                  </a:lnTo>
                  <a:lnTo>
                    <a:pt x="1046" y="648"/>
                  </a:lnTo>
                  <a:lnTo>
                    <a:pt x="1051" y="637"/>
                  </a:lnTo>
                  <a:lnTo>
                    <a:pt x="1053" y="618"/>
                  </a:lnTo>
                  <a:lnTo>
                    <a:pt x="1049" y="618"/>
                  </a:lnTo>
                  <a:lnTo>
                    <a:pt x="1046" y="622"/>
                  </a:lnTo>
                  <a:lnTo>
                    <a:pt x="1042" y="623"/>
                  </a:lnTo>
                  <a:lnTo>
                    <a:pt x="1041" y="623"/>
                  </a:lnTo>
                  <a:lnTo>
                    <a:pt x="1037" y="623"/>
                  </a:lnTo>
                  <a:lnTo>
                    <a:pt x="1034" y="622"/>
                  </a:lnTo>
                  <a:lnTo>
                    <a:pt x="1020" y="618"/>
                  </a:lnTo>
                  <a:lnTo>
                    <a:pt x="1009" y="611"/>
                  </a:lnTo>
                  <a:lnTo>
                    <a:pt x="1002" y="601"/>
                  </a:lnTo>
                  <a:lnTo>
                    <a:pt x="999" y="583"/>
                  </a:lnTo>
                  <a:lnTo>
                    <a:pt x="1004" y="583"/>
                  </a:lnTo>
                  <a:lnTo>
                    <a:pt x="1004" y="580"/>
                  </a:lnTo>
                  <a:lnTo>
                    <a:pt x="1013" y="585"/>
                  </a:lnTo>
                  <a:lnTo>
                    <a:pt x="1023" y="592"/>
                  </a:lnTo>
                  <a:lnTo>
                    <a:pt x="1032" y="595"/>
                  </a:lnTo>
                  <a:lnTo>
                    <a:pt x="1042" y="595"/>
                  </a:lnTo>
                  <a:lnTo>
                    <a:pt x="1042" y="594"/>
                  </a:lnTo>
                  <a:lnTo>
                    <a:pt x="1044" y="592"/>
                  </a:lnTo>
                  <a:lnTo>
                    <a:pt x="1044" y="592"/>
                  </a:lnTo>
                  <a:lnTo>
                    <a:pt x="1044" y="590"/>
                  </a:lnTo>
                  <a:lnTo>
                    <a:pt x="1046" y="587"/>
                  </a:lnTo>
                  <a:lnTo>
                    <a:pt x="1027" y="573"/>
                  </a:lnTo>
                  <a:lnTo>
                    <a:pt x="1011" y="553"/>
                  </a:lnTo>
                  <a:lnTo>
                    <a:pt x="1006" y="555"/>
                  </a:lnTo>
                  <a:lnTo>
                    <a:pt x="1002" y="557"/>
                  </a:lnTo>
                  <a:lnTo>
                    <a:pt x="997" y="559"/>
                  </a:lnTo>
                  <a:lnTo>
                    <a:pt x="992" y="560"/>
                  </a:lnTo>
                  <a:lnTo>
                    <a:pt x="988" y="557"/>
                  </a:lnTo>
                  <a:lnTo>
                    <a:pt x="987" y="555"/>
                  </a:lnTo>
                  <a:lnTo>
                    <a:pt x="985" y="552"/>
                  </a:lnTo>
                  <a:lnTo>
                    <a:pt x="983" y="550"/>
                  </a:lnTo>
                  <a:lnTo>
                    <a:pt x="980" y="545"/>
                  </a:lnTo>
                  <a:lnTo>
                    <a:pt x="990" y="534"/>
                  </a:lnTo>
                  <a:lnTo>
                    <a:pt x="992" y="519"/>
                  </a:lnTo>
                  <a:lnTo>
                    <a:pt x="990" y="499"/>
                  </a:lnTo>
                  <a:lnTo>
                    <a:pt x="985" y="478"/>
                  </a:lnTo>
                  <a:lnTo>
                    <a:pt x="976" y="456"/>
                  </a:lnTo>
                  <a:lnTo>
                    <a:pt x="966" y="435"/>
                  </a:lnTo>
                  <a:lnTo>
                    <a:pt x="953" y="416"/>
                  </a:lnTo>
                  <a:lnTo>
                    <a:pt x="943" y="398"/>
                  </a:lnTo>
                  <a:lnTo>
                    <a:pt x="934" y="384"/>
                  </a:lnTo>
                  <a:lnTo>
                    <a:pt x="913" y="370"/>
                  </a:lnTo>
                  <a:lnTo>
                    <a:pt x="889" y="365"/>
                  </a:lnTo>
                  <a:lnTo>
                    <a:pt x="864" y="365"/>
                  </a:lnTo>
                  <a:lnTo>
                    <a:pt x="836" y="365"/>
                  </a:lnTo>
                  <a:lnTo>
                    <a:pt x="809" y="367"/>
                  </a:lnTo>
                  <a:lnTo>
                    <a:pt x="781" y="365"/>
                  </a:lnTo>
                  <a:lnTo>
                    <a:pt x="781" y="360"/>
                  </a:lnTo>
                  <a:lnTo>
                    <a:pt x="781" y="356"/>
                  </a:lnTo>
                  <a:lnTo>
                    <a:pt x="782" y="355"/>
                  </a:lnTo>
                  <a:lnTo>
                    <a:pt x="782" y="353"/>
                  </a:lnTo>
                  <a:lnTo>
                    <a:pt x="782" y="351"/>
                  </a:lnTo>
                  <a:lnTo>
                    <a:pt x="781" y="349"/>
                  </a:lnTo>
                  <a:lnTo>
                    <a:pt x="770" y="344"/>
                  </a:lnTo>
                  <a:lnTo>
                    <a:pt x="760" y="341"/>
                  </a:lnTo>
                  <a:lnTo>
                    <a:pt x="749" y="334"/>
                  </a:lnTo>
                  <a:lnTo>
                    <a:pt x="758" y="334"/>
                  </a:lnTo>
                  <a:lnTo>
                    <a:pt x="768" y="330"/>
                  </a:lnTo>
                  <a:lnTo>
                    <a:pt x="782" y="327"/>
                  </a:lnTo>
                  <a:lnTo>
                    <a:pt x="798" y="325"/>
                  </a:lnTo>
                  <a:lnTo>
                    <a:pt x="810" y="321"/>
                  </a:lnTo>
                  <a:lnTo>
                    <a:pt x="819" y="314"/>
                  </a:lnTo>
                  <a:lnTo>
                    <a:pt x="777" y="314"/>
                  </a:lnTo>
                  <a:lnTo>
                    <a:pt x="767" y="311"/>
                  </a:lnTo>
                  <a:lnTo>
                    <a:pt x="758" y="311"/>
                  </a:lnTo>
                  <a:lnTo>
                    <a:pt x="747" y="309"/>
                  </a:lnTo>
                  <a:lnTo>
                    <a:pt x="739" y="307"/>
                  </a:lnTo>
                  <a:lnTo>
                    <a:pt x="730" y="304"/>
                  </a:lnTo>
                  <a:lnTo>
                    <a:pt x="725" y="295"/>
                  </a:lnTo>
                  <a:lnTo>
                    <a:pt x="723" y="281"/>
                  </a:lnTo>
                  <a:lnTo>
                    <a:pt x="744" y="278"/>
                  </a:lnTo>
                  <a:lnTo>
                    <a:pt x="763" y="271"/>
                  </a:lnTo>
                  <a:lnTo>
                    <a:pt x="779" y="264"/>
                  </a:lnTo>
                  <a:lnTo>
                    <a:pt x="796" y="257"/>
                  </a:lnTo>
                  <a:lnTo>
                    <a:pt x="831" y="257"/>
                  </a:lnTo>
                  <a:lnTo>
                    <a:pt x="845" y="211"/>
                  </a:lnTo>
                  <a:lnTo>
                    <a:pt x="812" y="211"/>
                  </a:lnTo>
                  <a:lnTo>
                    <a:pt x="803" y="199"/>
                  </a:lnTo>
                  <a:lnTo>
                    <a:pt x="814" y="192"/>
                  </a:lnTo>
                  <a:lnTo>
                    <a:pt x="822" y="185"/>
                  </a:lnTo>
                  <a:lnTo>
                    <a:pt x="833" y="180"/>
                  </a:lnTo>
                  <a:lnTo>
                    <a:pt x="845" y="176"/>
                  </a:lnTo>
                  <a:lnTo>
                    <a:pt x="845" y="164"/>
                  </a:lnTo>
                  <a:lnTo>
                    <a:pt x="859" y="157"/>
                  </a:lnTo>
                  <a:lnTo>
                    <a:pt x="866" y="149"/>
                  </a:lnTo>
                  <a:lnTo>
                    <a:pt x="873" y="138"/>
                  </a:lnTo>
                  <a:lnTo>
                    <a:pt x="884" y="131"/>
                  </a:lnTo>
                  <a:lnTo>
                    <a:pt x="896" y="126"/>
                  </a:lnTo>
                  <a:lnTo>
                    <a:pt x="906" y="126"/>
                  </a:lnTo>
                  <a:lnTo>
                    <a:pt x="915" y="129"/>
                  </a:lnTo>
                  <a:lnTo>
                    <a:pt x="927" y="128"/>
                  </a:lnTo>
                  <a:lnTo>
                    <a:pt x="918" y="124"/>
                  </a:lnTo>
                  <a:lnTo>
                    <a:pt x="913" y="122"/>
                  </a:lnTo>
                  <a:lnTo>
                    <a:pt x="908" y="121"/>
                  </a:lnTo>
                  <a:lnTo>
                    <a:pt x="903" y="115"/>
                  </a:lnTo>
                  <a:lnTo>
                    <a:pt x="920" y="112"/>
                  </a:lnTo>
                  <a:lnTo>
                    <a:pt x="936" y="107"/>
                  </a:lnTo>
                  <a:lnTo>
                    <a:pt x="950" y="103"/>
                  </a:lnTo>
                  <a:lnTo>
                    <a:pt x="966" y="100"/>
                  </a:lnTo>
                  <a:lnTo>
                    <a:pt x="967" y="107"/>
                  </a:lnTo>
                  <a:lnTo>
                    <a:pt x="969" y="110"/>
                  </a:lnTo>
                  <a:lnTo>
                    <a:pt x="971" y="115"/>
                  </a:lnTo>
                  <a:lnTo>
                    <a:pt x="973" y="119"/>
                  </a:lnTo>
                  <a:lnTo>
                    <a:pt x="978" y="121"/>
                  </a:lnTo>
                  <a:lnTo>
                    <a:pt x="985" y="122"/>
                  </a:lnTo>
                  <a:lnTo>
                    <a:pt x="985" y="117"/>
                  </a:lnTo>
                  <a:lnTo>
                    <a:pt x="988" y="112"/>
                  </a:lnTo>
                  <a:lnTo>
                    <a:pt x="990" y="105"/>
                  </a:lnTo>
                  <a:lnTo>
                    <a:pt x="992" y="100"/>
                  </a:lnTo>
                  <a:lnTo>
                    <a:pt x="995" y="105"/>
                  </a:lnTo>
                  <a:lnTo>
                    <a:pt x="1001" y="110"/>
                  </a:lnTo>
                  <a:lnTo>
                    <a:pt x="1004" y="114"/>
                  </a:lnTo>
                  <a:lnTo>
                    <a:pt x="1011" y="117"/>
                  </a:lnTo>
                  <a:lnTo>
                    <a:pt x="1018" y="119"/>
                  </a:lnTo>
                  <a:lnTo>
                    <a:pt x="1014" y="96"/>
                  </a:lnTo>
                  <a:lnTo>
                    <a:pt x="1027" y="93"/>
                  </a:lnTo>
                  <a:lnTo>
                    <a:pt x="1037" y="89"/>
                  </a:lnTo>
                  <a:lnTo>
                    <a:pt x="1053" y="93"/>
                  </a:lnTo>
                  <a:lnTo>
                    <a:pt x="1070" y="100"/>
                  </a:lnTo>
                  <a:lnTo>
                    <a:pt x="1088" y="110"/>
                  </a:lnTo>
                  <a:lnTo>
                    <a:pt x="1107" y="119"/>
                  </a:lnTo>
                  <a:lnTo>
                    <a:pt x="1123" y="126"/>
                  </a:lnTo>
                  <a:lnTo>
                    <a:pt x="1138" y="131"/>
                  </a:lnTo>
                  <a:lnTo>
                    <a:pt x="1138" y="128"/>
                  </a:lnTo>
                  <a:lnTo>
                    <a:pt x="1128" y="119"/>
                  </a:lnTo>
                  <a:lnTo>
                    <a:pt x="1121" y="112"/>
                  </a:lnTo>
                  <a:lnTo>
                    <a:pt x="1117" y="103"/>
                  </a:lnTo>
                  <a:lnTo>
                    <a:pt x="1123" y="93"/>
                  </a:lnTo>
                  <a:lnTo>
                    <a:pt x="1119" y="89"/>
                  </a:lnTo>
                  <a:lnTo>
                    <a:pt x="1114" y="84"/>
                  </a:lnTo>
                  <a:lnTo>
                    <a:pt x="1109" y="80"/>
                  </a:lnTo>
                  <a:lnTo>
                    <a:pt x="1104" y="77"/>
                  </a:lnTo>
                  <a:lnTo>
                    <a:pt x="1100" y="73"/>
                  </a:lnTo>
                  <a:lnTo>
                    <a:pt x="1104" y="65"/>
                  </a:lnTo>
                  <a:lnTo>
                    <a:pt x="1114" y="68"/>
                  </a:lnTo>
                  <a:lnTo>
                    <a:pt x="1128" y="70"/>
                  </a:lnTo>
                  <a:lnTo>
                    <a:pt x="1140" y="68"/>
                  </a:lnTo>
                  <a:lnTo>
                    <a:pt x="1149" y="61"/>
                  </a:lnTo>
                  <a:lnTo>
                    <a:pt x="1107" y="61"/>
                  </a:lnTo>
                  <a:lnTo>
                    <a:pt x="1107" y="58"/>
                  </a:lnTo>
                  <a:lnTo>
                    <a:pt x="1104" y="58"/>
                  </a:lnTo>
                  <a:lnTo>
                    <a:pt x="1104" y="54"/>
                  </a:lnTo>
                  <a:lnTo>
                    <a:pt x="1109" y="51"/>
                  </a:lnTo>
                  <a:lnTo>
                    <a:pt x="1114" y="47"/>
                  </a:lnTo>
                  <a:lnTo>
                    <a:pt x="1119" y="44"/>
                  </a:lnTo>
                  <a:lnTo>
                    <a:pt x="1124" y="40"/>
                  </a:lnTo>
                  <a:lnTo>
                    <a:pt x="1130" y="39"/>
                  </a:lnTo>
                  <a:lnTo>
                    <a:pt x="1152" y="42"/>
                  </a:lnTo>
                  <a:lnTo>
                    <a:pt x="1158" y="26"/>
                  </a:lnTo>
                  <a:lnTo>
                    <a:pt x="1184" y="30"/>
                  </a:lnTo>
                  <a:lnTo>
                    <a:pt x="1186" y="30"/>
                  </a:lnTo>
                  <a:lnTo>
                    <a:pt x="1187" y="26"/>
                  </a:lnTo>
                  <a:lnTo>
                    <a:pt x="1189" y="25"/>
                  </a:lnTo>
                  <a:lnTo>
                    <a:pt x="1191" y="21"/>
                  </a:lnTo>
                  <a:lnTo>
                    <a:pt x="1196" y="19"/>
                  </a:lnTo>
                  <a:lnTo>
                    <a:pt x="1200" y="25"/>
                  </a:lnTo>
                  <a:lnTo>
                    <a:pt x="1205" y="30"/>
                  </a:lnTo>
                  <a:lnTo>
                    <a:pt x="1210" y="35"/>
                  </a:lnTo>
                  <a:lnTo>
                    <a:pt x="1210" y="26"/>
                  </a:lnTo>
                  <a:lnTo>
                    <a:pt x="1212" y="25"/>
                  </a:lnTo>
                  <a:lnTo>
                    <a:pt x="1212" y="23"/>
                  </a:lnTo>
                  <a:lnTo>
                    <a:pt x="1212" y="21"/>
                  </a:lnTo>
                  <a:lnTo>
                    <a:pt x="1212" y="19"/>
                  </a:lnTo>
                  <a:lnTo>
                    <a:pt x="1213" y="16"/>
                  </a:lnTo>
                  <a:lnTo>
                    <a:pt x="1215" y="14"/>
                  </a:lnTo>
                  <a:lnTo>
                    <a:pt x="1219" y="12"/>
                  </a:lnTo>
                  <a:lnTo>
                    <a:pt x="1236" y="4"/>
                  </a:lnTo>
                  <a:lnTo>
                    <a:pt x="125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2" name="Freeform 15">
              <a:extLst>
                <a:ext uri="{FF2B5EF4-FFF2-40B4-BE49-F238E27FC236}">
                  <a16:creationId xmlns="" xmlns:a16="http://schemas.microsoft.com/office/drawing/2014/main" id="{F457ED16-7543-4CE6-BB9E-3E0A6A276324}"/>
                </a:ext>
              </a:extLst>
            </p:cNvPr>
            <p:cNvSpPr>
              <a:spLocks noEditPoints="1"/>
            </p:cNvSpPr>
            <p:nvPr/>
          </p:nvSpPr>
          <p:spPr bwMode="auto">
            <a:xfrm>
              <a:off x="3975894" y="1550987"/>
              <a:ext cx="4530725" cy="3509963"/>
            </a:xfrm>
            <a:custGeom>
              <a:avLst/>
              <a:gdLst>
                <a:gd name="T0" fmla="*/ 1971 w 2854"/>
                <a:gd name="T1" fmla="*/ 1813 h 2211"/>
                <a:gd name="T2" fmla="*/ 1855 w 2854"/>
                <a:gd name="T3" fmla="*/ 1811 h 2211"/>
                <a:gd name="T4" fmla="*/ 1992 w 2854"/>
                <a:gd name="T5" fmla="*/ 1742 h 2211"/>
                <a:gd name="T6" fmla="*/ 2278 w 2854"/>
                <a:gd name="T7" fmla="*/ 1785 h 2211"/>
                <a:gd name="T8" fmla="*/ 2068 w 2854"/>
                <a:gd name="T9" fmla="*/ 1731 h 2211"/>
                <a:gd name="T10" fmla="*/ 1906 w 2854"/>
                <a:gd name="T11" fmla="*/ 1752 h 2211"/>
                <a:gd name="T12" fmla="*/ 1637 w 2854"/>
                <a:gd name="T13" fmla="*/ 1670 h 2211"/>
                <a:gd name="T14" fmla="*/ 1840 w 2854"/>
                <a:gd name="T15" fmla="*/ 1602 h 2211"/>
                <a:gd name="T16" fmla="*/ 1824 w 2854"/>
                <a:gd name="T17" fmla="*/ 1628 h 2211"/>
                <a:gd name="T18" fmla="*/ 1965 w 2854"/>
                <a:gd name="T19" fmla="*/ 1604 h 2211"/>
                <a:gd name="T20" fmla="*/ 1918 w 2854"/>
                <a:gd name="T21" fmla="*/ 1466 h 2211"/>
                <a:gd name="T22" fmla="*/ 1920 w 2854"/>
                <a:gd name="T23" fmla="*/ 1534 h 2211"/>
                <a:gd name="T24" fmla="*/ 2030 w 2854"/>
                <a:gd name="T25" fmla="*/ 1272 h 2211"/>
                <a:gd name="T26" fmla="*/ 274 w 2854"/>
                <a:gd name="T27" fmla="*/ 1106 h 2211"/>
                <a:gd name="T28" fmla="*/ 2229 w 2854"/>
                <a:gd name="T29" fmla="*/ 1024 h 2211"/>
                <a:gd name="T30" fmla="*/ 2054 w 2854"/>
                <a:gd name="T31" fmla="*/ 1218 h 2211"/>
                <a:gd name="T32" fmla="*/ 2177 w 2854"/>
                <a:gd name="T33" fmla="*/ 1043 h 2211"/>
                <a:gd name="T34" fmla="*/ 408 w 2854"/>
                <a:gd name="T35" fmla="*/ 1136 h 2211"/>
                <a:gd name="T36" fmla="*/ 230 w 2854"/>
                <a:gd name="T37" fmla="*/ 1145 h 2211"/>
                <a:gd name="T38" fmla="*/ 539 w 2854"/>
                <a:gd name="T39" fmla="*/ 1225 h 2211"/>
                <a:gd name="T40" fmla="*/ 600 w 2854"/>
                <a:gd name="T41" fmla="*/ 1111 h 2211"/>
                <a:gd name="T42" fmla="*/ 503 w 2854"/>
                <a:gd name="T43" fmla="*/ 1103 h 2211"/>
                <a:gd name="T44" fmla="*/ 721 w 2854"/>
                <a:gd name="T45" fmla="*/ 1017 h 2211"/>
                <a:gd name="T46" fmla="*/ 965 w 2854"/>
                <a:gd name="T47" fmla="*/ 1080 h 2211"/>
                <a:gd name="T48" fmla="*/ 2211 w 2854"/>
                <a:gd name="T49" fmla="*/ 958 h 2211"/>
                <a:gd name="T50" fmla="*/ 400 w 2854"/>
                <a:gd name="T51" fmla="*/ 801 h 2211"/>
                <a:gd name="T52" fmla="*/ 201 w 2854"/>
                <a:gd name="T53" fmla="*/ 699 h 2211"/>
                <a:gd name="T54" fmla="*/ 199 w 2854"/>
                <a:gd name="T55" fmla="*/ 811 h 2211"/>
                <a:gd name="T56" fmla="*/ 860 w 2854"/>
                <a:gd name="T57" fmla="*/ 371 h 2211"/>
                <a:gd name="T58" fmla="*/ 2278 w 2854"/>
                <a:gd name="T59" fmla="*/ 120 h 2211"/>
                <a:gd name="T60" fmla="*/ 1199 w 2854"/>
                <a:gd name="T61" fmla="*/ 54 h 2211"/>
                <a:gd name="T62" fmla="*/ 998 w 2854"/>
                <a:gd name="T63" fmla="*/ 165 h 2211"/>
                <a:gd name="T64" fmla="*/ 1805 w 2854"/>
                <a:gd name="T65" fmla="*/ 117 h 2211"/>
                <a:gd name="T66" fmla="*/ 1929 w 2854"/>
                <a:gd name="T67" fmla="*/ 206 h 2211"/>
                <a:gd name="T68" fmla="*/ 2140 w 2854"/>
                <a:gd name="T69" fmla="*/ 286 h 2211"/>
                <a:gd name="T70" fmla="*/ 2576 w 2854"/>
                <a:gd name="T71" fmla="*/ 378 h 2211"/>
                <a:gd name="T72" fmla="*/ 2815 w 2854"/>
                <a:gd name="T73" fmla="*/ 537 h 2211"/>
                <a:gd name="T74" fmla="*/ 2637 w 2854"/>
                <a:gd name="T75" fmla="*/ 621 h 2211"/>
                <a:gd name="T76" fmla="*/ 2390 w 2854"/>
                <a:gd name="T77" fmla="*/ 886 h 2211"/>
                <a:gd name="T78" fmla="*/ 2421 w 2854"/>
                <a:gd name="T79" fmla="*/ 624 h 2211"/>
                <a:gd name="T80" fmla="*/ 2175 w 2854"/>
                <a:gd name="T81" fmla="*/ 830 h 2211"/>
                <a:gd name="T82" fmla="*/ 1974 w 2854"/>
                <a:gd name="T83" fmla="*/ 1141 h 2211"/>
                <a:gd name="T84" fmla="*/ 1916 w 2854"/>
                <a:gd name="T85" fmla="*/ 1277 h 2211"/>
                <a:gd name="T86" fmla="*/ 1737 w 2854"/>
                <a:gd name="T87" fmla="*/ 1488 h 2211"/>
                <a:gd name="T88" fmla="*/ 1539 w 2854"/>
                <a:gd name="T89" fmla="*/ 1480 h 2211"/>
                <a:gd name="T90" fmla="*/ 1222 w 2854"/>
                <a:gd name="T91" fmla="*/ 1406 h 2211"/>
                <a:gd name="T92" fmla="*/ 969 w 2854"/>
                <a:gd name="T93" fmla="*/ 1356 h 2211"/>
                <a:gd name="T94" fmla="*/ 710 w 2854"/>
                <a:gd name="T95" fmla="*/ 1300 h 2211"/>
                <a:gd name="T96" fmla="*/ 876 w 2854"/>
                <a:gd name="T97" fmla="*/ 1659 h 2211"/>
                <a:gd name="T98" fmla="*/ 475 w 2854"/>
                <a:gd name="T99" fmla="*/ 2133 h 2211"/>
                <a:gd name="T100" fmla="*/ 335 w 2854"/>
                <a:gd name="T101" fmla="*/ 1651 h 2211"/>
                <a:gd name="T102" fmla="*/ 92 w 2854"/>
                <a:gd name="T103" fmla="*/ 1263 h 2211"/>
                <a:gd name="T104" fmla="*/ 199 w 2854"/>
                <a:gd name="T105" fmla="*/ 960 h 2211"/>
                <a:gd name="T106" fmla="*/ 384 w 2854"/>
                <a:gd name="T107" fmla="*/ 733 h 2211"/>
                <a:gd name="T108" fmla="*/ 578 w 2854"/>
                <a:gd name="T109" fmla="*/ 679 h 2211"/>
                <a:gd name="T110" fmla="*/ 497 w 2854"/>
                <a:gd name="T111" fmla="*/ 693 h 2211"/>
                <a:gd name="T112" fmla="*/ 386 w 2854"/>
                <a:gd name="T113" fmla="*/ 539 h 2211"/>
                <a:gd name="T114" fmla="*/ 662 w 2854"/>
                <a:gd name="T115" fmla="*/ 352 h 2211"/>
                <a:gd name="T116" fmla="*/ 780 w 2854"/>
                <a:gd name="T117" fmla="*/ 499 h 2211"/>
                <a:gd name="T118" fmla="*/ 967 w 2854"/>
                <a:gd name="T119" fmla="*/ 389 h 2211"/>
                <a:gd name="T120" fmla="*/ 1182 w 2854"/>
                <a:gd name="T121" fmla="*/ 399 h 2211"/>
                <a:gd name="T122" fmla="*/ 1218 w 2854"/>
                <a:gd name="T123" fmla="*/ 469 h 2211"/>
                <a:gd name="T124" fmla="*/ 1402 w 2854"/>
                <a:gd name="T125" fmla="*/ 188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4" h="2211">
                  <a:moveTo>
                    <a:pt x="915" y="1897"/>
                  </a:moveTo>
                  <a:lnTo>
                    <a:pt x="915" y="1904"/>
                  </a:lnTo>
                  <a:lnTo>
                    <a:pt x="923" y="1923"/>
                  </a:lnTo>
                  <a:lnTo>
                    <a:pt x="923" y="1944"/>
                  </a:lnTo>
                  <a:lnTo>
                    <a:pt x="918" y="1963"/>
                  </a:lnTo>
                  <a:lnTo>
                    <a:pt x="909" y="1982"/>
                  </a:lnTo>
                  <a:lnTo>
                    <a:pt x="899" y="2000"/>
                  </a:lnTo>
                  <a:lnTo>
                    <a:pt x="890" y="2017"/>
                  </a:lnTo>
                  <a:lnTo>
                    <a:pt x="883" y="2031"/>
                  </a:lnTo>
                  <a:lnTo>
                    <a:pt x="880" y="2049"/>
                  </a:lnTo>
                  <a:lnTo>
                    <a:pt x="878" y="2064"/>
                  </a:lnTo>
                  <a:lnTo>
                    <a:pt x="876" y="2077"/>
                  </a:lnTo>
                  <a:lnTo>
                    <a:pt x="869" y="2087"/>
                  </a:lnTo>
                  <a:lnTo>
                    <a:pt x="857" y="2096"/>
                  </a:lnTo>
                  <a:lnTo>
                    <a:pt x="857" y="2092"/>
                  </a:lnTo>
                  <a:lnTo>
                    <a:pt x="850" y="2091"/>
                  </a:lnTo>
                  <a:lnTo>
                    <a:pt x="845" y="2089"/>
                  </a:lnTo>
                  <a:lnTo>
                    <a:pt x="840" y="2085"/>
                  </a:lnTo>
                  <a:lnTo>
                    <a:pt x="836" y="2080"/>
                  </a:lnTo>
                  <a:lnTo>
                    <a:pt x="834" y="2073"/>
                  </a:lnTo>
                  <a:lnTo>
                    <a:pt x="827" y="2059"/>
                  </a:lnTo>
                  <a:lnTo>
                    <a:pt x="826" y="2045"/>
                  </a:lnTo>
                  <a:lnTo>
                    <a:pt x="831" y="2033"/>
                  </a:lnTo>
                  <a:lnTo>
                    <a:pt x="836" y="2019"/>
                  </a:lnTo>
                  <a:lnTo>
                    <a:pt x="841" y="2005"/>
                  </a:lnTo>
                  <a:lnTo>
                    <a:pt x="841" y="1996"/>
                  </a:lnTo>
                  <a:lnTo>
                    <a:pt x="840" y="1982"/>
                  </a:lnTo>
                  <a:lnTo>
                    <a:pt x="838" y="1968"/>
                  </a:lnTo>
                  <a:lnTo>
                    <a:pt x="838" y="1954"/>
                  </a:lnTo>
                  <a:lnTo>
                    <a:pt x="857" y="1954"/>
                  </a:lnTo>
                  <a:lnTo>
                    <a:pt x="862" y="1946"/>
                  </a:lnTo>
                  <a:lnTo>
                    <a:pt x="873" y="1935"/>
                  </a:lnTo>
                  <a:lnTo>
                    <a:pt x="883" y="1923"/>
                  </a:lnTo>
                  <a:lnTo>
                    <a:pt x="895" y="1911"/>
                  </a:lnTo>
                  <a:lnTo>
                    <a:pt x="906" y="1902"/>
                  </a:lnTo>
                  <a:lnTo>
                    <a:pt x="915" y="1897"/>
                  </a:lnTo>
                  <a:close/>
                  <a:moveTo>
                    <a:pt x="1875" y="1827"/>
                  </a:moveTo>
                  <a:lnTo>
                    <a:pt x="1882" y="1829"/>
                  </a:lnTo>
                  <a:lnTo>
                    <a:pt x="1887" y="1829"/>
                  </a:lnTo>
                  <a:lnTo>
                    <a:pt x="1892" y="1829"/>
                  </a:lnTo>
                  <a:lnTo>
                    <a:pt x="1896" y="1831"/>
                  </a:lnTo>
                  <a:lnTo>
                    <a:pt x="1901" y="1832"/>
                  </a:lnTo>
                  <a:lnTo>
                    <a:pt x="1901" y="1839"/>
                  </a:lnTo>
                  <a:lnTo>
                    <a:pt x="1897" y="1839"/>
                  </a:lnTo>
                  <a:lnTo>
                    <a:pt x="1897" y="1843"/>
                  </a:lnTo>
                  <a:lnTo>
                    <a:pt x="1892" y="1841"/>
                  </a:lnTo>
                  <a:lnTo>
                    <a:pt x="1887" y="1839"/>
                  </a:lnTo>
                  <a:lnTo>
                    <a:pt x="1882" y="1836"/>
                  </a:lnTo>
                  <a:lnTo>
                    <a:pt x="1878" y="1832"/>
                  </a:lnTo>
                  <a:lnTo>
                    <a:pt x="1875" y="1827"/>
                  </a:lnTo>
                  <a:close/>
                  <a:moveTo>
                    <a:pt x="1971" y="1813"/>
                  </a:moveTo>
                  <a:lnTo>
                    <a:pt x="1990" y="1813"/>
                  </a:lnTo>
                  <a:lnTo>
                    <a:pt x="1990" y="1817"/>
                  </a:lnTo>
                  <a:lnTo>
                    <a:pt x="1986" y="1817"/>
                  </a:lnTo>
                  <a:lnTo>
                    <a:pt x="1974" y="1825"/>
                  </a:lnTo>
                  <a:lnTo>
                    <a:pt x="1960" y="1834"/>
                  </a:lnTo>
                  <a:lnTo>
                    <a:pt x="1948" y="1843"/>
                  </a:lnTo>
                  <a:lnTo>
                    <a:pt x="1944" y="1843"/>
                  </a:lnTo>
                  <a:lnTo>
                    <a:pt x="1943" y="1841"/>
                  </a:lnTo>
                  <a:lnTo>
                    <a:pt x="1943" y="1841"/>
                  </a:lnTo>
                  <a:lnTo>
                    <a:pt x="1941" y="1841"/>
                  </a:lnTo>
                  <a:lnTo>
                    <a:pt x="1939" y="1839"/>
                  </a:lnTo>
                  <a:lnTo>
                    <a:pt x="1936" y="1839"/>
                  </a:lnTo>
                  <a:lnTo>
                    <a:pt x="1936" y="1836"/>
                  </a:lnTo>
                  <a:lnTo>
                    <a:pt x="1953" y="1825"/>
                  </a:lnTo>
                  <a:lnTo>
                    <a:pt x="1971" y="1813"/>
                  </a:lnTo>
                  <a:close/>
                  <a:moveTo>
                    <a:pt x="1925" y="1808"/>
                  </a:moveTo>
                  <a:lnTo>
                    <a:pt x="1929" y="1811"/>
                  </a:lnTo>
                  <a:lnTo>
                    <a:pt x="1930" y="1811"/>
                  </a:lnTo>
                  <a:lnTo>
                    <a:pt x="1930" y="1811"/>
                  </a:lnTo>
                  <a:lnTo>
                    <a:pt x="1930" y="1813"/>
                  </a:lnTo>
                  <a:lnTo>
                    <a:pt x="1930" y="1813"/>
                  </a:lnTo>
                  <a:lnTo>
                    <a:pt x="1930" y="1817"/>
                  </a:lnTo>
                  <a:lnTo>
                    <a:pt x="1932" y="1820"/>
                  </a:lnTo>
                  <a:lnTo>
                    <a:pt x="1925" y="1820"/>
                  </a:lnTo>
                  <a:lnTo>
                    <a:pt x="1913" y="1824"/>
                  </a:lnTo>
                  <a:lnTo>
                    <a:pt x="1899" y="1824"/>
                  </a:lnTo>
                  <a:lnTo>
                    <a:pt x="1887" y="1820"/>
                  </a:lnTo>
                  <a:lnTo>
                    <a:pt x="1887" y="1818"/>
                  </a:lnTo>
                  <a:lnTo>
                    <a:pt x="1889" y="1818"/>
                  </a:lnTo>
                  <a:lnTo>
                    <a:pt x="1889" y="1818"/>
                  </a:lnTo>
                  <a:lnTo>
                    <a:pt x="1889" y="1818"/>
                  </a:lnTo>
                  <a:lnTo>
                    <a:pt x="1889" y="1818"/>
                  </a:lnTo>
                  <a:lnTo>
                    <a:pt x="1890" y="1817"/>
                  </a:lnTo>
                  <a:lnTo>
                    <a:pt x="1899" y="1813"/>
                  </a:lnTo>
                  <a:lnTo>
                    <a:pt x="1908" y="1813"/>
                  </a:lnTo>
                  <a:lnTo>
                    <a:pt x="1916" y="1813"/>
                  </a:lnTo>
                  <a:lnTo>
                    <a:pt x="1925" y="1808"/>
                  </a:lnTo>
                  <a:close/>
                  <a:moveTo>
                    <a:pt x="1859" y="1808"/>
                  </a:moveTo>
                  <a:lnTo>
                    <a:pt x="1866" y="1810"/>
                  </a:lnTo>
                  <a:lnTo>
                    <a:pt x="1869" y="1811"/>
                  </a:lnTo>
                  <a:lnTo>
                    <a:pt x="1873" y="1813"/>
                  </a:lnTo>
                  <a:lnTo>
                    <a:pt x="1876" y="1817"/>
                  </a:lnTo>
                  <a:lnTo>
                    <a:pt x="1878" y="1820"/>
                  </a:lnTo>
                  <a:lnTo>
                    <a:pt x="1875" y="1820"/>
                  </a:lnTo>
                  <a:lnTo>
                    <a:pt x="1866" y="1824"/>
                  </a:lnTo>
                  <a:lnTo>
                    <a:pt x="1855" y="1824"/>
                  </a:lnTo>
                  <a:lnTo>
                    <a:pt x="1843" y="1824"/>
                  </a:lnTo>
                  <a:lnTo>
                    <a:pt x="1843" y="1817"/>
                  </a:lnTo>
                  <a:lnTo>
                    <a:pt x="1848" y="1815"/>
                  </a:lnTo>
                  <a:lnTo>
                    <a:pt x="1854" y="1813"/>
                  </a:lnTo>
                  <a:lnTo>
                    <a:pt x="1855" y="1811"/>
                  </a:lnTo>
                  <a:lnTo>
                    <a:pt x="1859" y="1808"/>
                  </a:lnTo>
                  <a:close/>
                  <a:moveTo>
                    <a:pt x="2393" y="1794"/>
                  </a:moveTo>
                  <a:lnTo>
                    <a:pt x="2396" y="1794"/>
                  </a:lnTo>
                  <a:lnTo>
                    <a:pt x="2398" y="1796"/>
                  </a:lnTo>
                  <a:lnTo>
                    <a:pt x="2400" y="1796"/>
                  </a:lnTo>
                  <a:lnTo>
                    <a:pt x="2402" y="1797"/>
                  </a:lnTo>
                  <a:lnTo>
                    <a:pt x="2402" y="1799"/>
                  </a:lnTo>
                  <a:lnTo>
                    <a:pt x="2405" y="1801"/>
                  </a:lnTo>
                  <a:lnTo>
                    <a:pt x="2409" y="1801"/>
                  </a:lnTo>
                  <a:lnTo>
                    <a:pt x="2409" y="1804"/>
                  </a:lnTo>
                  <a:lnTo>
                    <a:pt x="2403" y="1803"/>
                  </a:lnTo>
                  <a:lnTo>
                    <a:pt x="2400" y="1801"/>
                  </a:lnTo>
                  <a:lnTo>
                    <a:pt x="2398" y="1799"/>
                  </a:lnTo>
                  <a:lnTo>
                    <a:pt x="2396" y="1797"/>
                  </a:lnTo>
                  <a:lnTo>
                    <a:pt x="2393" y="1794"/>
                  </a:lnTo>
                  <a:close/>
                  <a:moveTo>
                    <a:pt x="2089" y="1775"/>
                  </a:moveTo>
                  <a:lnTo>
                    <a:pt x="2102" y="1778"/>
                  </a:lnTo>
                  <a:lnTo>
                    <a:pt x="2102" y="1785"/>
                  </a:lnTo>
                  <a:lnTo>
                    <a:pt x="2093" y="1790"/>
                  </a:lnTo>
                  <a:lnTo>
                    <a:pt x="2093" y="1790"/>
                  </a:lnTo>
                  <a:lnTo>
                    <a:pt x="2091" y="1792"/>
                  </a:lnTo>
                  <a:lnTo>
                    <a:pt x="2091" y="1792"/>
                  </a:lnTo>
                  <a:lnTo>
                    <a:pt x="2091" y="1792"/>
                  </a:lnTo>
                  <a:lnTo>
                    <a:pt x="2091" y="1792"/>
                  </a:lnTo>
                  <a:lnTo>
                    <a:pt x="2089" y="1794"/>
                  </a:lnTo>
                  <a:lnTo>
                    <a:pt x="2089" y="1775"/>
                  </a:lnTo>
                  <a:close/>
                  <a:moveTo>
                    <a:pt x="2370" y="1755"/>
                  </a:moveTo>
                  <a:lnTo>
                    <a:pt x="2381" y="1762"/>
                  </a:lnTo>
                  <a:lnTo>
                    <a:pt x="2388" y="1773"/>
                  </a:lnTo>
                  <a:lnTo>
                    <a:pt x="2393" y="1785"/>
                  </a:lnTo>
                  <a:lnTo>
                    <a:pt x="2390" y="1785"/>
                  </a:lnTo>
                  <a:lnTo>
                    <a:pt x="2390" y="1790"/>
                  </a:lnTo>
                  <a:lnTo>
                    <a:pt x="2377" y="1785"/>
                  </a:lnTo>
                  <a:lnTo>
                    <a:pt x="2374" y="1776"/>
                  </a:lnTo>
                  <a:lnTo>
                    <a:pt x="2372" y="1768"/>
                  </a:lnTo>
                  <a:lnTo>
                    <a:pt x="2370" y="1755"/>
                  </a:lnTo>
                  <a:close/>
                  <a:moveTo>
                    <a:pt x="2339" y="1755"/>
                  </a:moveTo>
                  <a:lnTo>
                    <a:pt x="2348" y="1755"/>
                  </a:lnTo>
                  <a:lnTo>
                    <a:pt x="2348" y="1775"/>
                  </a:lnTo>
                  <a:lnTo>
                    <a:pt x="2313" y="1785"/>
                  </a:lnTo>
                  <a:lnTo>
                    <a:pt x="2307" y="1783"/>
                  </a:lnTo>
                  <a:lnTo>
                    <a:pt x="2302" y="1782"/>
                  </a:lnTo>
                  <a:lnTo>
                    <a:pt x="2295" y="1780"/>
                  </a:lnTo>
                  <a:lnTo>
                    <a:pt x="2290" y="1778"/>
                  </a:lnTo>
                  <a:lnTo>
                    <a:pt x="2290" y="1771"/>
                  </a:lnTo>
                  <a:lnTo>
                    <a:pt x="2311" y="1769"/>
                  </a:lnTo>
                  <a:lnTo>
                    <a:pt x="2327" y="1764"/>
                  </a:lnTo>
                  <a:lnTo>
                    <a:pt x="2339" y="1755"/>
                  </a:lnTo>
                  <a:close/>
                  <a:moveTo>
                    <a:pt x="1974" y="1740"/>
                  </a:moveTo>
                  <a:lnTo>
                    <a:pt x="1990" y="1740"/>
                  </a:lnTo>
                  <a:lnTo>
                    <a:pt x="1992" y="1742"/>
                  </a:lnTo>
                  <a:lnTo>
                    <a:pt x="1992" y="1742"/>
                  </a:lnTo>
                  <a:lnTo>
                    <a:pt x="1992" y="1742"/>
                  </a:lnTo>
                  <a:lnTo>
                    <a:pt x="1992" y="1742"/>
                  </a:lnTo>
                  <a:lnTo>
                    <a:pt x="1992" y="1742"/>
                  </a:lnTo>
                  <a:lnTo>
                    <a:pt x="1993" y="1743"/>
                  </a:lnTo>
                  <a:lnTo>
                    <a:pt x="1993" y="1750"/>
                  </a:lnTo>
                  <a:lnTo>
                    <a:pt x="1974" y="1750"/>
                  </a:lnTo>
                  <a:lnTo>
                    <a:pt x="1974" y="1740"/>
                  </a:lnTo>
                  <a:close/>
                  <a:moveTo>
                    <a:pt x="2002" y="1736"/>
                  </a:moveTo>
                  <a:lnTo>
                    <a:pt x="2040" y="1740"/>
                  </a:lnTo>
                  <a:lnTo>
                    <a:pt x="2040" y="1743"/>
                  </a:lnTo>
                  <a:lnTo>
                    <a:pt x="2042" y="1747"/>
                  </a:lnTo>
                  <a:lnTo>
                    <a:pt x="2042" y="1750"/>
                  </a:lnTo>
                  <a:lnTo>
                    <a:pt x="2044" y="1755"/>
                  </a:lnTo>
                  <a:lnTo>
                    <a:pt x="2040" y="1755"/>
                  </a:lnTo>
                  <a:lnTo>
                    <a:pt x="2030" y="1749"/>
                  </a:lnTo>
                  <a:lnTo>
                    <a:pt x="2018" y="1747"/>
                  </a:lnTo>
                  <a:lnTo>
                    <a:pt x="2002" y="1747"/>
                  </a:lnTo>
                  <a:lnTo>
                    <a:pt x="2002" y="1736"/>
                  </a:lnTo>
                  <a:close/>
                  <a:moveTo>
                    <a:pt x="2320" y="1728"/>
                  </a:moveTo>
                  <a:lnTo>
                    <a:pt x="2339" y="1728"/>
                  </a:lnTo>
                  <a:lnTo>
                    <a:pt x="2348" y="1738"/>
                  </a:lnTo>
                  <a:lnTo>
                    <a:pt x="2355" y="1749"/>
                  </a:lnTo>
                  <a:lnTo>
                    <a:pt x="2358" y="1762"/>
                  </a:lnTo>
                  <a:lnTo>
                    <a:pt x="2355" y="1762"/>
                  </a:lnTo>
                  <a:lnTo>
                    <a:pt x="2346" y="1754"/>
                  </a:lnTo>
                  <a:lnTo>
                    <a:pt x="2337" y="1745"/>
                  </a:lnTo>
                  <a:lnTo>
                    <a:pt x="2327" y="1738"/>
                  </a:lnTo>
                  <a:lnTo>
                    <a:pt x="2320" y="1728"/>
                  </a:lnTo>
                  <a:close/>
                  <a:moveTo>
                    <a:pt x="2065" y="1707"/>
                  </a:moveTo>
                  <a:lnTo>
                    <a:pt x="2075" y="1707"/>
                  </a:lnTo>
                  <a:lnTo>
                    <a:pt x="2089" y="1708"/>
                  </a:lnTo>
                  <a:lnTo>
                    <a:pt x="2093" y="1721"/>
                  </a:lnTo>
                  <a:lnTo>
                    <a:pt x="2098" y="1731"/>
                  </a:lnTo>
                  <a:lnTo>
                    <a:pt x="2105" y="1740"/>
                  </a:lnTo>
                  <a:lnTo>
                    <a:pt x="2105" y="1743"/>
                  </a:lnTo>
                  <a:lnTo>
                    <a:pt x="2108" y="1743"/>
                  </a:lnTo>
                  <a:lnTo>
                    <a:pt x="2108" y="1740"/>
                  </a:lnTo>
                  <a:lnTo>
                    <a:pt x="2117" y="1731"/>
                  </a:lnTo>
                  <a:lnTo>
                    <a:pt x="2126" y="1726"/>
                  </a:lnTo>
                  <a:lnTo>
                    <a:pt x="2138" y="1722"/>
                  </a:lnTo>
                  <a:lnTo>
                    <a:pt x="2156" y="1721"/>
                  </a:lnTo>
                  <a:lnTo>
                    <a:pt x="2170" y="1729"/>
                  </a:lnTo>
                  <a:lnTo>
                    <a:pt x="2187" y="1736"/>
                  </a:lnTo>
                  <a:lnTo>
                    <a:pt x="2208" y="1743"/>
                  </a:lnTo>
                  <a:lnTo>
                    <a:pt x="2225" y="1754"/>
                  </a:lnTo>
                  <a:lnTo>
                    <a:pt x="2239" y="1764"/>
                  </a:lnTo>
                  <a:lnTo>
                    <a:pt x="2246" y="1778"/>
                  </a:lnTo>
                  <a:lnTo>
                    <a:pt x="2259" y="1780"/>
                  </a:lnTo>
                  <a:lnTo>
                    <a:pt x="2267" y="1783"/>
                  </a:lnTo>
                  <a:lnTo>
                    <a:pt x="2278" y="1785"/>
                  </a:lnTo>
                  <a:lnTo>
                    <a:pt x="2278" y="1794"/>
                  </a:lnTo>
                  <a:lnTo>
                    <a:pt x="2276" y="1794"/>
                  </a:lnTo>
                  <a:lnTo>
                    <a:pt x="2273" y="1796"/>
                  </a:lnTo>
                  <a:lnTo>
                    <a:pt x="2269" y="1796"/>
                  </a:lnTo>
                  <a:lnTo>
                    <a:pt x="2267" y="1797"/>
                  </a:lnTo>
                  <a:lnTo>
                    <a:pt x="2266" y="1799"/>
                  </a:lnTo>
                  <a:lnTo>
                    <a:pt x="2267" y="1799"/>
                  </a:lnTo>
                  <a:lnTo>
                    <a:pt x="2271" y="1801"/>
                  </a:lnTo>
                  <a:lnTo>
                    <a:pt x="2283" y="1818"/>
                  </a:lnTo>
                  <a:lnTo>
                    <a:pt x="2300" y="1832"/>
                  </a:lnTo>
                  <a:lnTo>
                    <a:pt x="2320" y="1843"/>
                  </a:lnTo>
                  <a:lnTo>
                    <a:pt x="2320" y="1851"/>
                  </a:lnTo>
                  <a:lnTo>
                    <a:pt x="2297" y="1851"/>
                  </a:lnTo>
                  <a:lnTo>
                    <a:pt x="2294" y="1848"/>
                  </a:lnTo>
                  <a:lnTo>
                    <a:pt x="2290" y="1846"/>
                  </a:lnTo>
                  <a:lnTo>
                    <a:pt x="2287" y="1846"/>
                  </a:lnTo>
                  <a:lnTo>
                    <a:pt x="2283" y="1846"/>
                  </a:lnTo>
                  <a:lnTo>
                    <a:pt x="2280" y="1845"/>
                  </a:lnTo>
                  <a:lnTo>
                    <a:pt x="2274" y="1843"/>
                  </a:lnTo>
                  <a:lnTo>
                    <a:pt x="2269" y="1839"/>
                  </a:lnTo>
                  <a:lnTo>
                    <a:pt x="2266" y="1836"/>
                  </a:lnTo>
                  <a:lnTo>
                    <a:pt x="2262" y="1829"/>
                  </a:lnTo>
                  <a:lnTo>
                    <a:pt x="2259" y="1824"/>
                  </a:lnTo>
                  <a:lnTo>
                    <a:pt x="2255" y="1820"/>
                  </a:lnTo>
                  <a:lnTo>
                    <a:pt x="2241" y="1813"/>
                  </a:lnTo>
                  <a:lnTo>
                    <a:pt x="2231" y="1813"/>
                  </a:lnTo>
                  <a:lnTo>
                    <a:pt x="2218" y="1817"/>
                  </a:lnTo>
                  <a:lnTo>
                    <a:pt x="2206" y="1824"/>
                  </a:lnTo>
                  <a:lnTo>
                    <a:pt x="2194" y="1827"/>
                  </a:lnTo>
                  <a:lnTo>
                    <a:pt x="2182" y="1820"/>
                  </a:lnTo>
                  <a:lnTo>
                    <a:pt x="2170" y="1817"/>
                  </a:lnTo>
                  <a:lnTo>
                    <a:pt x="2157" y="1815"/>
                  </a:lnTo>
                  <a:lnTo>
                    <a:pt x="2140" y="1817"/>
                  </a:lnTo>
                  <a:lnTo>
                    <a:pt x="2142" y="1810"/>
                  </a:lnTo>
                  <a:lnTo>
                    <a:pt x="2143" y="1804"/>
                  </a:lnTo>
                  <a:lnTo>
                    <a:pt x="2145" y="1801"/>
                  </a:lnTo>
                  <a:lnTo>
                    <a:pt x="2147" y="1797"/>
                  </a:lnTo>
                  <a:lnTo>
                    <a:pt x="2149" y="1794"/>
                  </a:lnTo>
                  <a:lnTo>
                    <a:pt x="2147" y="1790"/>
                  </a:lnTo>
                  <a:lnTo>
                    <a:pt x="2138" y="1775"/>
                  </a:lnTo>
                  <a:lnTo>
                    <a:pt x="2126" y="1766"/>
                  </a:lnTo>
                  <a:lnTo>
                    <a:pt x="2112" y="1762"/>
                  </a:lnTo>
                  <a:lnTo>
                    <a:pt x="2096" y="1757"/>
                  </a:lnTo>
                  <a:lnTo>
                    <a:pt x="2081" y="1754"/>
                  </a:lnTo>
                  <a:lnTo>
                    <a:pt x="2068" y="1747"/>
                  </a:lnTo>
                  <a:lnTo>
                    <a:pt x="2060" y="1736"/>
                  </a:lnTo>
                  <a:lnTo>
                    <a:pt x="2063" y="1735"/>
                  </a:lnTo>
                  <a:lnTo>
                    <a:pt x="2065" y="1735"/>
                  </a:lnTo>
                  <a:lnTo>
                    <a:pt x="2067" y="1733"/>
                  </a:lnTo>
                  <a:lnTo>
                    <a:pt x="2067" y="1733"/>
                  </a:lnTo>
                  <a:lnTo>
                    <a:pt x="2068" y="1731"/>
                  </a:lnTo>
                  <a:lnTo>
                    <a:pt x="2070" y="1728"/>
                  </a:lnTo>
                  <a:lnTo>
                    <a:pt x="2060" y="1726"/>
                  </a:lnTo>
                  <a:lnTo>
                    <a:pt x="2049" y="1721"/>
                  </a:lnTo>
                  <a:lnTo>
                    <a:pt x="2040" y="1717"/>
                  </a:lnTo>
                  <a:lnTo>
                    <a:pt x="2040" y="1708"/>
                  </a:lnTo>
                  <a:lnTo>
                    <a:pt x="2054" y="1707"/>
                  </a:lnTo>
                  <a:lnTo>
                    <a:pt x="2065" y="1707"/>
                  </a:lnTo>
                  <a:close/>
                  <a:moveTo>
                    <a:pt x="1960" y="1673"/>
                  </a:moveTo>
                  <a:lnTo>
                    <a:pt x="1962" y="1673"/>
                  </a:lnTo>
                  <a:lnTo>
                    <a:pt x="1962" y="1675"/>
                  </a:lnTo>
                  <a:lnTo>
                    <a:pt x="1962" y="1677"/>
                  </a:lnTo>
                  <a:lnTo>
                    <a:pt x="1964" y="1677"/>
                  </a:lnTo>
                  <a:lnTo>
                    <a:pt x="1964" y="1679"/>
                  </a:lnTo>
                  <a:lnTo>
                    <a:pt x="1967" y="1679"/>
                  </a:lnTo>
                  <a:lnTo>
                    <a:pt x="1965" y="1680"/>
                  </a:lnTo>
                  <a:lnTo>
                    <a:pt x="1965" y="1680"/>
                  </a:lnTo>
                  <a:lnTo>
                    <a:pt x="1965" y="1680"/>
                  </a:lnTo>
                  <a:lnTo>
                    <a:pt x="1965" y="1680"/>
                  </a:lnTo>
                  <a:lnTo>
                    <a:pt x="1964" y="1680"/>
                  </a:lnTo>
                  <a:lnTo>
                    <a:pt x="1964" y="1682"/>
                  </a:lnTo>
                  <a:lnTo>
                    <a:pt x="1958" y="1687"/>
                  </a:lnTo>
                  <a:lnTo>
                    <a:pt x="1953" y="1693"/>
                  </a:lnTo>
                  <a:lnTo>
                    <a:pt x="1948" y="1698"/>
                  </a:lnTo>
                  <a:lnTo>
                    <a:pt x="1929" y="1696"/>
                  </a:lnTo>
                  <a:lnTo>
                    <a:pt x="1913" y="1696"/>
                  </a:lnTo>
                  <a:lnTo>
                    <a:pt x="1894" y="1698"/>
                  </a:lnTo>
                  <a:lnTo>
                    <a:pt x="1894" y="1708"/>
                  </a:lnTo>
                  <a:lnTo>
                    <a:pt x="1897" y="1710"/>
                  </a:lnTo>
                  <a:lnTo>
                    <a:pt x="1897" y="1712"/>
                  </a:lnTo>
                  <a:lnTo>
                    <a:pt x="1899" y="1714"/>
                  </a:lnTo>
                  <a:lnTo>
                    <a:pt x="1901" y="1717"/>
                  </a:lnTo>
                  <a:lnTo>
                    <a:pt x="1920" y="1710"/>
                  </a:lnTo>
                  <a:lnTo>
                    <a:pt x="1939" y="1705"/>
                  </a:lnTo>
                  <a:lnTo>
                    <a:pt x="1939" y="1714"/>
                  </a:lnTo>
                  <a:lnTo>
                    <a:pt x="1936" y="1714"/>
                  </a:lnTo>
                  <a:lnTo>
                    <a:pt x="1930" y="1717"/>
                  </a:lnTo>
                  <a:lnTo>
                    <a:pt x="1923" y="1721"/>
                  </a:lnTo>
                  <a:lnTo>
                    <a:pt x="1916" y="1724"/>
                  </a:lnTo>
                  <a:lnTo>
                    <a:pt x="1922" y="1736"/>
                  </a:lnTo>
                  <a:lnTo>
                    <a:pt x="1929" y="1747"/>
                  </a:lnTo>
                  <a:lnTo>
                    <a:pt x="1932" y="1757"/>
                  </a:lnTo>
                  <a:lnTo>
                    <a:pt x="1936" y="1775"/>
                  </a:lnTo>
                  <a:lnTo>
                    <a:pt x="1932" y="1775"/>
                  </a:lnTo>
                  <a:lnTo>
                    <a:pt x="1932" y="1778"/>
                  </a:lnTo>
                  <a:lnTo>
                    <a:pt x="1929" y="1776"/>
                  </a:lnTo>
                  <a:lnTo>
                    <a:pt x="1927" y="1776"/>
                  </a:lnTo>
                  <a:lnTo>
                    <a:pt x="1927" y="1776"/>
                  </a:lnTo>
                  <a:lnTo>
                    <a:pt x="1927" y="1775"/>
                  </a:lnTo>
                  <a:lnTo>
                    <a:pt x="1925" y="1775"/>
                  </a:lnTo>
                  <a:lnTo>
                    <a:pt x="1915" y="1764"/>
                  </a:lnTo>
                  <a:lnTo>
                    <a:pt x="1906" y="1752"/>
                  </a:lnTo>
                  <a:lnTo>
                    <a:pt x="1897" y="1740"/>
                  </a:lnTo>
                  <a:lnTo>
                    <a:pt x="1897" y="1778"/>
                  </a:lnTo>
                  <a:lnTo>
                    <a:pt x="1882" y="1778"/>
                  </a:lnTo>
                  <a:lnTo>
                    <a:pt x="1882" y="1776"/>
                  </a:lnTo>
                  <a:lnTo>
                    <a:pt x="1880" y="1776"/>
                  </a:lnTo>
                  <a:lnTo>
                    <a:pt x="1880" y="1776"/>
                  </a:lnTo>
                  <a:lnTo>
                    <a:pt x="1880" y="1776"/>
                  </a:lnTo>
                  <a:lnTo>
                    <a:pt x="1880" y="1775"/>
                  </a:lnTo>
                  <a:lnTo>
                    <a:pt x="1878" y="1775"/>
                  </a:lnTo>
                  <a:lnTo>
                    <a:pt x="1880" y="1762"/>
                  </a:lnTo>
                  <a:lnTo>
                    <a:pt x="1878" y="1755"/>
                  </a:lnTo>
                  <a:lnTo>
                    <a:pt x="1875" y="1749"/>
                  </a:lnTo>
                  <a:lnTo>
                    <a:pt x="1871" y="1740"/>
                  </a:lnTo>
                  <a:lnTo>
                    <a:pt x="1871" y="1731"/>
                  </a:lnTo>
                  <a:lnTo>
                    <a:pt x="1876" y="1721"/>
                  </a:lnTo>
                  <a:lnTo>
                    <a:pt x="1883" y="1707"/>
                  </a:lnTo>
                  <a:lnTo>
                    <a:pt x="1890" y="1694"/>
                  </a:lnTo>
                  <a:lnTo>
                    <a:pt x="1897" y="1684"/>
                  </a:lnTo>
                  <a:lnTo>
                    <a:pt x="1901" y="1679"/>
                  </a:lnTo>
                  <a:lnTo>
                    <a:pt x="1918" y="1684"/>
                  </a:lnTo>
                  <a:lnTo>
                    <a:pt x="1929" y="1684"/>
                  </a:lnTo>
                  <a:lnTo>
                    <a:pt x="1937" y="1682"/>
                  </a:lnTo>
                  <a:lnTo>
                    <a:pt x="1948" y="1679"/>
                  </a:lnTo>
                  <a:lnTo>
                    <a:pt x="1958" y="1673"/>
                  </a:lnTo>
                  <a:lnTo>
                    <a:pt x="1960" y="1673"/>
                  </a:lnTo>
                  <a:close/>
                  <a:moveTo>
                    <a:pt x="1997" y="1670"/>
                  </a:moveTo>
                  <a:lnTo>
                    <a:pt x="2004" y="1673"/>
                  </a:lnTo>
                  <a:lnTo>
                    <a:pt x="2007" y="1675"/>
                  </a:lnTo>
                  <a:lnTo>
                    <a:pt x="2011" y="1679"/>
                  </a:lnTo>
                  <a:lnTo>
                    <a:pt x="2012" y="1682"/>
                  </a:lnTo>
                  <a:lnTo>
                    <a:pt x="2012" y="1689"/>
                  </a:lnTo>
                  <a:lnTo>
                    <a:pt x="2012" y="1698"/>
                  </a:lnTo>
                  <a:lnTo>
                    <a:pt x="2009" y="1700"/>
                  </a:lnTo>
                  <a:lnTo>
                    <a:pt x="2007" y="1701"/>
                  </a:lnTo>
                  <a:lnTo>
                    <a:pt x="2007" y="1703"/>
                  </a:lnTo>
                  <a:lnTo>
                    <a:pt x="2007" y="1705"/>
                  </a:lnTo>
                  <a:lnTo>
                    <a:pt x="2007" y="1707"/>
                  </a:lnTo>
                  <a:lnTo>
                    <a:pt x="2007" y="1708"/>
                  </a:lnTo>
                  <a:lnTo>
                    <a:pt x="2006" y="1710"/>
                  </a:lnTo>
                  <a:lnTo>
                    <a:pt x="2002" y="1714"/>
                  </a:lnTo>
                  <a:lnTo>
                    <a:pt x="2002" y="1705"/>
                  </a:lnTo>
                  <a:lnTo>
                    <a:pt x="1995" y="1694"/>
                  </a:lnTo>
                  <a:lnTo>
                    <a:pt x="1995" y="1682"/>
                  </a:lnTo>
                  <a:lnTo>
                    <a:pt x="1997" y="1670"/>
                  </a:lnTo>
                  <a:close/>
                  <a:moveTo>
                    <a:pt x="1541" y="1621"/>
                  </a:moveTo>
                  <a:lnTo>
                    <a:pt x="1574" y="1625"/>
                  </a:lnTo>
                  <a:lnTo>
                    <a:pt x="1587" y="1640"/>
                  </a:lnTo>
                  <a:lnTo>
                    <a:pt x="1601" y="1649"/>
                  </a:lnTo>
                  <a:lnTo>
                    <a:pt x="1615" y="1658"/>
                  </a:lnTo>
                  <a:lnTo>
                    <a:pt x="1632" y="1666"/>
                  </a:lnTo>
                  <a:lnTo>
                    <a:pt x="1637" y="1670"/>
                  </a:lnTo>
                  <a:lnTo>
                    <a:pt x="1637" y="1672"/>
                  </a:lnTo>
                  <a:lnTo>
                    <a:pt x="1639" y="1672"/>
                  </a:lnTo>
                  <a:lnTo>
                    <a:pt x="1646" y="1679"/>
                  </a:lnTo>
                  <a:lnTo>
                    <a:pt x="1658" y="1693"/>
                  </a:lnTo>
                  <a:lnTo>
                    <a:pt x="1669" y="1708"/>
                  </a:lnTo>
                  <a:lnTo>
                    <a:pt x="1681" y="1726"/>
                  </a:lnTo>
                  <a:lnTo>
                    <a:pt x="1698" y="1740"/>
                  </a:lnTo>
                  <a:lnTo>
                    <a:pt x="1695" y="1757"/>
                  </a:lnTo>
                  <a:lnTo>
                    <a:pt x="1695" y="1778"/>
                  </a:lnTo>
                  <a:lnTo>
                    <a:pt x="1709" y="1780"/>
                  </a:lnTo>
                  <a:lnTo>
                    <a:pt x="1718" y="1783"/>
                  </a:lnTo>
                  <a:lnTo>
                    <a:pt x="1724" y="1789"/>
                  </a:lnTo>
                  <a:lnTo>
                    <a:pt x="1733" y="1794"/>
                  </a:lnTo>
                  <a:lnTo>
                    <a:pt x="1744" y="1794"/>
                  </a:lnTo>
                  <a:lnTo>
                    <a:pt x="1752" y="1790"/>
                  </a:lnTo>
                  <a:lnTo>
                    <a:pt x="1759" y="1787"/>
                  </a:lnTo>
                  <a:lnTo>
                    <a:pt x="1766" y="1785"/>
                  </a:lnTo>
                  <a:lnTo>
                    <a:pt x="1782" y="1790"/>
                  </a:lnTo>
                  <a:lnTo>
                    <a:pt x="1800" y="1797"/>
                  </a:lnTo>
                  <a:lnTo>
                    <a:pt x="1817" y="1806"/>
                  </a:lnTo>
                  <a:lnTo>
                    <a:pt x="1833" y="1813"/>
                  </a:lnTo>
                  <a:lnTo>
                    <a:pt x="1831" y="1813"/>
                  </a:lnTo>
                  <a:lnTo>
                    <a:pt x="1829" y="1815"/>
                  </a:lnTo>
                  <a:lnTo>
                    <a:pt x="1829" y="1815"/>
                  </a:lnTo>
                  <a:lnTo>
                    <a:pt x="1827" y="1815"/>
                  </a:lnTo>
                  <a:lnTo>
                    <a:pt x="1824" y="1817"/>
                  </a:lnTo>
                  <a:lnTo>
                    <a:pt x="1814" y="1820"/>
                  </a:lnTo>
                  <a:lnTo>
                    <a:pt x="1794" y="1820"/>
                  </a:lnTo>
                  <a:lnTo>
                    <a:pt x="1772" y="1817"/>
                  </a:lnTo>
                  <a:lnTo>
                    <a:pt x="1749" y="1811"/>
                  </a:lnTo>
                  <a:lnTo>
                    <a:pt x="1724" y="1806"/>
                  </a:lnTo>
                  <a:lnTo>
                    <a:pt x="1705" y="1801"/>
                  </a:lnTo>
                  <a:lnTo>
                    <a:pt x="1690" y="1794"/>
                  </a:lnTo>
                  <a:lnTo>
                    <a:pt x="1683" y="1790"/>
                  </a:lnTo>
                  <a:lnTo>
                    <a:pt x="1686" y="1787"/>
                  </a:lnTo>
                  <a:lnTo>
                    <a:pt x="1686" y="1787"/>
                  </a:lnTo>
                  <a:lnTo>
                    <a:pt x="1688" y="1785"/>
                  </a:lnTo>
                  <a:lnTo>
                    <a:pt x="1690" y="1782"/>
                  </a:lnTo>
                  <a:lnTo>
                    <a:pt x="1669" y="1776"/>
                  </a:lnTo>
                  <a:lnTo>
                    <a:pt x="1651" y="1766"/>
                  </a:lnTo>
                  <a:lnTo>
                    <a:pt x="1635" y="1750"/>
                  </a:lnTo>
                  <a:lnTo>
                    <a:pt x="1623" y="1733"/>
                  </a:lnTo>
                  <a:lnTo>
                    <a:pt x="1611" y="1714"/>
                  </a:lnTo>
                  <a:lnTo>
                    <a:pt x="1601" y="1694"/>
                  </a:lnTo>
                  <a:lnTo>
                    <a:pt x="1590" y="1679"/>
                  </a:lnTo>
                  <a:lnTo>
                    <a:pt x="1580" y="1666"/>
                  </a:lnTo>
                  <a:lnTo>
                    <a:pt x="1569" y="1658"/>
                  </a:lnTo>
                  <a:lnTo>
                    <a:pt x="1557" y="1647"/>
                  </a:lnTo>
                  <a:lnTo>
                    <a:pt x="1546" y="1637"/>
                  </a:lnTo>
                  <a:lnTo>
                    <a:pt x="1541" y="1621"/>
                  </a:lnTo>
                  <a:close/>
                  <a:moveTo>
                    <a:pt x="1840" y="1602"/>
                  </a:moveTo>
                  <a:lnTo>
                    <a:pt x="1850" y="1605"/>
                  </a:lnTo>
                  <a:lnTo>
                    <a:pt x="1862" y="1612"/>
                  </a:lnTo>
                  <a:lnTo>
                    <a:pt x="1873" y="1623"/>
                  </a:lnTo>
                  <a:lnTo>
                    <a:pt x="1878" y="1632"/>
                  </a:lnTo>
                  <a:lnTo>
                    <a:pt x="1873" y="1635"/>
                  </a:lnTo>
                  <a:lnTo>
                    <a:pt x="1868" y="1640"/>
                  </a:lnTo>
                  <a:lnTo>
                    <a:pt x="1862" y="1644"/>
                  </a:lnTo>
                  <a:lnTo>
                    <a:pt x="1855" y="1647"/>
                  </a:lnTo>
                  <a:lnTo>
                    <a:pt x="1861" y="1663"/>
                  </a:lnTo>
                  <a:lnTo>
                    <a:pt x="1868" y="1675"/>
                  </a:lnTo>
                  <a:lnTo>
                    <a:pt x="1875" y="1689"/>
                  </a:lnTo>
                  <a:lnTo>
                    <a:pt x="1869" y="1691"/>
                  </a:lnTo>
                  <a:lnTo>
                    <a:pt x="1866" y="1691"/>
                  </a:lnTo>
                  <a:lnTo>
                    <a:pt x="1864" y="1691"/>
                  </a:lnTo>
                  <a:lnTo>
                    <a:pt x="1864" y="1691"/>
                  </a:lnTo>
                  <a:lnTo>
                    <a:pt x="1862" y="1693"/>
                  </a:lnTo>
                  <a:lnTo>
                    <a:pt x="1861" y="1694"/>
                  </a:lnTo>
                  <a:lnTo>
                    <a:pt x="1859" y="1698"/>
                  </a:lnTo>
                  <a:lnTo>
                    <a:pt x="1850" y="1714"/>
                  </a:lnTo>
                  <a:lnTo>
                    <a:pt x="1845" y="1733"/>
                  </a:lnTo>
                  <a:lnTo>
                    <a:pt x="1836" y="1750"/>
                  </a:lnTo>
                  <a:lnTo>
                    <a:pt x="1831" y="1754"/>
                  </a:lnTo>
                  <a:lnTo>
                    <a:pt x="1826" y="1754"/>
                  </a:lnTo>
                  <a:lnTo>
                    <a:pt x="1820" y="1755"/>
                  </a:lnTo>
                  <a:lnTo>
                    <a:pt x="1814" y="1755"/>
                  </a:lnTo>
                  <a:lnTo>
                    <a:pt x="1803" y="1749"/>
                  </a:lnTo>
                  <a:lnTo>
                    <a:pt x="1793" y="1747"/>
                  </a:lnTo>
                  <a:lnTo>
                    <a:pt x="1780" y="1747"/>
                  </a:lnTo>
                  <a:lnTo>
                    <a:pt x="1768" y="1745"/>
                  </a:lnTo>
                  <a:lnTo>
                    <a:pt x="1756" y="1740"/>
                  </a:lnTo>
                  <a:lnTo>
                    <a:pt x="1744" y="1724"/>
                  </a:lnTo>
                  <a:lnTo>
                    <a:pt x="1735" y="1703"/>
                  </a:lnTo>
                  <a:lnTo>
                    <a:pt x="1733" y="1679"/>
                  </a:lnTo>
                  <a:lnTo>
                    <a:pt x="1742" y="1675"/>
                  </a:lnTo>
                  <a:lnTo>
                    <a:pt x="1749" y="1675"/>
                  </a:lnTo>
                  <a:lnTo>
                    <a:pt x="1756" y="1677"/>
                  </a:lnTo>
                  <a:lnTo>
                    <a:pt x="1763" y="1673"/>
                  </a:lnTo>
                  <a:lnTo>
                    <a:pt x="1772" y="1659"/>
                  </a:lnTo>
                  <a:lnTo>
                    <a:pt x="1794" y="1656"/>
                  </a:lnTo>
                  <a:lnTo>
                    <a:pt x="1798" y="1653"/>
                  </a:lnTo>
                  <a:lnTo>
                    <a:pt x="1801" y="1649"/>
                  </a:lnTo>
                  <a:lnTo>
                    <a:pt x="1801" y="1647"/>
                  </a:lnTo>
                  <a:lnTo>
                    <a:pt x="1803" y="1646"/>
                  </a:lnTo>
                  <a:lnTo>
                    <a:pt x="1803" y="1644"/>
                  </a:lnTo>
                  <a:lnTo>
                    <a:pt x="1803" y="1642"/>
                  </a:lnTo>
                  <a:lnTo>
                    <a:pt x="1805" y="1640"/>
                  </a:lnTo>
                  <a:lnTo>
                    <a:pt x="1805" y="1640"/>
                  </a:lnTo>
                  <a:lnTo>
                    <a:pt x="1808" y="1640"/>
                  </a:lnTo>
                  <a:lnTo>
                    <a:pt x="1814" y="1640"/>
                  </a:lnTo>
                  <a:lnTo>
                    <a:pt x="1820" y="1640"/>
                  </a:lnTo>
                  <a:lnTo>
                    <a:pt x="1824" y="1628"/>
                  </a:lnTo>
                  <a:lnTo>
                    <a:pt x="1829" y="1619"/>
                  </a:lnTo>
                  <a:lnTo>
                    <a:pt x="1834" y="1611"/>
                  </a:lnTo>
                  <a:lnTo>
                    <a:pt x="1840" y="1602"/>
                  </a:lnTo>
                  <a:close/>
                  <a:moveTo>
                    <a:pt x="1337" y="1579"/>
                  </a:moveTo>
                  <a:lnTo>
                    <a:pt x="1347" y="1586"/>
                  </a:lnTo>
                  <a:lnTo>
                    <a:pt x="1353" y="1598"/>
                  </a:lnTo>
                  <a:lnTo>
                    <a:pt x="1353" y="1616"/>
                  </a:lnTo>
                  <a:lnTo>
                    <a:pt x="1353" y="1618"/>
                  </a:lnTo>
                  <a:lnTo>
                    <a:pt x="1354" y="1618"/>
                  </a:lnTo>
                  <a:lnTo>
                    <a:pt x="1356" y="1619"/>
                  </a:lnTo>
                  <a:lnTo>
                    <a:pt x="1356" y="1619"/>
                  </a:lnTo>
                  <a:lnTo>
                    <a:pt x="1356" y="1621"/>
                  </a:lnTo>
                  <a:lnTo>
                    <a:pt x="1356" y="1625"/>
                  </a:lnTo>
                  <a:lnTo>
                    <a:pt x="1353" y="1625"/>
                  </a:lnTo>
                  <a:lnTo>
                    <a:pt x="1349" y="1626"/>
                  </a:lnTo>
                  <a:lnTo>
                    <a:pt x="1347" y="1630"/>
                  </a:lnTo>
                  <a:lnTo>
                    <a:pt x="1344" y="1632"/>
                  </a:lnTo>
                  <a:lnTo>
                    <a:pt x="1342" y="1632"/>
                  </a:lnTo>
                  <a:lnTo>
                    <a:pt x="1340" y="1630"/>
                  </a:lnTo>
                  <a:lnTo>
                    <a:pt x="1339" y="1630"/>
                  </a:lnTo>
                  <a:lnTo>
                    <a:pt x="1339" y="1630"/>
                  </a:lnTo>
                  <a:lnTo>
                    <a:pt x="1337" y="1628"/>
                  </a:lnTo>
                  <a:lnTo>
                    <a:pt x="1330" y="1614"/>
                  </a:lnTo>
                  <a:lnTo>
                    <a:pt x="1330" y="1593"/>
                  </a:lnTo>
                  <a:lnTo>
                    <a:pt x="1332" y="1590"/>
                  </a:lnTo>
                  <a:lnTo>
                    <a:pt x="1334" y="1588"/>
                  </a:lnTo>
                  <a:lnTo>
                    <a:pt x="1335" y="1584"/>
                  </a:lnTo>
                  <a:lnTo>
                    <a:pt x="1337" y="1579"/>
                  </a:lnTo>
                  <a:close/>
                  <a:moveTo>
                    <a:pt x="1964" y="1558"/>
                  </a:moveTo>
                  <a:lnTo>
                    <a:pt x="1972" y="1567"/>
                  </a:lnTo>
                  <a:lnTo>
                    <a:pt x="1978" y="1577"/>
                  </a:lnTo>
                  <a:lnTo>
                    <a:pt x="1978" y="1593"/>
                  </a:lnTo>
                  <a:lnTo>
                    <a:pt x="1979" y="1597"/>
                  </a:lnTo>
                  <a:lnTo>
                    <a:pt x="1981" y="1597"/>
                  </a:lnTo>
                  <a:lnTo>
                    <a:pt x="1981" y="1598"/>
                  </a:lnTo>
                  <a:lnTo>
                    <a:pt x="1981" y="1598"/>
                  </a:lnTo>
                  <a:lnTo>
                    <a:pt x="1979" y="1598"/>
                  </a:lnTo>
                  <a:lnTo>
                    <a:pt x="1978" y="1602"/>
                  </a:lnTo>
                  <a:lnTo>
                    <a:pt x="1978" y="1605"/>
                  </a:lnTo>
                  <a:lnTo>
                    <a:pt x="1976" y="1605"/>
                  </a:lnTo>
                  <a:lnTo>
                    <a:pt x="1976" y="1607"/>
                  </a:lnTo>
                  <a:lnTo>
                    <a:pt x="1976" y="1607"/>
                  </a:lnTo>
                  <a:lnTo>
                    <a:pt x="1976" y="1607"/>
                  </a:lnTo>
                  <a:lnTo>
                    <a:pt x="1974" y="1607"/>
                  </a:lnTo>
                  <a:lnTo>
                    <a:pt x="1971" y="1609"/>
                  </a:lnTo>
                  <a:lnTo>
                    <a:pt x="1969" y="1605"/>
                  </a:lnTo>
                  <a:lnTo>
                    <a:pt x="1969" y="1604"/>
                  </a:lnTo>
                  <a:lnTo>
                    <a:pt x="1969" y="1604"/>
                  </a:lnTo>
                  <a:lnTo>
                    <a:pt x="1969" y="1604"/>
                  </a:lnTo>
                  <a:lnTo>
                    <a:pt x="1967" y="1604"/>
                  </a:lnTo>
                  <a:lnTo>
                    <a:pt x="1965" y="1604"/>
                  </a:lnTo>
                  <a:lnTo>
                    <a:pt x="1964" y="1602"/>
                  </a:lnTo>
                  <a:lnTo>
                    <a:pt x="1964" y="1605"/>
                  </a:lnTo>
                  <a:lnTo>
                    <a:pt x="1965" y="1607"/>
                  </a:lnTo>
                  <a:lnTo>
                    <a:pt x="1967" y="1609"/>
                  </a:lnTo>
                  <a:lnTo>
                    <a:pt x="1969" y="1611"/>
                  </a:lnTo>
                  <a:lnTo>
                    <a:pt x="1969" y="1611"/>
                  </a:lnTo>
                  <a:lnTo>
                    <a:pt x="1967" y="1612"/>
                  </a:lnTo>
                  <a:lnTo>
                    <a:pt x="1967" y="1614"/>
                  </a:lnTo>
                  <a:lnTo>
                    <a:pt x="1967" y="1616"/>
                  </a:lnTo>
                  <a:lnTo>
                    <a:pt x="1967" y="1621"/>
                  </a:lnTo>
                  <a:lnTo>
                    <a:pt x="1958" y="1621"/>
                  </a:lnTo>
                  <a:lnTo>
                    <a:pt x="1958" y="1616"/>
                  </a:lnTo>
                  <a:lnTo>
                    <a:pt x="1953" y="1614"/>
                  </a:lnTo>
                  <a:lnTo>
                    <a:pt x="1948" y="1611"/>
                  </a:lnTo>
                  <a:lnTo>
                    <a:pt x="1946" y="1607"/>
                  </a:lnTo>
                  <a:lnTo>
                    <a:pt x="1944" y="1602"/>
                  </a:lnTo>
                  <a:lnTo>
                    <a:pt x="1943" y="1597"/>
                  </a:lnTo>
                  <a:lnTo>
                    <a:pt x="1939" y="1590"/>
                  </a:lnTo>
                  <a:lnTo>
                    <a:pt x="1934" y="1593"/>
                  </a:lnTo>
                  <a:lnTo>
                    <a:pt x="1927" y="1597"/>
                  </a:lnTo>
                  <a:lnTo>
                    <a:pt x="1920" y="1598"/>
                  </a:lnTo>
                  <a:lnTo>
                    <a:pt x="1913" y="1602"/>
                  </a:lnTo>
                  <a:lnTo>
                    <a:pt x="1913" y="1593"/>
                  </a:lnTo>
                  <a:lnTo>
                    <a:pt x="1915" y="1591"/>
                  </a:lnTo>
                  <a:lnTo>
                    <a:pt x="1915" y="1591"/>
                  </a:lnTo>
                  <a:lnTo>
                    <a:pt x="1915" y="1590"/>
                  </a:lnTo>
                  <a:lnTo>
                    <a:pt x="1916" y="1590"/>
                  </a:lnTo>
                  <a:lnTo>
                    <a:pt x="1916" y="1586"/>
                  </a:lnTo>
                  <a:lnTo>
                    <a:pt x="1930" y="1581"/>
                  </a:lnTo>
                  <a:lnTo>
                    <a:pt x="1943" y="1577"/>
                  </a:lnTo>
                  <a:lnTo>
                    <a:pt x="1955" y="1570"/>
                  </a:lnTo>
                  <a:lnTo>
                    <a:pt x="1964" y="1558"/>
                  </a:lnTo>
                  <a:close/>
                  <a:moveTo>
                    <a:pt x="1878" y="1539"/>
                  </a:moveTo>
                  <a:lnTo>
                    <a:pt x="1882" y="1543"/>
                  </a:lnTo>
                  <a:lnTo>
                    <a:pt x="1883" y="1543"/>
                  </a:lnTo>
                  <a:lnTo>
                    <a:pt x="1885" y="1543"/>
                  </a:lnTo>
                  <a:lnTo>
                    <a:pt x="1885" y="1544"/>
                  </a:lnTo>
                  <a:lnTo>
                    <a:pt x="1885" y="1544"/>
                  </a:lnTo>
                  <a:lnTo>
                    <a:pt x="1885" y="1548"/>
                  </a:lnTo>
                  <a:lnTo>
                    <a:pt x="1887" y="1551"/>
                  </a:lnTo>
                  <a:lnTo>
                    <a:pt x="1876" y="1560"/>
                  </a:lnTo>
                  <a:lnTo>
                    <a:pt x="1869" y="1569"/>
                  </a:lnTo>
                  <a:lnTo>
                    <a:pt x="1861" y="1576"/>
                  </a:lnTo>
                  <a:lnTo>
                    <a:pt x="1848" y="1583"/>
                  </a:lnTo>
                  <a:lnTo>
                    <a:pt x="1848" y="1579"/>
                  </a:lnTo>
                  <a:lnTo>
                    <a:pt x="1859" y="1567"/>
                  </a:lnTo>
                  <a:lnTo>
                    <a:pt x="1871" y="1555"/>
                  </a:lnTo>
                  <a:lnTo>
                    <a:pt x="1878" y="1539"/>
                  </a:lnTo>
                  <a:close/>
                  <a:moveTo>
                    <a:pt x="1920" y="1436"/>
                  </a:moveTo>
                  <a:lnTo>
                    <a:pt x="1920" y="1454"/>
                  </a:lnTo>
                  <a:lnTo>
                    <a:pt x="1918" y="1466"/>
                  </a:lnTo>
                  <a:lnTo>
                    <a:pt x="1915" y="1476"/>
                  </a:lnTo>
                  <a:lnTo>
                    <a:pt x="1913" y="1494"/>
                  </a:lnTo>
                  <a:lnTo>
                    <a:pt x="1916" y="1494"/>
                  </a:lnTo>
                  <a:lnTo>
                    <a:pt x="1916" y="1497"/>
                  </a:lnTo>
                  <a:lnTo>
                    <a:pt x="1923" y="1497"/>
                  </a:lnTo>
                  <a:lnTo>
                    <a:pt x="1927" y="1497"/>
                  </a:lnTo>
                  <a:lnTo>
                    <a:pt x="1930" y="1497"/>
                  </a:lnTo>
                  <a:lnTo>
                    <a:pt x="1934" y="1499"/>
                  </a:lnTo>
                  <a:lnTo>
                    <a:pt x="1937" y="1501"/>
                  </a:lnTo>
                  <a:lnTo>
                    <a:pt x="1944" y="1502"/>
                  </a:lnTo>
                  <a:lnTo>
                    <a:pt x="1948" y="1515"/>
                  </a:lnTo>
                  <a:lnTo>
                    <a:pt x="1955" y="1523"/>
                  </a:lnTo>
                  <a:lnTo>
                    <a:pt x="1964" y="1532"/>
                  </a:lnTo>
                  <a:lnTo>
                    <a:pt x="1971" y="1544"/>
                  </a:lnTo>
                  <a:lnTo>
                    <a:pt x="1965" y="1546"/>
                  </a:lnTo>
                  <a:lnTo>
                    <a:pt x="1962" y="1548"/>
                  </a:lnTo>
                  <a:lnTo>
                    <a:pt x="1960" y="1548"/>
                  </a:lnTo>
                  <a:lnTo>
                    <a:pt x="1960" y="1550"/>
                  </a:lnTo>
                  <a:lnTo>
                    <a:pt x="1960" y="1551"/>
                  </a:lnTo>
                  <a:lnTo>
                    <a:pt x="1960" y="1551"/>
                  </a:lnTo>
                  <a:lnTo>
                    <a:pt x="1960" y="1553"/>
                  </a:lnTo>
                  <a:lnTo>
                    <a:pt x="1957" y="1553"/>
                  </a:lnTo>
                  <a:lnTo>
                    <a:pt x="1951" y="1555"/>
                  </a:lnTo>
                  <a:lnTo>
                    <a:pt x="1950" y="1551"/>
                  </a:lnTo>
                  <a:lnTo>
                    <a:pt x="1950" y="1551"/>
                  </a:lnTo>
                  <a:lnTo>
                    <a:pt x="1950" y="1550"/>
                  </a:lnTo>
                  <a:lnTo>
                    <a:pt x="1950" y="1550"/>
                  </a:lnTo>
                  <a:lnTo>
                    <a:pt x="1948" y="1550"/>
                  </a:lnTo>
                  <a:lnTo>
                    <a:pt x="1946" y="1550"/>
                  </a:lnTo>
                  <a:lnTo>
                    <a:pt x="1944" y="1548"/>
                  </a:lnTo>
                  <a:lnTo>
                    <a:pt x="1941" y="1555"/>
                  </a:lnTo>
                  <a:lnTo>
                    <a:pt x="1939" y="1560"/>
                  </a:lnTo>
                  <a:lnTo>
                    <a:pt x="1936" y="1565"/>
                  </a:lnTo>
                  <a:lnTo>
                    <a:pt x="1930" y="1567"/>
                  </a:lnTo>
                  <a:lnTo>
                    <a:pt x="1925" y="1570"/>
                  </a:lnTo>
                  <a:lnTo>
                    <a:pt x="1925" y="1567"/>
                  </a:lnTo>
                  <a:lnTo>
                    <a:pt x="1922" y="1563"/>
                  </a:lnTo>
                  <a:lnTo>
                    <a:pt x="1922" y="1560"/>
                  </a:lnTo>
                  <a:lnTo>
                    <a:pt x="1922" y="1558"/>
                  </a:lnTo>
                  <a:lnTo>
                    <a:pt x="1922" y="1557"/>
                  </a:lnTo>
                  <a:lnTo>
                    <a:pt x="1922" y="1557"/>
                  </a:lnTo>
                  <a:lnTo>
                    <a:pt x="1922" y="1555"/>
                  </a:lnTo>
                  <a:lnTo>
                    <a:pt x="1920" y="1553"/>
                  </a:lnTo>
                  <a:lnTo>
                    <a:pt x="1918" y="1553"/>
                  </a:lnTo>
                  <a:lnTo>
                    <a:pt x="1913" y="1551"/>
                  </a:lnTo>
                  <a:lnTo>
                    <a:pt x="1913" y="1546"/>
                  </a:lnTo>
                  <a:lnTo>
                    <a:pt x="1913" y="1541"/>
                  </a:lnTo>
                  <a:lnTo>
                    <a:pt x="1915" y="1537"/>
                  </a:lnTo>
                  <a:lnTo>
                    <a:pt x="1915" y="1536"/>
                  </a:lnTo>
                  <a:lnTo>
                    <a:pt x="1916" y="1534"/>
                  </a:lnTo>
                  <a:lnTo>
                    <a:pt x="1920" y="1534"/>
                  </a:lnTo>
                  <a:lnTo>
                    <a:pt x="1925" y="1532"/>
                  </a:lnTo>
                  <a:lnTo>
                    <a:pt x="1932" y="1532"/>
                  </a:lnTo>
                  <a:lnTo>
                    <a:pt x="1932" y="1544"/>
                  </a:lnTo>
                  <a:lnTo>
                    <a:pt x="1944" y="1544"/>
                  </a:lnTo>
                  <a:lnTo>
                    <a:pt x="1944" y="1541"/>
                  </a:lnTo>
                  <a:lnTo>
                    <a:pt x="1946" y="1537"/>
                  </a:lnTo>
                  <a:lnTo>
                    <a:pt x="1948" y="1536"/>
                  </a:lnTo>
                  <a:lnTo>
                    <a:pt x="1948" y="1534"/>
                  </a:lnTo>
                  <a:lnTo>
                    <a:pt x="1950" y="1532"/>
                  </a:lnTo>
                  <a:lnTo>
                    <a:pt x="1951" y="1529"/>
                  </a:lnTo>
                  <a:lnTo>
                    <a:pt x="1948" y="1529"/>
                  </a:lnTo>
                  <a:lnTo>
                    <a:pt x="1930" y="1515"/>
                  </a:lnTo>
                  <a:lnTo>
                    <a:pt x="1910" y="1506"/>
                  </a:lnTo>
                  <a:lnTo>
                    <a:pt x="1910" y="1513"/>
                  </a:lnTo>
                  <a:lnTo>
                    <a:pt x="1908" y="1518"/>
                  </a:lnTo>
                  <a:lnTo>
                    <a:pt x="1906" y="1523"/>
                  </a:lnTo>
                  <a:lnTo>
                    <a:pt x="1906" y="1529"/>
                  </a:lnTo>
                  <a:lnTo>
                    <a:pt x="1904" y="1527"/>
                  </a:lnTo>
                  <a:lnTo>
                    <a:pt x="1903" y="1525"/>
                  </a:lnTo>
                  <a:lnTo>
                    <a:pt x="1903" y="1525"/>
                  </a:lnTo>
                  <a:lnTo>
                    <a:pt x="1903" y="1523"/>
                  </a:lnTo>
                  <a:lnTo>
                    <a:pt x="1901" y="1522"/>
                  </a:lnTo>
                  <a:lnTo>
                    <a:pt x="1896" y="1509"/>
                  </a:lnTo>
                  <a:lnTo>
                    <a:pt x="1890" y="1494"/>
                  </a:lnTo>
                  <a:lnTo>
                    <a:pt x="1889" y="1474"/>
                  </a:lnTo>
                  <a:lnTo>
                    <a:pt x="1890" y="1457"/>
                  </a:lnTo>
                  <a:lnTo>
                    <a:pt x="1897" y="1440"/>
                  </a:lnTo>
                  <a:lnTo>
                    <a:pt x="1903" y="1438"/>
                  </a:lnTo>
                  <a:lnTo>
                    <a:pt x="1908" y="1436"/>
                  </a:lnTo>
                  <a:lnTo>
                    <a:pt x="1913" y="1436"/>
                  </a:lnTo>
                  <a:lnTo>
                    <a:pt x="1920" y="1436"/>
                  </a:lnTo>
                  <a:close/>
                  <a:moveTo>
                    <a:pt x="1913" y="1337"/>
                  </a:moveTo>
                  <a:lnTo>
                    <a:pt x="1916" y="1340"/>
                  </a:lnTo>
                  <a:lnTo>
                    <a:pt x="1918" y="1344"/>
                  </a:lnTo>
                  <a:lnTo>
                    <a:pt x="1920" y="1347"/>
                  </a:lnTo>
                  <a:lnTo>
                    <a:pt x="1920" y="1352"/>
                  </a:lnTo>
                  <a:lnTo>
                    <a:pt x="1920" y="1359"/>
                  </a:lnTo>
                  <a:lnTo>
                    <a:pt x="1906" y="1394"/>
                  </a:lnTo>
                  <a:lnTo>
                    <a:pt x="1899" y="1385"/>
                  </a:lnTo>
                  <a:lnTo>
                    <a:pt x="1896" y="1377"/>
                  </a:lnTo>
                  <a:lnTo>
                    <a:pt x="1894" y="1363"/>
                  </a:lnTo>
                  <a:lnTo>
                    <a:pt x="1913" y="1337"/>
                  </a:lnTo>
                  <a:close/>
                  <a:moveTo>
                    <a:pt x="2025" y="1256"/>
                  </a:moveTo>
                  <a:lnTo>
                    <a:pt x="2028" y="1258"/>
                  </a:lnTo>
                  <a:lnTo>
                    <a:pt x="2030" y="1258"/>
                  </a:lnTo>
                  <a:lnTo>
                    <a:pt x="2030" y="1258"/>
                  </a:lnTo>
                  <a:lnTo>
                    <a:pt x="2030" y="1260"/>
                  </a:lnTo>
                  <a:lnTo>
                    <a:pt x="2030" y="1260"/>
                  </a:lnTo>
                  <a:lnTo>
                    <a:pt x="2032" y="1263"/>
                  </a:lnTo>
                  <a:lnTo>
                    <a:pt x="2032" y="1267"/>
                  </a:lnTo>
                  <a:lnTo>
                    <a:pt x="2030" y="1272"/>
                  </a:lnTo>
                  <a:lnTo>
                    <a:pt x="2026" y="1277"/>
                  </a:lnTo>
                  <a:lnTo>
                    <a:pt x="2025" y="1282"/>
                  </a:lnTo>
                  <a:lnTo>
                    <a:pt x="2016" y="1282"/>
                  </a:lnTo>
                  <a:lnTo>
                    <a:pt x="2016" y="1270"/>
                  </a:lnTo>
                  <a:lnTo>
                    <a:pt x="2019" y="1269"/>
                  </a:lnTo>
                  <a:lnTo>
                    <a:pt x="2021" y="1265"/>
                  </a:lnTo>
                  <a:lnTo>
                    <a:pt x="2023" y="1262"/>
                  </a:lnTo>
                  <a:lnTo>
                    <a:pt x="2025" y="1256"/>
                  </a:lnTo>
                  <a:close/>
                  <a:moveTo>
                    <a:pt x="1978" y="1209"/>
                  </a:moveTo>
                  <a:lnTo>
                    <a:pt x="1990" y="1209"/>
                  </a:lnTo>
                  <a:lnTo>
                    <a:pt x="1990" y="1221"/>
                  </a:lnTo>
                  <a:lnTo>
                    <a:pt x="1974" y="1221"/>
                  </a:lnTo>
                  <a:lnTo>
                    <a:pt x="1974" y="1213"/>
                  </a:lnTo>
                  <a:lnTo>
                    <a:pt x="1978" y="1213"/>
                  </a:lnTo>
                  <a:lnTo>
                    <a:pt x="1978" y="1209"/>
                  </a:lnTo>
                  <a:close/>
                  <a:moveTo>
                    <a:pt x="707" y="1176"/>
                  </a:moveTo>
                  <a:lnTo>
                    <a:pt x="716" y="1176"/>
                  </a:lnTo>
                  <a:lnTo>
                    <a:pt x="712" y="1181"/>
                  </a:lnTo>
                  <a:lnTo>
                    <a:pt x="709" y="1185"/>
                  </a:lnTo>
                  <a:lnTo>
                    <a:pt x="705" y="1188"/>
                  </a:lnTo>
                  <a:lnTo>
                    <a:pt x="702" y="1192"/>
                  </a:lnTo>
                  <a:lnTo>
                    <a:pt x="696" y="1195"/>
                  </a:lnTo>
                  <a:lnTo>
                    <a:pt x="693" y="1195"/>
                  </a:lnTo>
                  <a:lnTo>
                    <a:pt x="693" y="1197"/>
                  </a:lnTo>
                  <a:lnTo>
                    <a:pt x="691" y="1197"/>
                  </a:lnTo>
                  <a:lnTo>
                    <a:pt x="688" y="1197"/>
                  </a:lnTo>
                  <a:lnTo>
                    <a:pt x="684" y="1199"/>
                  </a:lnTo>
                  <a:lnTo>
                    <a:pt x="681" y="1186"/>
                  </a:lnTo>
                  <a:lnTo>
                    <a:pt x="688" y="1185"/>
                  </a:lnTo>
                  <a:lnTo>
                    <a:pt x="695" y="1181"/>
                  </a:lnTo>
                  <a:lnTo>
                    <a:pt x="702" y="1179"/>
                  </a:lnTo>
                  <a:lnTo>
                    <a:pt x="707" y="1176"/>
                  </a:lnTo>
                  <a:close/>
                  <a:moveTo>
                    <a:pt x="562" y="1171"/>
                  </a:moveTo>
                  <a:lnTo>
                    <a:pt x="571" y="1174"/>
                  </a:lnTo>
                  <a:lnTo>
                    <a:pt x="581" y="1178"/>
                  </a:lnTo>
                  <a:lnTo>
                    <a:pt x="593" y="1181"/>
                  </a:lnTo>
                  <a:lnTo>
                    <a:pt x="600" y="1186"/>
                  </a:lnTo>
                  <a:lnTo>
                    <a:pt x="572" y="1186"/>
                  </a:lnTo>
                  <a:lnTo>
                    <a:pt x="569" y="1185"/>
                  </a:lnTo>
                  <a:lnTo>
                    <a:pt x="567" y="1185"/>
                  </a:lnTo>
                  <a:lnTo>
                    <a:pt x="564" y="1183"/>
                  </a:lnTo>
                  <a:lnTo>
                    <a:pt x="557" y="1183"/>
                  </a:lnTo>
                  <a:lnTo>
                    <a:pt x="557" y="1179"/>
                  </a:lnTo>
                  <a:lnTo>
                    <a:pt x="559" y="1178"/>
                  </a:lnTo>
                  <a:lnTo>
                    <a:pt x="560" y="1176"/>
                  </a:lnTo>
                  <a:lnTo>
                    <a:pt x="560" y="1176"/>
                  </a:lnTo>
                  <a:lnTo>
                    <a:pt x="560" y="1174"/>
                  </a:lnTo>
                  <a:lnTo>
                    <a:pt x="562" y="1171"/>
                  </a:lnTo>
                  <a:close/>
                  <a:moveTo>
                    <a:pt x="250" y="1103"/>
                  </a:moveTo>
                  <a:lnTo>
                    <a:pt x="274" y="1103"/>
                  </a:lnTo>
                  <a:lnTo>
                    <a:pt x="274" y="1106"/>
                  </a:lnTo>
                  <a:lnTo>
                    <a:pt x="269" y="1108"/>
                  </a:lnTo>
                  <a:lnTo>
                    <a:pt x="267" y="1110"/>
                  </a:lnTo>
                  <a:lnTo>
                    <a:pt x="264" y="1111"/>
                  </a:lnTo>
                  <a:lnTo>
                    <a:pt x="260" y="1113"/>
                  </a:lnTo>
                  <a:lnTo>
                    <a:pt x="255" y="1113"/>
                  </a:lnTo>
                  <a:lnTo>
                    <a:pt x="250" y="1103"/>
                  </a:lnTo>
                  <a:close/>
                  <a:moveTo>
                    <a:pt x="620" y="1083"/>
                  </a:moveTo>
                  <a:lnTo>
                    <a:pt x="618" y="1085"/>
                  </a:lnTo>
                  <a:lnTo>
                    <a:pt x="616" y="1087"/>
                  </a:lnTo>
                  <a:lnTo>
                    <a:pt x="614" y="1087"/>
                  </a:lnTo>
                  <a:lnTo>
                    <a:pt x="614" y="1089"/>
                  </a:lnTo>
                  <a:lnTo>
                    <a:pt x="613" y="1090"/>
                  </a:lnTo>
                  <a:lnTo>
                    <a:pt x="611" y="1094"/>
                  </a:lnTo>
                  <a:lnTo>
                    <a:pt x="614" y="1094"/>
                  </a:lnTo>
                  <a:lnTo>
                    <a:pt x="620" y="1092"/>
                  </a:lnTo>
                  <a:lnTo>
                    <a:pt x="623" y="1090"/>
                  </a:lnTo>
                  <a:lnTo>
                    <a:pt x="627" y="1089"/>
                  </a:lnTo>
                  <a:lnTo>
                    <a:pt x="630" y="1087"/>
                  </a:lnTo>
                  <a:lnTo>
                    <a:pt x="634" y="1083"/>
                  </a:lnTo>
                  <a:lnTo>
                    <a:pt x="620" y="1083"/>
                  </a:lnTo>
                  <a:close/>
                  <a:moveTo>
                    <a:pt x="370" y="1083"/>
                  </a:moveTo>
                  <a:lnTo>
                    <a:pt x="372" y="1099"/>
                  </a:lnTo>
                  <a:lnTo>
                    <a:pt x="374" y="1118"/>
                  </a:lnTo>
                  <a:lnTo>
                    <a:pt x="365" y="1118"/>
                  </a:lnTo>
                  <a:lnTo>
                    <a:pt x="363" y="1120"/>
                  </a:lnTo>
                  <a:lnTo>
                    <a:pt x="360" y="1120"/>
                  </a:lnTo>
                  <a:lnTo>
                    <a:pt x="356" y="1120"/>
                  </a:lnTo>
                  <a:lnTo>
                    <a:pt x="351" y="1122"/>
                  </a:lnTo>
                  <a:lnTo>
                    <a:pt x="349" y="1108"/>
                  </a:lnTo>
                  <a:lnTo>
                    <a:pt x="349" y="1094"/>
                  </a:lnTo>
                  <a:lnTo>
                    <a:pt x="351" y="1087"/>
                  </a:lnTo>
                  <a:lnTo>
                    <a:pt x="354" y="1085"/>
                  </a:lnTo>
                  <a:lnTo>
                    <a:pt x="358" y="1083"/>
                  </a:lnTo>
                  <a:lnTo>
                    <a:pt x="363" y="1083"/>
                  </a:lnTo>
                  <a:lnTo>
                    <a:pt x="370" y="1083"/>
                  </a:lnTo>
                  <a:close/>
                  <a:moveTo>
                    <a:pt x="361" y="1049"/>
                  </a:moveTo>
                  <a:lnTo>
                    <a:pt x="370" y="1049"/>
                  </a:lnTo>
                  <a:lnTo>
                    <a:pt x="368" y="1056"/>
                  </a:lnTo>
                  <a:lnTo>
                    <a:pt x="368" y="1061"/>
                  </a:lnTo>
                  <a:lnTo>
                    <a:pt x="368" y="1066"/>
                  </a:lnTo>
                  <a:lnTo>
                    <a:pt x="367" y="1070"/>
                  </a:lnTo>
                  <a:lnTo>
                    <a:pt x="365" y="1075"/>
                  </a:lnTo>
                  <a:lnTo>
                    <a:pt x="358" y="1075"/>
                  </a:lnTo>
                  <a:lnTo>
                    <a:pt x="358" y="1068"/>
                  </a:lnTo>
                  <a:lnTo>
                    <a:pt x="360" y="1061"/>
                  </a:lnTo>
                  <a:lnTo>
                    <a:pt x="360" y="1054"/>
                  </a:lnTo>
                  <a:lnTo>
                    <a:pt x="361" y="1049"/>
                  </a:lnTo>
                  <a:close/>
                  <a:moveTo>
                    <a:pt x="2201" y="1001"/>
                  </a:moveTo>
                  <a:lnTo>
                    <a:pt x="2210" y="1014"/>
                  </a:lnTo>
                  <a:lnTo>
                    <a:pt x="2218" y="1021"/>
                  </a:lnTo>
                  <a:lnTo>
                    <a:pt x="2229" y="1024"/>
                  </a:lnTo>
                  <a:lnTo>
                    <a:pt x="2236" y="1028"/>
                  </a:lnTo>
                  <a:lnTo>
                    <a:pt x="2243" y="1033"/>
                  </a:lnTo>
                  <a:lnTo>
                    <a:pt x="2245" y="1036"/>
                  </a:lnTo>
                  <a:lnTo>
                    <a:pt x="2246" y="1040"/>
                  </a:lnTo>
                  <a:lnTo>
                    <a:pt x="2246" y="1043"/>
                  </a:lnTo>
                  <a:lnTo>
                    <a:pt x="2246" y="1049"/>
                  </a:lnTo>
                  <a:lnTo>
                    <a:pt x="2234" y="1052"/>
                  </a:lnTo>
                  <a:lnTo>
                    <a:pt x="2225" y="1059"/>
                  </a:lnTo>
                  <a:lnTo>
                    <a:pt x="2218" y="1066"/>
                  </a:lnTo>
                  <a:lnTo>
                    <a:pt x="2208" y="1071"/>
                  </a:lnTo>
                  <a:lnTo>
                    <a:pt x="2204" y="1066"/>
                  </a:lnTo>
                  <a:lnTo>
                    <a:pt x="2201" y="1064"/>
                  </a:lnTo>
                  <a:lnTo>
                    <a:pt x="2198" y="1063"/>
                  </a:lnTo>
                  <a:lnTo>
                    <a:pt x="2194" y="1064"/>
                  </a:lnTo>
                  <a:lnTo>
                    <a:pt x="2191" y="1066"/>
                  </a:lnTo>
                  <a:lnTo>
                    <a:pt x="2189" y="1070"/>
                  </a:lnTo>
                  <a:lnTo>
                    <a:pt x="2185" y="1071"/>
                  </a:lnTo>
                  <a:lnTo>
                    <a:pt x="2191" y="1092"/>
                  </a:lnTo>
                  <a:lnTo>
                    <a:pt x="2192" y="1108"/>
                  </a:lnTo>
                  <a:lnTo>
                    <a:pt x="2192" y="1120"/>
                  </a:lnTo>
                  <a:lnTo>
                    <a:pt x="2191" y="1132"/>
                  </a:lnTo>
                  <a:lnTo>
                    <a:pt x="2187" y="1145"/>
                  </a:lnTo>
                  <a:lnTo>
                    <a:pt x="2184" y="1162"/>
                  </a:lnTo>
                  <a:lnTo>
                    <a:pt x="2182" y="1183"/>
                  </a:lnTo>
                  <a:lnTo>
                    <a:pt x="2159" y="1195"/>
                  </a:lnTo>
                  <a:lnTo>
                    <a:pt x="2133" y="1207"/>
                  </a:lnTo>
                  <a:lnTo>
                    <a:pt x="2108" y="1218"/>
                  </a:lnTo>
                  <a:lnTo>
                    <a:pt x="2103" y="1209"/>
                  </a:lnTo>
                  <a:lnTo>
                    <a:pt x="2098" y="1202"/>
                  </a:lnTo>
                  <a:lnTo>
                    <a:pt x="2096" y="1209"/>
                  </a:lnTo>
                  <a:lnTo>
                    <a:pt x="2096" y="1213"/>
                  </a:lnTo>
                  <a:lnTo>
                    <a:pt x="2095" y="1218"/>
                  </a:lnTo>
                  <a:lnTo>
                    <a:pt x="2093" y="1221"/>
                  </a:lnTo>
                  <a:lnTo>
                    <a:pt x="2088" y="1221"/>
                  </a:lnTo>
                  <a:lnTo>
                    <a:pt x="2084" y="1221"/>
                  </a:lnTo>
                  <a:lnTo>
                    <a:pt x="2082" y="1223"/>
                  </a:lnTo>
                  <a:lnTo>
                    <a:pt x="2081" y="1223"/>
                  </a:lnTo>
                  <a:lnTo>
                    <a:pt x="2079" y="1225"/>
                  </a:lnTo>
                  <a:lnTo>
                    <a:pt x="2077" y="1227"/>
                  </a:lnTo>
                  <a:lnTo>
                    <a:pt x="2072" y="1227"/>
                  </a:lnTo>
                  <a:lnTo>
                    <a:pt x="2067" y="1228"/>
                  </a:lnTo>
                  <a:lnTo>
                    <a:pt x="2065" y="1225"/>
                  </a:lnTo>
                  <a:lnTo>
                    <a:pt x="2065" y="1220"/>
                  </a:lnTo>
                  <a:lnTo>
                    <a:pt x="2065" y="1218"/>
                  </a:lnTo>
                  <a:lnTo>
                    <a:pt x="2065" y="1214"/>
                  </a:lnTo>
                  <a:lnTo>
                    <a:pt x="2065" y="1213"/>
                  </a:lnTo>
                  <a:lnTo>
                    <a:pt x="2061" y="1213"/>
                  </a:lnTo>
                  <a:lnTo>
                    <a:pt x="2058" y="1211"/>
                  </a:lnTo>
                  <a:lnTo>
                    <a:pt x="2051" y="1209"/>
                  </a:lnTo>
                  <a:lnTo>
                    <a:pt x="2051" y="1213"/>
                  </a:lnTo>
                  <a:lnTo>
                    <a:pt x="2054" y="1218"/>
                  </a:lnTo>
                  <a:lnTo>
                    <a:pt x="2058" y="1220"/>
                  </a:lnTo>
                  <a:lnTo>
                    <a:pt x="2058" y="1223"/>
                  </a:lnTo>
                  <a:lnTo>
                    <a:pt x="2058" y="1228"/>
                  </a:lnTo>
                  <a:lnTo>
                    <a:pt x="2060" y="1237"/>
                  </a:lnTo>
                  <a:lnTo>
                    <a:pt x="2054" y="1242"/>
                  </a:lnTo>
                  <a:lnTo>
                    <a:pt x="2051" y="1249"/>
                  </a:lnTo>
                  <a:lnTo>
                    <a:pt x="2047" y="1256"/>
                  </a:lnTo>
                  <a:lnTo>
                    <a:pt x="2035" y="1256"/>
                  </a:lnTo>
                  <a:lnTo>
                    <a:pt x="2033" y="1242"/>
                  </a:lnTo>
                  <a:lnTo>
                    <a:pt x="2032" y="1235"/>
                  </a:lnTo>
                  <a:lnTo>
                    <a:pt x="2028" y="1228"/>
                  </a:lnTo>
                  <a:lnTo>
                    <a:pt x="2025" y="1218"/>
                  </a:lnTo>
                  <a:lnTo>
                    <a:pt x="2035" y="1218"/>
                  </a:lnTo>
                  <a:lnTo>
                    <a:pt x="2047" y="1202"/>
                  </a:lnTo>
                  <a:lnTo>
                    <a:pt x="2063" y="1188"/>
                  </a:lnTo>
                  <a:lnTo>
                    <a:pt x="2082" y="1179"/>
                  </a:lnTo>
                  <a:lnTo>
                    <a:pt x="2089" y="1178"/>
                  </a:lnTo>
                  <a:lnTo>
                    <a:pt x="2096" y="1178"/>
                  </a:lnTo>
                  <a:lnTo>
                    <a:pt x="2102" y="1179"/>
                  </a:lnTo>
                  <a:lnTo>
                    <a:pt x="2105" y="1179"/>
                  </a:lnTo>
                  <a:lnTo>
                    <a:pt x="2108" y="1179"/>
                  </a:lnTo>
                  <a:lnTo>
                    <a:pt x="2112" y="1174"/>
                  </a:lnTo>
                  <a:lnTo>
                    <a:pt x="2115" y="1169"/>
                  </a:lnTo>
                  <a:lnTo>
                    <a:pt x="2117" y="1164"/>
                  </a:lnTo>
                  <a:lnTo>
                    <a:pt x="2119" y="1160"/>
                  </a:lnTo>
                  <a:lnTo>
                    <a:pt x="2122" y="1155"/>
                  </a:lnTo>
                  <a:lnTo>
                    <a:pt x="2128" y="1152"/>
                  </a:lnTo>
                  <a:lnTo>
                    <a:pt x="2129" y="1155"/>
                  </a:lnTo>
                  <a:lnTo>
                    <a:pt x="2131" y="1157"/>
                  </a:lnTo>
                  <a:lnTo>
                    <a:pt x="2133" y="1157"/>
                  </a:lnTo>
                  <a:lnTo>
                    <a:pt x="2133" y="1157"/>
                  </a:lnTo>
                  <a:lnTo>
                    <a:pt x="2135" y="1157"/>
                  </a:lnTo>
                  <a:lnTo>
                    <a:pt x="2136" y="1155"/>
                  </a:lnTo>
                  <a:lnTo>
                    <a:pt x="2150" y="1143"/>
                  </a:lnTo>
                  <a:lnTo>
                    <a:pt x="2159" y="1132"/>
                  </a:lnTo>
                  <a:lnTo>
                    <a:pt x="2163" y="1120"/>
                  </a:lnTo>
                  <a:lnTo>
                    <a:pt x="2166" y="1106"/>
                  </a:lnTo>
                  <a:lnTo>
                    <a:pt x="2171" y="1094"/>
                  </a:lnTo>
                  <a:lnTo>
                    <a:pt x="2182" y="1078"/>
                  </a:lnTo>
                  <a:lnTo>
                    <a:pt x="2175" y="1078"/>
                  </a:lnTo>
                  <a:lnTo>
                    <a:pt x="2170" y="1075"/>
                  </a:lnTo>
                  <a:lnTo>
                    <a:pt x="2168" y="1071"/>
                  </a:lnTo>
                  <a:lnTo>
                    <a:pt x="2166" y="1068"/>
                  </a:lnTo>
                  <a:lnTo>
                    <a:pt x="2166" y="1061"/>
                  </a:lnTo>
                  <a:lnTo>
                    <a:pt x="2166" y="1052"/>
                  </a:lnTo>
                  <a:lnTo>
                    <a:pt x="2168" y="1050"/>
                  </a:lnTo>
                  <a:lnTo>
                    <a:pt x="2168" y="1050"/>
                  </a:lnTo>
                  <a:lnTo>
                    <a:pt x="2170" y="1049"/>
                  </a:lnTo>
                  <a:lnTo>
                    <a:pt x="2170" y="1047"/>
                  </a:lnTo>
                  <a:lnTo>
                    <a:pt x="2170" y="1045"/>
                  </a:lnTo>
                  <a:lnTo>
                    <a:pt x="2177" y="1043"/>
                  </a:lnTo>
                  <a:lnTo>
                    <a:pt x="2182" y="1043"/>
                  </a:lnTo>
                  <a:lnTo>
                    <a:pt x="2185" y="1042"/>
                  </a:lnTo>
                  <a:lnTo>
                    <a:pt x="2189" y="1042"/>
                  </a:lnTo>
                  <a:lnTo>
                    <a:pt x="2189" y="1024"/>
                  </a:lnTo>
                  <a:lnTo>
                    <a:pt x="2192" y="1010"/>
                  </a:lnTo>
                  <a:lnTo>
                    <a:pt x="2201" y="1001"/>
                  </a:lnTo>
                  <a:close/>
                  <a:moveTo>
                    <a:pt x="422" y="998"/>
                  </a:moveTo>
                  <a:lnTo>
                    <a:pt x="421" y="1000"/>
                  </a:lnTo>
                  <a:lnTo>
                    <a:pt x="419" y="1000"/>
                  </a:lnTo>
                  <a:lnTo>
                    <a:pt x="417" y="1000"/>
                  </a:lnTo>
                  <a:lnTo>
                    <a:pt x="417" y="1001"/>
                  </a:lnTo>
                  <a:lnTo>
                    <a:pt x="415" y="1001"/>
                  </a:lnTo>
                  <a:lnTo>
                    <a:pt x="412" y="1005"/>
                  </a:lnTo>
                  <a:lnTo>
                    <a:pt x="408" y="1007"/>
                  </a:lnTo>
                  <a:lnTo>
                    <a:pt x="408" y="1008"/>
                  </a:lnTo>
                  <a:lnTo>
                    <a:pt x="408" y="1012"/>
                  </a:lnTo>
                  <a:lnTo>
                    <a:pt x="408" y="1015"/>
                  </a:lnTo>
                  <a:lnTo>
                    <a:pt x="408" y="1021"/>
                  </a:lnTo>
                  <a:lnTo>
                    <a:pt x="422" y="1035"/>
                  </a:lnTo>
                  <a:lnTo>
                    <a:pt x="435" y="1050"/>
                  </a:lnTo>
                  <a:lnTo>
                    <a:pt x="447" y="1068"/>
                  </a:lnTo>
                  <a:lnTo>
                    <a:pt x="461" y="1068"/>
                  </a:lnTo>
                  <a:lnTo>
                    <a:pt x="461" y="1078"/>
                  </a:lnTo>
                  <a:lnTo>
                    <a:pt x="475" y="1083"/>
                  </a:lnTo>
                  <a:lnTo>
                    <a:pt x="485" y="1090"/>
                  </a:lnTo>
                  <a:lnTo>
                    <a:pt x="496" y="1099"/>
                  </a:lnTo>
                  <a:lnTo>
                    <a:pt x="496" y="1103"/>
                  </a:lnTo>
                  <a:lnTo>
                    <a:pt x="492" y="1103"/>
                  </a:lnTo>
                  <a:lnTo>
                    <a:pt x="489" y="1103"/>
                  </a:lnTo>
                  <a:lnTo>
                    <a:pt x="485" y="1103"/>
                  </a:lnTo>
                  <a:lnTo>
                    <a:pt x="483" y="1103"/>
                  </a:lnTo>
                  <a:lnTo>
                    <a:pt x="480" y="1101"/>
                  </a:lnTo>
                  <a:lnTo>
                    <a:pt x="475" y="1099"/>
                  </a:lnTo>
                  <a:lnTo>
                    <a:pt x="470" y="1099"/>
                  </a:lnTo>
                  <a:lnTo>
                    <a:pt x="470" y="1104"/>
                  </a:lnTo>
                  <a:lnTo>
                    <a:pt x="471" y="1108"/>
                  </a:lnTo>
                  <a:lnTo>
                    <a:pt x="473" y="1111"/>
                  </a:lnTo>
                  <a:lnTo>
                    <a:pt x="473" y="1113"/>
                  </a:lnTo>
                  <a:lnTo>
                    <a:pt x="475" y="1117"/>
                  </a:lnTo>
                  <a:lnTo>
                    <a:pt x="476" y="1122"/>
                  </a:lnTo>
                  <a:lnTo>
                    <a:pt x="471" y="1125"/>
                  </a:lnTo>
                  <a:lnTo>
                    <a:pt x="468" y="1129"/>
                  </a:lnTo>
                  <a:lnTo>
                    <a:pt x="464" y="1134"/>
                  </a:lnTo>
                  <a:lnTo>
                    <a:pt x="461" y="1141"/>
                  </a:lnTo>
                  <a:lnTo>
                    <a:pt x="450" y="1141"/>
                  </a:lnTo>
                  <a:lnTo>
                    <a:pt x="450" y="1164"/>
                  </a:lnTo>
                  <a:lnTo>
                    <a:pt x="442" y="1164"/>
                  </a:lnTo>
                  <a:lnTo>
                    <a:pt x="433" y="1157"/>
                  </a:lnTo>
                  <a:lnTo>
                    <a:pt x="422" y="1153"/>
                  </a:lnTo>
                  <a:lnTo>
                    <a:pt x="414" y="1148"/>
                  </a:lnTo>
                  <a:lnTo>
                    <a:pt x="408" y="1136"/>
                  </a:lnTo>
                  <a:lnTo>
                    <a:pt x="422" y="1138"/>
                  </a:lnTo>
                  <a:lnTo>
                    <a:pt x="436" y="1136"/>
                  </a:lnTo>
                  <a:lnTo>
                    <a:pt x="447" y="1132"/>
                  </a:lnTo>
                  <a:lnTo>
                    <a:pt x="454" y="1125"/>
                  </a:lnTo>
                  <a:lnTo>
                    <a:pt x="456" y="1124"/>
                  </a:lnTo>
                  <a:lnTo>
                    <a:pt x="456" y="1122"/>
                  </a:lnTo>
                  <a:lnTo>
                    <a:pt x="457" y="1120"/>
                  </a:lnTo>
                  <a:lnTo>
                    <a:pt x="457" y="1117"/>
                  </a:lnTo>
                  <a:lnTo>
                    <a:pt x="457" y="1113"/>
                  </a:lnTo>
                  <a:lnTo>
                    <a:pt x="431" y="1094"/>
                  </a:lnTo>
                  <a:lnTo>
                    <a:pt x="403" y="1075"/>
                  </a:lnTo>
                  <a:lnTo>
                    <a:pt x="394" y="1064"/>
                  </a:lnTo>
                  <a:lnTo>
                    <a:pt x="386" y="1054"/>
                  </a:lnTo>
                  <a:lnTo>
                    <a:pt x="379" y="1042"/>
                  </a:lnTo>
                  <a:lnTo>
                    <a:pt x="368" y="1031"/>
                  </a:lnTo>
                  <a:lnTo>
                    <a:pt x="354" y="1026"/>
                  </a:lnTo>
                  <a:lnTo>
                    <a:pt x="342" y="1036"/>
                  </a:lnTo>
                  <a:lnTo>
                    <a:pt x="326" y="1045"/>
                  </a:lnTo>
                  <a:lnTo>
                    <a:pt x="307" y="1049"/>
                  </a:lnTo>
                  <a:lnTo>
                    <a:pt x="305" y="1045"/>
                  </a:lnTo>
                  <a:lnTo>
                    <a:pt x="304" y="1042"/>
                  </a:lnTo>
                  <a:lnTo>
                    <a:pt x="302" y="1040"/>
                  </a:lnTo>
                  <a:lnTo>
                    <a:pt x="298" y="1040"/>
                  </a:lnTo>
                  <a:lnTo>
                    <a:pt x="297" y="1040"/>
                  </a:lnTo>
                  <a:lnTo>
                    <a:pt x="293" y="1042"/>
                  </a:lnTo>
                  <a:lnTo>
                    <a:pt x="284" y="1049"/>
                  </a:lnTo>
                  <a:lnTo>
                    <a:pt x="281" y="1059"/>
                  </a:lnTo>
                  <a:lnTo>
                    <a:pt x="279" y="1070"/>
                  </a:lnTo>
                  <a:lnTo>
                    <a:pt x="274" y="1078"/>
                  </a:lnTo>
                  <a:lnTo>
                    <a:pt x="255" y="1078"/>
                  </a:lnTo>
                  <a:lnTo>
                    <a:pt x="248" y="1087"/>
                  </a:lnTo>
                  <a:lnTo>
                    <a:pt x="243" y="1097"/>
                  </a:lnTo>
                  <a:lnTo>
                    <a:pt x="239" y="1110"/>
                  </a:lnTo>
                  <a:lnTo>
                    <a:pt x="237" y="1111"/>
                  </a:lnTo>
                  <a:lnTo>
                    <a:pt x="237" y="1115"/>
                  </a:lnTo>
                  <a:lnTo>
                    <a:pt x="239" y="1117"/>
                  </a:lnTo>
                  <a:lnTo>
                    <a:pt x="241" y="1118"/>
                  </a:lnTo>
                  <a:lnTo>
                    <a:pt x="244" y="1122"/>
                  </a:lnTo>
                  <a:lnTo>
                    <a:pt x="246" y="1125"/>
                  </a:lnTo>
                  <a:lnTo>
                    <a:pt x="241" y="1125"/>
                  </a:lnTo>
                  <a:lnTo>
                    <a:pt x="239" y="1127"/>
                  </a:lnTo>
                  <a:lnTo>
                    <a:pt x="237" y="1127"/>
                  </a:lnTo>
                  <a:lnTo>
                    <a:pt x="236" y="1129"/>
                  </a:lnTo>
                  <a:lnTo>
                    <a:pt x="234" y="1131"/>
                  </a:lnTo>
                  <a:lnTo>
                    <a:pt x="230" y="1132"/>
                  </a:lnTo>
                  <a:lnTo>
                    <a:pt x="230" y="1136"/>
                  </a:lnTo>
                  <a:lnTo>
                    <a:pt x="230" y="1136"/>
                  </a:lnTo>
                  <a:lnTo>
                    <a:pt x="230" y="1138"/>
                  </a:lnTo>
                  <a:lnTo>
                    <a:pt x="230" y="1138"/>
                  </a:lnTo>
                  <a:lnTo>
                    <a:pt x="230" y="1139"/>
                  </a:lnTo>
                  <a:lnTo>
                    <a:pt x="230" y="1145"/>
                  </a:lnTo>
                  <a:lnTo>
                    <a:pt x="218" y="1146"/>
                  </a:lnTo>
                  <a:lnTo>
                    <a:pt x="213" y="1150"/>
                  </a:lnTo>
                  <a:lnTo>
                    <a:pt x="209" y="1153"/>
                  </a:lnTo>
                  <a:lnTo>
                    <a:pt x="206" y="1159"/>
                  </a:lnTo>
                  <a:lnTo>
                    <a:pt x="201" y="1164"/>
                  </a:lnTo>
                  <a:lnTo>
                    <a:pt x="195" y="1166"/>
                  </a:lnTo>
                  <a:lnTo>
                    <a:pt x="192" y="1166"/>
                  </a:lnTo>
                  <a:lnTo>
                    <a:pt x="187" y="1164"/>
                  </a:lnTo>
                  <a:lnTo>
                    <a:pt x="183" y="1162"/>
                  </a:lnTo>
                  <a:lnTo>
                    <a:pt x="180" y="1160"/>
                  </a:lnTo>
                  <a:lnTo>
                    <a:pt x="178" y="1160"/>
                  </a:lnTo>
                  <a:lnTo>
                    <a:pt x="175" y="1162"/>
                  </a:lnTo>
                  <a:lnTo>
                    <a:pt x="171" y="1164"/>
                  </a:lnTo>
                  <a:lnTo>
                    <a:pt x="168" y="1166"/>
                  </a:lnTo>
                  <a:lnTo>
                    <a:pt x="162" y="1167"/>
                  </a:lnTo>
                  <a:lnTo>
                    <a:pt x="162" y="1176"/>
                  </a:lnTo>
                  <a:lnTo>
                    <a:pt x="211" y="1183"/>
                  </a:lnTo>
                  <a:lnTo>
                    <a:pt x="225" y="1176"/>
                  </a:lnTo>
                  <a:lnTo>
                    <a:pt x="239" y="1167"/>
                  </a:lnTo>
                  <a:lnTo>
                    <a:pt x="250" y="1160"/>
                  </a:lnTo>
                  <a:lnTo>
                    <a:pt x="265" y="1157"/>
                  </a:lnTo>
                  <a:lnTo>
                    <a:pt x="288" y="1153"/>
                  </a:lnTo>
                  <a:lnTo>
                    <a:pt x="312" y="1152"/>
                  </a:lnTo>
                  <a:lnTo>
                    <a:pt x="339" y="1152"/>
                  </a:lnTo>
                  <a:lnTo>
                    <a:pt x="361" y="1152"/>
                  </a:lnTo>
                  <a:lnTo>
                    <a:pt x="380" y="1153"/>
                  </a:lnTo>
                  <a:lnTo>
                    <a:pt x="389" y="1155"/>
                  </a:lnTo>
                  <a:lnTo>
                    <a:pt x="393" y="1155"/>
                  </a:lnTo>
                  <a:lnTo>
                    <a:pt x="387" y="1171"/>
                  </a:lnTo>
                  <a:lnTo>
                    <a:pt x="384" y="1188"/>
                  </a:lnTo>
                  <a:lnTo>
                    <a:pt x="380" y="1206"/>
                  </a:lnTo>
                  <a:lnTo>
                    <a:pt x="386" y="1209"/>
                  </a:lnTo>
                  <a:lnTo>
                    <a:pt x="387" y="1213"/>
                  </a:lnTo>
                  <a:lnTo>
                    <a:pt x="391" y="1216"/>
                  </a:lnTo>
                  <a:lnTo>
                    <a:pt x="393" y="1218"/>
                  </a:lnTo>
                  <a:lnTo>
                    <a:pt x="396" y="1221"/>
                  </a:lnTo>
                  <a:lnTo>
                    <a:pt x="408" y="1225"/>
                  </a:lnTo>
                  <a:lnTo>
                    <a:pt x="422" y="1225"/>
                  </a:lnTo>
                  <a:lnTo>
                    <a:pt x="436" y="1227"/>
                  </a:lnTo>
                  <a:lnTo>
                    <a:pt x="450" y="1234"/>
                  </a:lnTo>
                  <a:lnTo>
                    <a:pt x="454" y="1248"/>
                  </a:lnTo>
                  <a:lnTo>
                    <a:pt x="461" y="1251"/>
                  </a:lnTo>
                  <a:lnTo>
                    <a:pt x="471" y="1255"/>
                  </a:lnTo>
                  <a:lnTo>
                    <a:pt x="485" y="1258"/>
                  </a:lnTo>
                  <a:lnTo>
                    <a:pt x="497" y="1262"/>
                  </a:lnTo>
                  <a:lnTo>
                    <a:pt x="504" y="1263"/>
                  </a:lnTo>
                  <a:lnTo>
                    <a:pt x="506" y="1253"/>
                  </a:lnTo>
                  <a:lnTo>
                    <a:pt x="510" y="1244"/>
                  </a:lnTo>
                  <a:lnTo>
                    <a:pt x="513" y="1235"/>
                  </a:lnTo>
                  <a:lnTo>
                    <a:pt x="524" y="1228"/>
                  </a:lnTo>
                  <a:lnTo>
                    <a:pt x="539" y="1225"/>
                  </a:lnTo>
                  <a:lnTo>
                    <a:pt x="553" y="1228"/>
                  </a:lnTo>
                  <a:lnTo>
                    <a:pt x="567" y="1235"/>
                  </a:lnTo>
                  <a:lnTo>
                    <a:pt x="581" y="1241"/>
                  </a:lnTo>
                  <a:lnTo>
                    <a:pt x="588" y="1242"/>
                  </a:lnTo>
                  <a:lnTo>
                    <a:pt x="602" y="1244"/>
                  </a:lnTo>
                  <a:lnTo>
                    <a:pt x="616" y="1248"/>
                  </a:lnTo>
                  <a:lnTo>
                    <a:pt x="630" y="1249"/>
                  </a:lnTo>
                  <a:lnTo>
                    <a:pt x="641" y="1251"/>
                  </a:lnTo>
                  <a:lnTo>
                    <a:pt x="646" y="1253"/>
                  </a:lnTo>
                  <a:lnTo>
                    <a:pt x="649" y="1251"/>
                  </a:lnTo>
                  <a:lnTo>
                    <a:pt x="651" y="1248"/>
                  </a:lnTo>
                  <a:lnTo>
                    <a:pt x="653" y="1246"/>
                  </a:lnTo>
                  <a:lnTo>
                    <a:pt x="656" y="1242"/>
                  </a:lnTo>
                  <a:lnTo>
                    <a:pt x="660" y="1241"/>
                  </a:lnTo>
                  <a:lnTo>
                    <a:pt x="663" y="1241"/>
                  </a:lnTo>
                  <a:lnTo>
                    <a:pt x="668" y="1241"/>
                  </a:lnTo>
                  <a:lnTo>
                    <a:pt x="681" y="1244"/>
                  </a:lnTo>
                  <a:lnTo>
                    <a:pt x="691" y="1249"/>
                  </a:lnTo>
                  <a:lnTo>
                    <a:pt x="703" y="1248"/>
                  </a:lnTo>
                  <a:lnTo>
                    <a:pt x="716" y="1244"/>
                  </a:lnTo>
                  <a:lnTo>
                    <a:pt x="717" y="1230"/>
                  </a:lnTo>
                  <a:lnTo>
                    <a:pt x="724" y="1213"/>
                  </a:lnTo>
                  <a:lnTo>
                    <a:pt x="730" y="1197"/>
                  </a:lnTo>
                  <a:lnTo>
                    <a:pt x="733" y="1183"/>
                  </a:lnTo>
                  <a:lnTo>
                    <a:pt x="730" y="1171"/>
                  </a:lnTo>
                  <a:lnTo>
                    <a:pt x="728" y="1167"/>
                  </a:lnTo>
                  <a:lnTo>
                    <a:pt x="728" y="1164"/>
                  </a:lnTo>
                  <a:lnTo>
                    <a:pt x="726" y="1162"/>
                  </a:lnTo>
                  <a:lnTo>
                    <a:pt x="724" y="1160"/>
                  </a:lnTo>
                  <a:lnTo>
                    <a:pt x="721" y="1160"/>
                  </a:lnTo>
                  <a:lnTo>
                    <a:pt x="717" y="1160"/>
                  </a:lnTo>
                  <a:lnTo>
                    <a:pt x="710" y="1160"/>
                  </a:lnTo>
                  <a:lnTo>
                    <a:pt x="702" y="1167"/>
                  </a:lnTo>
                  <a:lnTo>
                    <a:pt x="695" y="1169"/>
                  </a:lnTo>
                  <a:lnTo>
                    <a:pt x="688" y="1167"/>
                  </a:lnTo>
                  <a:lnTo>
                    <a:pt x="681" y="1164"/>
                  </a:lnTo>
                  <a:lnTo>
                    <a:pt x="672" y="1160"/>
                  </a:lnTo>
                  <a:lnTo>
                    <a:pt x="667" y="1159"/>
                  </a:lnTo>
                  <a:lnTo>
                    <a:pt x="663" y="1160"/>
                  </a:lnTo>
                  <a:lnTo>
                    <a:pt x="658" y="1162"/>
                  </a:lnTo>
                  <a:lnTo>
                    <a:pt x="656" y="1166"/>
                  </a:lnTo>
                  <a:lnTo>
                    <a:pt x="653" y="1169"/>
                  </a:lnTo>
                  <a:lnTo>
                    <a:pt x="649" y="1171"/>
                  </a:lnTo>
                  <a:lnTo>
                    <a:pt x="634" y="1167"/>
                  </a:lnTo>
                  <a:lnTo>
                    <a:pt x="618" y="1157"/>
                  </a:lnTo>
                  <a:lnTo>
                    <a:pt x="606" y="1141"/>
                  </a:lnTo>
                  <a:lnTo>
                    <a:pt x="600" y="1125"/>
                  </a:lnTo>
                  <a:lnTo>
                    <a:pt x="600" y="1122"/>
                  </a:lnTo>
                  <a:lnTo>
                    <a:pt x="600" y="1118"/>
                  </a:lnTo>
                  <a:lnTo>
                    <a:pt x="600" y="1115"/>
                  </a:lnTo>
                  <a:lnTo>
                    <a:pt x="600" y="1111"/>
                  </a:lnTo>
                  <a:lnTo>
                    <a:pt x="600" y="1108"/>
                  </a:lnTo>
                  <a:lnTo>
                    <a:pt x="602" y="1104"/>
                  </a:lnTo>
                  <a:lnTo>
                    <a:pt x="604" y="1099"/>
                  </a:lnTo>
                  <a:lnTo>
                    <a:pt x="600" y="1096"/>
                  </a:lnTo>
                  <a:lnTo>
                    <a:pt x="597" y="1094"/>
                  </a:lnTo>
                  <a:lnTo>
                    <a:pt x="595" y="1092"/>
                  </a:lnTo>
                  <a:lnTo>
                    <a:pt x="593" y="1090"/>
                  </a:lnTo>
                  <a:lnTo>
                    <a:pt x="590" y="1089"/>
                  </a:lnTo>
                  <a:lnTo>
                    <a:pt x="585" y="1087"/>
                  </a:lnTo>
                  <a:lnTo>
                    <a:pt x="583" y="1085"/>
                  </a:lnTo>
                  <a:lnTo>
                    <a:pt x="581" y="1085"/>
                  </a:lnTo>
                  <a:lnTo>
                    <a:pt x="579" y="1083"/>
                  </a:lnTo>
                  <a:lnTo>
                    <a:pt x="576" y="1083"/>
                  </a:lnTo>
                  <a:lnTo>
                    <a:pt x="572" y="1083"/>
                  </a:lnTo>
                  <a:lnTo>
                    <a:pt x="572" y="1087"/>
                  </a:lnTo>
                  <a:lnTo>
                    <a:pt x="569" y="1087"/>
                  </a:lnTo>
                  <a:lnTo>
                    <a:pt x="569" y="1092"/>
                  </a:lnTo>
                  <a:lnTo>
                    <a:pt x="571" y="1096"/>
                  </a:lnTo>
                  <a:lnTo>
                    <a:pt x="571" y="1097"/>
                  </a:lnTo>
                  <a:lnTo>
                    <a:pt x="571" y="1099"/>
                  </a:lnTo>
                  <a:lnTo>
                    <a:pt x="569" y="1101"/>
                  </a:lnTo>
                  <a:lnTo>
                    <a:pt x="567" y="1101"/>
                  </a:lnTo>
                  <a:lnTo>
                    <a:pt x="564" y="1101"/>
                  </a:lnTo>
                  <a:lnTo>
                    <a:pt x="557" y="1103"/>
                  </a:lnTo>
                  <a:lnTo>
                    <a:pt x="555" y="1099"/>
                  </a:lnTo>
                  <a:lnTo>
                    <a:pt x="553" y="1097"/>
                  </a:lnTo>
                  <a:lnTo>
                    <a:pt x="553" y="1096"/>
                  </a:lnTo>
                  <a:lnTo>
                    <a:pt x="550" y="1094"/>
                  </a:lnTo>
                  <a:lnTo>
                    <a:pt x="550" y="1099"/>
                  </a:lnTo>
                  <a:lnTo>
                    <a:pt x="559" y="1110"/>
                  </a:lnTo>
                  <a:lnTo>
                    <a:pt x="566" y="1125"/>
                  </a:lnTo>
                  <a:lnTo>
                    <a:pt x="569" y="1141"/>
                  </a:lnTo>
                  <a:lnTo>
                    <a:pt x="564" y="1145"/>
                  </a:lnTo>
                  <a:lnTo>
                    <a:pt x="560" y="1146"/>
                  </a:lnTo>
                  <a:lnTo>
                    <a:pt x="559" y="1150"/>
                  </a:lnTo>
                  <a:lnTo>
                    <a:pt x="557" y="1153"/>
                  </a:lnTo>
                  <a:lnTo>
                    <a:pt x="557" y="1155"/>
                  </a:lnTo>
                  <a:lnTo>
                    <a:pt x="555" y="1159"/>
                  </a:lnTo>
                  <a:lnTo>
                    <a:pt x="553" y="1160"/>
                  </a:lnTo>
                  <a:lnTo>
                    <a:pt x="548" y="1162"/>
                  </a:lnTo>
                  <a:lnTo>
                    <a:pt x="543" y="1164"/>
                  </a:lnTo>
                  <a:lnTo>
                    <a:pt x="541" y="1162"/>
                  </a:lnTo>
                  <a:lnTo>
                    <a:pt x="539" y="1162"/>
                  </a:lnTo>
                  <a:lnTo>
                    <a:pt x="539" y="1162"/>
                  </a:lnTo>
                  <a:lnTo>
                    <a:pt x="538" y="1160"/>
                  </a:lnTo>
                  <a:lnTo>
                    <a:pt x="534" y="1160"/>
                  </a:lnTo>
                  <a:lnTo>
                    <a:pt x="518" y="1113"/>
                  </a:lnTo>
                  <a:lnTo>
                    <a:pt x="515" y="1111"/>
                  </a:lnTo>
                  <a:lnTo>
                    <a:pt x="511" y="1108"/>
                  </a:lnTo>
                  <a:lnTo>
                    <a:pt x="506" y="1104"/>
                  </a:lnTo>
                  <a:lnTo>
                    <a:pt x="503" y="1103"/>
                  </a:lnTo>
                  <a:lnTo>
                    <a:pt x="499" y="1099"/>
                  </a:lnTo>
                  <a:lnTo>
                    <a:pt x="497" y="1089"/>
                  </a:lnTo>
                  <a:lnTo>
                    <a:pt x="499" y="1080"/>
                  </a:lnTo>
                  <a:lnTo>
                    <a:pt x="501" y="1073"/>
                  </a:lnTo>
                  <a:lnTo>
                    <a:pt x="501" y="1066"/>
                  </a:lnTo>
                  <a:lnTo>
                    <a:pt x="496" y="1061"/>
                  </a:lnTo>
                  <a:lnTo>
                    <a:pt x="483" y="1052"/>
                  </a:lnTo>
                  <a:lnTo>
                    <a:pt x="473" y="1047"/>
                  </a:lnTo>
                  <a:lnTo>
                    <a:pt x="464" y="1045"/>
                  </a:lnTo>
                  <a:lnTo>
                    <a:pt x="456" y="1040"/>
                  </a:lnTo>
                  <a:lnTo>
                    <a:pt x="449" y="1029"/>
                  </a:lnTo>
                  <a:lnTo>
                    <a:pt x="442" y="1010"/>
                  </a:lnTo>
                  <a:lnTo>
                    <a:pt x="428" y="1014"/>
                  </a:lnTo>
                  <a:lnTo>
                    <a:pt x="426" y="1008"/>
                  </a:lnTo>
                  <a:lnTo>
                    <a:pt x="426" y="1005"/>
                  </a:lnTo>
                  <a:lnTo>
                    <a:pt x="424" y="1001"/>
                  </a:lnTo>
                  <a:lnTo>
                    <a:pt x="422" y="998"/>
                  </a:lnTo>
                  <a:close/>
                  <a:moveTo>
                    <a:pt x="662" y="979"/>
                  </a:moveTo>
                  <a:lnTo>
                    <a:pt x="658" y="987"/>
                  </a:lnTo>
                  <a:lnTo>
                    <a:pt x="651" y="1000"/>
                  </a:lnTo>
                  <a:lnTo>
                    <a:pt x="642" y="1014"/>
                  </a:lnTo>
                  <a:lnTo>
                    <a:pt x="634" y="1028"/>
                  </a:lnTo>
                  <a:lnTo>
                    <a:pt x="627" y="1040"/>
                  </a:lnTo>
                  <a:lnTo>
                    <a:pt x="623" y="1050"/>
                  </a:lnTo>
                  <a:lnTo>
                    <a:pt x="623" y="1056"/>
                  </a:lnTo>
                  <a:lnTo>
                    <a:pt x="625" y="1063"/>
                  </a:lnTo>
                  <a:lnTo>
                    <a:pt x="625" y="1066"/>
                  </a:lnTo>
                  <a:lnTo>
                    <a:pt x="627" y="1070"/>
                  </a:lnTo>
                  <a:lnTo>
                    <a:pt x="630" y="1071"/>
                  </a:lnTo>
                  <a:lnTo>
                    <a:pt x="634" y="1073"/>
                  </a:lnTo>
                  <a:lnTo>
                    <a:pt x="639" y="1075"/>
                  </a:lnTo>
                  <a:lnTo>
                    <a:pt x="653" y="1080"/>
                  </a:lnTo>
                  <a:lnTo>
                    <a:pt x="667" y="1078"/>
                  </a:lnTo>
                  <a:lnTo>
                    <a:pt x="679" y="1073"/>
                  </a:lnTo>
                  <a:lnTo>
                    <a:pt x="693" y="1066"/>
                  </a:lnTo>
                  <a:lnTo>
                    <a:pt x="707" y="1064"/>
                  </a:lnTo>
                  <a:lnTo>
                    <a:pt x="721" y="1064"/>
                  </a:lnTo>
                  <a:lnTo>
                    <a:pt x="730" y="1070"/>
                  </a:lnTo>
                  <a:lnTo>
                    <a:pt x="737" y="1075"/>
                  </a:lnTo>
                  <a:lnTo>
                    <a:pt x="745" y="1078"/>
                  </a:lnTo>
                  <a:lnTo>
                    <a:pt x="766" y="1082"/>
                  </a:lnTo>
                  <a:lnTo>
                    <a:pt x="787" y="1080"/>
                  </a:lnTo>
                  <a:lnTo>
                    <a:pt x="806" y="1075"/>
                  </a:lnTo>
                  <a:lnTo>
                    <a:pt x="812" y="1064"/>
                  </a:lnTo>
                  <a:lnTo>
                    <a:pt x="806" y="1064"/>
                  </a:lnTo>
                  <a:lnTo>
                    <a:pt x="798" y="1050"/>
                  </a:lnTo>
                  <a:lnTo>
                    <a:pt x="784" y="1038"/>
                  </a:lnTo>
                  <a:lnTo>
                    <a:pt x="764" y="1026"/>
                  </a:lnTo>
                  <a:lnTo>
                    <a:pt x="745" y="1015"/>
                  </a:lnTo>
                  <a:lnTo>
                    <a:pt x="730" y="1010"/>
                  </a:lnTo>
                  <a:lnTo>
                    <a:pt x="721" y="1017"/>
                  </a:lnTo>
                  <a:lnTo>
                    <a:pt x="709" y="1022"/>
                  </a:lnTo>
                  <a:lnTo>
                    <a:pt x="700" y="1021"/>
                  </a:lnTo>
                  <a:lnTo>
                    <a:pt x="695" y="1014"/>
                  </a:lnTo>
                  <a:lnTo>
                    <a:pt x="688" y="1007"/>
                  </a:lnTo>
                  <a:lnTo>
                    <a:pt x="684" y="998"/>
                  </a:lnTo>
                  <a:lnTo>
                    <a:pt x="696" y="994"/>
                  </a:lnTo>
                  <a:lnTo>
                    <a:pt x="695" y="993"/>
                  </a:lnTo>
                  <a:lnTo>
                    <a:pt x="693" y="993"/>
                  </a:lnTo>
                  <a:lnTo>
                    <a:pt x="693" y="993"/>
                  </a:lnTo>
                  <a:lnTo>
                    <a:pt x="691" y="993"/>
                  </a:lnTo>
                  <a:lnTo>
                    <a:pt x="688" y="991"/>
                  </a:lnTo>
                  <a:lnTo>
                    <a:pt x="682" y="986"/>
                  </a:lnTo>
                  <a:lnTo>
                    <a:pt x="677" y="984"/>
                  </a:lnTo>
                  <a:lnTo>
                    <a:pt x="670" y="981"/>
                  </a:lnTo>
                  <a:lnTo>
                    <a:pt x="662" y="979"/>
                  </a:lnTo>
                  <a:close/>
                  <a:moveTo>
                    <a:pt x="941" y="975"/>
                  </a:moveTo>
                  <a:lnTo>
                    <a:pt x="930" y="984"/>
                  </a:lnTo>
                  <a:lnTo>
                    <a:pt x="918" y="989"/>
                  </a:lnTo>
                  <a:lnTo>
                    <a:pt x="906" y="994"/>
                  </a:lnTo>
                  <a:lnTo>
                    <a:pt x="895" y="1003"/>
                  </a:lnTo>
                  <a:lnTo>
                    <a:pt x="888" y="1014"/>
                  </a:lnTo>
                  <a:lnTo>
                    <a:pt x="885" y="1029"/>
                  </a:lnTo>
                  <a:lnTo>
                    <a:pt x="890" y="1045"/>
                  </a:lnTo>
                  <a:lnTo>
                    <a:pt x="901" y="1061"/>
                  </a:lnTo>
                  <a:lnTo>
                    <a:pt x="911" y="1077"/>
                  </a:lnTo>
                  <a:lnTo>
                    <a:pt x="923" y="1090"/>
                  </a:lnTo>
                  <a:lnTo>
                    <a:pt x="930" y="1103"/>
                  </a:lnTo>
                  <a:lnTo>
                    <a:pt x="918" y="1103"/>
                  </a:lnTo>
                  <a:lnTo>
                    <a:pt x="918" y="1125"/>
                  </a:lnTo>
                  <a:lnTo>
                    <a:pt x="922" y="1141"/>
                  </a:lnTo>
                  <a:lnTo>
                    <a:pt x="932" y="1150"/>
                  </a:lnTo>
                  <a:lnTo>
                    <a:pt x="950" y="1153"/>
                  </a:lnTo>
                  <a:lnTo>
                    <a:pt x="976" y="1152"/>
                  </a:lnTo>
                  <a:lnTo>
                    <a:pt x="974" y="1132"/>
                  </a:lnTo>
                  <a:lnTo>
                    <a:pt x="970" y="1120"/>
                  </a:lnTo>
                  <a:lnTo>
                    <a:pt x="965" y="1110"/>
                  </a:lnTo>
                  <a:lnTo>
                    <a:pt x="963" y="1099"/>
                  </a:lnTo>
                  <a:lnTo>
                    <a:pt x="965" y="1083"/>
                  </a:lnTo>
                  <a:lnTo>
                    <a:pt x="969" y="1085"/>
                  </a:lnTo>
                  <a:lnTo>
                    <a:pt x="972" y="1085"/>
                  </a:lnTo>
                  <a:lnTo>
                    <a:pt x="976" y="1085"/>
                  </a:lnTo>
                  <a:lnTo>
                    <a:pt x="979" y="1085"/>
                  </a:lnTo>
                  <a:lnTo>
                    <a:pt x="984" y="1083"/>
                  </a:lnTo>
                  <a:lnTo>
                    <a:pt x="981" y="1080"/>
                  </a:lnTo>
                  <a:lnTo>
                    <a:pt x="977" y="1078"/>
                  </a:lnTo>
                  <a:lnTo>
                    <a:pt x="976" y="1077"/>
                  </a:lnTo>
                  <a:lnTo>
                    <a:pt x="972" y="1073"/>
                  </a:lnTo>
                  <a:lnTo>
                    <a:pt x="969" y="1071"/>
                  </a:lnTo>
                  <a:lnTo>
                    <a:pt x="967" y="1073"/>
                  </a:lnTo>
                  <a:lnTo>
                    <a:pt x="967" y="1077"/>
                  </a:lnTo>
                  <a:lnTo>
                    <a:pt x="965" y="1080"/>
                  </a:lnTo>
                  <a:lnTo>
                    <a:pt x="965" y="1082"/>
                  </a:lnTo>
                  <a:lnTo>
                    <a:pt x="963" y="1083"/>
                  </a:lnTo>
                  <a:lnTo>
                    <a:pt x="962" y="1082"/>
                  </a:lnTo>
                  <a:lnTo>
                    <a:pt x="960" y="1078"/>
                  </a:lnTo>
                  <a:lnTo>
                    <a:pt x="955" y="1070"/>
                  </a:lnTo>
                  <a:lnTo>
                    <a:pt x="950" y="1061"/>
                  </a:lnTo>
                  <a:lnTo>
                    <a:pt x="951" y="1057"/>
                  </a:lnTo>
                  <a:lnTo>
                    <a:pt x="953" y="1057"/>
                  </a:lnTo>
                  <a:lnTo>
                    <a:pt x="955" y="1056"/>
                  </a:lnTo>
                  <a:lnTo>
                    <a:pt x="956" y="1052"/>
                  </a:lnTo>
                  <a:lnTo>
                    <a:pt x="941" y="1043"/>
                  </a:lnTo>
                  <a:lnTo>
                    <a:pt x="929" y="1029"/>
                  </a:lnTo>
                  <a:lnTo>
                    <a:pt x="922" y="1014"/>
                  </a:lnTo>
                  <a:lnTo>
                    <a:pt x="941" y="1012"/>
                  </a:lnTo>
                  <a:lnTo>
                    <a:pt x="955" y="1007"/>
                  </a:lnTo>
                  <a:lnTo>
                    <a:pt x="962" y="994"/>
                  </a:lnTo>
                  <a:lnTo>
                    <a:pt x="965" y="979"/>
                  </a:lnTo>
                  <a:lnTo>
                    <a:pt x="960" y="977"/>
                  </a:lnTo>
                  <a:lnTo>
                    <a:pt x="955" y="977"/>
                  </a:lnTo>
                  <a:lnTo>
                    <a:pt x="950" y="975"/>
                  </a:lnTo>
                  <a:lnTo>
                    <a:pt x="941" y="975"/>
                  </a:lnTo>
                  <a:close/>
                  <a:moveTo>
                    <a:pt x="754" y="972"/>
                  </a:moveTo>
                  <a:lnTo>
                    <a:pt x="740" y="979"/>
                  </a:lnTo>
                  <a:lnTo>
                    <a:pt x="723" y="984"/>
                  </a:lnTo>
                  <a:lnTo>
                    <a:pt x="723" y="998"/>
                  </a:lnTo>
                  <a:lnTo>
                    <a:pt x="730" y="1000"/>
                  </a:lnTo>
                  <a:lnTo>
                    <a:pt x="738" y="1001"/>
                  </a:lnTo>
                  <a:lnTo>
                    <a:pt x="749" y="1001"/>
                  </a:lnTo>
                  <a:lnTo>
                    <a:pt x="749" y="994"/>
                  </a:lnTo>
                  <a:lnTo>
                    <a:pt x="752" y="989"/>
                  </a:lnTo>
                  <a:lnTo>
                    <a:pt x="754" y="984"/>
                  </a:lnTo>
                  <a:lnTo>
                    <a:pt x="754" y="979"/>
                  </a:lnTo>
                  <a:lnTo>
                    <a:pt x="754" y="975"/>
                  </a:lnTo>
                  <a:lnTo>
                    <a:pt x="754" y="972"/>
                  </a:lnTo>
                  <a:close/>
                  <a:moveTo>
                    <a:pt x="2201" y="809"/>
                  </a:moveTo>
                  <a:lnTo>
                    <a:pt x="2203" y="811"/>
                  </a:lnTo>
                  <a:lnTo>
                    <a:pt x="2203" y="811"/>
                  </a:lnTo>
                  <a:lnTo>
                    <a:pt x="2203" y="811"/>
                  </a:lnTo>
                  <a:lnTo>
                    <a:pt x="2203" y="813"/>
                  </a:lnTo>
                  <a:lnTo>
                    <a:pt x="2204" y="813"/>
                  </a:lnTo>
                  <a:lnTo>
                    <a:pt x="2204" y="815"/>
                  </a:lnTo>
                  <a:lnTo>
                    <a:pt x="2210" y="827"/>
                  </a:lnTo>
                  <a:lnTo>
                    <a:pt x="2210" y="843"/>
                  </a:lnTo>
                  <a:lnTo>
                    <a:pt x="2210" y="858"/>
                  </a:lnTo>
                  <a:lnTo>
                    <a:pt x="2213" y="876"/>
                  </a:lnTo>
                  <a:lnTo>
                    <a:pt x="2218" y="893"/>
                  </a:lnTo>
                  <a:lnTo>
                    <a:pt x="2227" y="912"/>
                  </a:lnTo>
                  <a:lnTo>
                    <a:pt x="2232" y="933"/>
                  </a:lnTo>
                  <a:lnTo>
                    <a:pt x="2208" y="930"/>
                  </a:lnTo>
                  <a:lnTo>
                    <a:pt x="2208" y="946"/>
                  </a:lnTo>
                  <a:lnTo>
                    <a:pt x="2211" y="958"/>
                  </a:lnTo>
                  <a:lnTo>
                    <a:pt x="2213" y="970"/>
                  </a:lnTo>
                  <a:lnTo>
                    <a:pt x="2217" y="987"/>
                  </a:lnTo>
                  <a:lnTo>
                    <a:pt x="2211" y="987"/>
                  </a:lnTo>
                  <a:lnTo>
                    <a:pt x="2208" y="987"/>
                  </a:lnTo>
                  <a:lnTo>
                    <a:pt x="2203" y="989"/>
                  </a:lnTo>
                  <a:lnTo>
                    <a:pt x="2201" y="989"/>
                  </a:lnTo>
                  <a:lnTo>
                    <a:pt x="2198" y="991"/>
                  </a:lnTo>
                  <a:lnTo>
                    <a:pt x="2198" y="991"/>
                  </a:lnTo>
                  <a:lnTo>
                    <a:pt x="2194" y="981"/>
                  </a:lnTo>
                  <a:lnTo>
                    <a:pt x="2192" y="961"/>
                  </a:lnTo>
                  <a:lnTo>
                    <a:pt x="2192" y="939"/>
                  </a:lnTo>
                  <a:lnTo>
                    <a:pt x="2192" y="914"/>
                  </a:lnTo>
                  <a:lnTo>
                    <a:pt x="2192" y="891"/>
                  </a:lnTo>
                  <a:lnTo>
                    <a:pt x="2189" y="876"/>
                  </a:lnTo>
                  <a:lnTo>
                    <a:pt x="2189" y="837"/>
                  </a:lnTo>
                  <a:lnTo>
                    <a:pt x="2192" y="832"/>
                  </a:lnTo>
                  <a:lnTo>
                    <a:pt x="2194" y="829"/>
                  </a:lnTo>
                  <a:lnTo>
                    <a:pt x="2196" y="825"/>
                  </a:lnTo>
                  <a:lnTo>
                    <a:pt x="2198" y="822"/>
                  </a:lnTo>
                  <a:lnTo>
                    <a:pt x="2199" y="816"/>
                  </a:lnTo>
                  <a:lnTo>
                    <a:pt x="2201" y="809"/>
                  </a:lnTo>
                  <a:close/>
                  <a:moveTo>
                    <a:pt x="150" y="795"/>
                  </a:moveTo>
                  <a:lnTo>
                    <a:pt x="154" y="816"/>
                  </a:lnTo>
                  <a:lnTo>
                    <a:pt x="152" y="837"/>
                  </a:lnTo>
                  <a:lnTo>
                    <a:pt x="147" y="860"/>
                  </a:lnTo>
                  <a:lnTo>
                    <a:pt x="133" y="867"/>
                  </a:lnTo>
                  <a:lnTo>
                    <a:pt x="120" y="871"/>
                  </a:lnTo>
                  <a:lnTo>
                    <a:pt x="101" y="872"/>
                  </a:lnTo>
                  <a:lnTo>
                    <a:pt x="101" y="864"/>
                  </a:lnTo>
                  <a:lnTo>
                    <a:pt x="106" y="851"/>
                  </a:lnTo>
                  <a:lnTo>
                    <a:pt x="106" y="836"/>
                  </a:lnTo>
                  <a:lnTo>
                    <a:pt x="105" y="818"/>
                  </a:lnTo>
                  <a:lnTo>
                    <a:pt x="115" y="809"/>
                  </a:lnTo>
                  <a:lnTo>
                    <a:pt x="124" y="802"/>
                  </a:lnTo>
                  <a:lnTo>
                    <a:pt x="134" y="797"/>
                  </a:lnTo>
                  <a:lnTo>
                    <a:pt x="150" y="795"/>
                  </a:lnTo>
                  <a:close/>
                  <a:moveTo>
                    <a:pt x="400" y="768"/>
                  </a:moveTo>
                  <a:lnTo>
                    <a:pt x="403" y="771"/>
                  </a:lnTo>
                  <a:lnTo>
                    <a:pt x="405" y="773"/>
                  </a:lnTo>
                  <a:lnTo>
                    <a:pt x="407" y="775"/>
                  </a:lnTo>
                  <a:lnTo>
                    <a:pt x="407" y="778"/>
                  </a:lnTo>
                  <a:lnTo>
                    <a:pt x="407" y="782"/>
                  </a:lnTo>
                  <a:lnTo>
                    <a:pt x="408" y="787"/>
                  </a:lnTo>
                  <a:lnTo>
                    <a:pt x="407" y="790"/>
                  </a:lnTo>
                  <a:lnTo>
                    <a:pt x="405" y="792"/>
                  </a:lnTo>
                  <a:lnTo>
                    <a:pt x="405" y="794"/>
                  </a:lnTo>
                  <a:lnTo>
                    <a:pt x="405" y="795"/>
                  </a:lnTo>
                  <a:lnTo>
                    <a:pt x="405" y="797"/>
                  </a:lnTo>
                  <a:lnTo>
                    <a:pt x="403" y="799"/>
                  </a:lnTo>
                  <a:lnTo>
                    <a:pt x="401" y="801"/>
                  </a:lnTo>
                  <a:lnTo>
                    <a:pt x="400" y="801"/>
                  </a:lnTo>
                  <a:lnTo>
                    <a:pt x="398" y="801"/>
                  </a:lnTo>
                  <a:lnTo>
                    <a:pt x="396" y="802"/>
                  </a:lnTo>
                  <a:lnTo>
                    <a:pt x="393" y="802"/>
                  </a:lnTo>
                  <a:lnTo>
                    <a:pt x="387" y="790"/>
                  </a:lnTo>
                  <a:lnTo>
                    <a:pt x="384" y="785"/>
                  </a:lnTo>
                  <a:lnTo>
                    <a:pt x="384" y="783"/>
                  </a:lnTo>
                  <a:lnTo>
                    <a:pt x="386" y="782"/>
                  </a:lnTo>
                  <a:lnTo>
                    <a:pt x="393" y="778"/>
                  </a:lnTo>
                  <a:lnTo>
                    <a:pt x="400" y="768"/>
                  </a:lnTo>
                  <a:close/>
                  <a:moveTo>
                    <a:pt x="480" y="729"/>
                  </a:moveTo>
                  <a:lnTo>
                    <a:pt x="485" y="731"/>
                  </a:lnTo>
                  <a:lnTo>
                    <a:pt x="487" y="731"/>
                  </a:lnTo>
                  <a:lnTo>
                    <a:pt x="489" y="731"/>
                  </a:lnTo>
                  <a:lnTo>
                    <a:pt x="490" y="733"/>
                  </a:lnTo>
                  <a:lnTo>
                    <a:pt x="492" y="733"/>
                  </a:lnTo>
                  <a:lnTo>
                    <a:pt x="489" y="738"/>
                  </a:lnTo>
                  <a:lnTo>
                    <a:pt x="487" y="743"/>
                  </a:lnTo>
                  <a:lnTo>
                    <a:pt x="485" y="748"/>
                  </a:lnTo>
                  <a:lnTo>
                    <a:pt x="482" y="754"/>
                  </a:lnTo>
                  <a:lnTo>
                    <a:pt x="476" y="757"/>
                  </a:lnTo>
                  <a:lnTo>
                    <a:pt x="476" y="752"/>
                  </a:lnTo>
                  <a:lnTo>
                    <a:pt x="475" y="752"/>
                  </a:lnTo>
                  <a:lnTo>
                    <a:pt x="475" y="750"/>
                  </a:lnTo>
                  <a:lnTo>
                    <a:pt x="475" y="750"/>
                  </a:lnTo>
                  <a:lnTo>
                    <a:pt x="475" y="748"/>
                  </a:lnTo>
                  <a:lnTo>
                    <a:pt x="473" y="745"/>
                  </a:lnTo>
                  <a:lnTo>
                    <a:pt x="476" y="741"/>
                  </a:lnTo>
                  <a:lnTo>
                    <a:pt x="478" y="738"/>
                  </a:lnTo>
                  <a:lnTo>
                    <a:pt x="480" y="734"/>
                  </a:lnTo>
                  <a:lnTo>
                    <a:pt x="480" y="729"/>
                  </a:lnTo>
                  <a:close/>
                  <a:moveTo>
                    <a:pt x="543" y="703"/>
                  </a:moveTo>
                  <a:lnTo>
                    <a:pt x="557" y="710"/>
                  </a:lnTo>
                  <a:lnTo>
                    <a:pt x="557" y="715"/>
                  </a:lnTo>
                  <a:lnTo>
                    <a:pt x="553" y="715"/>
                  </a:lnTo>
                  <a:lnTo>
                    <a:pt x="552" y="717"/>
                  </a:lnTo>
                  <a:lnTo>
                    <a:pt x="548" y="719"/>
                  </a:lnTo>
                  <a:lnTo>
                    <a:pt x="546" y="722"/>
                  </a:lnTo>
                  <a:lnTo>
                    <a:pt x="543" y="720"/>
                  </a:lnTo>
                  <a:lnTo>
                    <a:pt x="541" y="720"/>
                  </a:lnTo>
                  <a:lnTo>
                    <a:pt x="541" y="720"/>
                  </a:lnTo>
                  <a:lnTo>
                    <a:pt x="539" y="719"/>
                  </a:lnTo>
                  <a:lnTo>
                    <a:pt x="538" y="719"/>
                  </a:lnTo>
                  <a:lnTo>
                    <a:pt x="538" y="715"/>
                  </a:lnTo>
                  <a:lnTo>
                    <a:pt x="538" y="712"/>
                  </a:lnTo>
                  <a:lnTo>
                    <a:pt x="538" y="710"/>
                  </a:lnTo>
                  <a:lnTo>
                    <a:pt x="538" y="710"/>
                  </a:lnTo>
                  <a:lnTo>
                    <a:pt x="539" y="706"/>
                  </a:lnTo>
                  <a:lnTo>
                    <a:pt x="543" y="703"/>
                  </a:lnTo>
                  <a:close/>
                  <a:moveTo>
                    <a:pt x="169" y="694"/>
                  </a:moveTo>
                  <a:lnTo>
                    <a:pt x="187" y="696"/>
                  </a:lnTo>
                  <a:lnTo>
                    <a:pt x="201" y="699"/>
                  </a:lnTo>
                  <a:lnTo>
                    <a:pt x="197" y="706"/>
                  </a:lnTo>
                  <a:lnTo>
                    <a:pt x="195" y="712"/>
                  </a:lnTo>
                  <a:lnTo>
                    <a:pt x="192" y="717"/>
                  </a:lnTo>
                  <a:lnTo>
                    <a:pt x="188" y="722"/>
                  </a:lnTo>
                  <a:lnTo>
                    <a:pt x="197" y="722"/>
                  </a:lnTo>
                  <a:lnTo>
                    <a:pt x="201" y="719"/>
                  </a:lnTo>
                  <a:lnTo>
                    <a:pt x="202" y="717"/>
                  </a:lnTo>
                  <a:lnTo>
                    <a:pt x="206" y="715"/>
                  </a:lnTo>
                  <a:lnTo>
                    <a:pt x="211" y="715"/>
                  </a:lnTo>
                  <a:lnTo>
                    <a:pt x="211" y="722"/>
                  </a:lnTo>
                  <a:lnTo>
                    <a:pt x="216" y="734"/>
                  </a:lnTo>
                  <a:lnTo>
                    <a:pt x="213" y="745"/>
                  </a:lnTo>
                  <a:lnTo>
                    <a:pt x="208" y="754"/>
                  </a:lnTo>
                  <a:lnTo>
                    <a:pt x="204" y="761"/>
                  </a:lnTo>
                  <a:lnTo>
                    <a:pt x="213" y="769"/>
                  </a:lnTo>
                  <a:lnTo>
                    <a:pt x="222" y="782"/>
                  </a:lnTo>
                  <a:lnTo>
                    <a:pt x="234" y="795"/>
                  </a:lnTo>
                  <a:lnTo>
                    <a:pt x="244" y="811"/>
                  </a:lnTo>
                  <a:lnTo>
                    <a:pt x="253" y="829"/>
                  </a:lnTo>
                  <a:lnTo>
                    <a:pt x="260" y="844"/>
                  </a:lnTo>
                  <a:lnTo>
                    <a:pt x="262" y="857"/>
                  </a:lnTo>
                  <a:lnTo>
                    <a:pt x="258" y="869"/>
                  </a:lnTo>
                  <a:lnTo>
                    <a:pt x="250" y="876"/>
                  </a:lnTo>
                  <a:lnTo>
                    <a:pt x="239" y="883"/>
                  </a:lnTo>
                  <a:lnTo>
                    <a:pt x="222" y="890"/>
                  </a:lnTo>
                  <a:lnTo>
                    <a:pt x="201" y="895"/>
                  </a:lnTo>
                  <a:lnTo>
                    <a:pt x="182" y="900"/>
                  </a:lnTo>
                  <a:lnTo>
                    <a:pt x="166" y="902"/>
                  </a:lnTo>
                  <a:lnTo>
                    <a:pt x="166" y="898"/>
                  </a:lnTo>
                  <a:lnTo>
                    <a:pt x="176" y="883"/>
                  </a:lnTo>
                  <a:lnTo>
                    <a:pt x="185" y="867"/>
                  </a:lnTo>
                  <a:lnTo>
                    <a:pt x="180" y="867"/>
                  </a:lnTo>
                  <a:lnTo>
                    <a:pt x="176" y="867"/>
                  </a:lnTo>
                  <a:lnTo>
                    <a:pt x="173" y="865"/>
                  </a:lnTo>
                  <a:lnTo>
                    <a:pt x="173" y="864"/>
                  </a:lnTo>
                  <a:lnTo>
                    <a:pt x="171" y="862"/>
                  </a:lnTo>
                  <a:lnTo>
                    <a:pt x="171" y="858"/>
                  </a:lnTo>
                  <a:lnTo>
                    <a:pt x="169" y="853"/>
                  </a:lnTo>
                  <a:lnTo>
                    <a:pt x="182" y="850"/>
                  </a:lnTo>
                  <a:lnTo>
                    <a:pt x="178" y="846"/>
                  </a:lnTo>
                  <a:lnTo>
                    <a:pt x="178" y="844"/>
                  </a:lnTo>
                  <a:lnTo>
                    <a:pt x="176" y="843"/>
                  </a:lnTo>
                  <a:lnTo>
                    <a:pt x="176" y="843"/>
                  </a:lnTo>
                  <a:lnTo>
                    <a:pt x="176" y="841"/>
                  </a:lnTo>
                  <a:lnTo>
                    <a:pt x="178" y="837"/>
                  </a:lnTo>
                  <a:lnTo>
                    <a:pt x="180" y="830"/>
                  </a:lnTo>
                  <a:lnTo>
                    <a:pt x="185" y="825"/>
                  </a:lnTo>
                  <a:lnTo>
                    <a:pt x="188" y="822"/>
                  </a:lnTo>
                  <a:lnTo>
                    <a:pt x="195" y="818"/>
                  </a:lnTo>
                  <a:lnTo>
                    <a:pt x="201" y="815"/>
                  </a:lnTo>
                  <a:lnTo>
                    <a:pt x="199" y="811"/>
                  </a:lnTo>
                  <a:lnTo>
                    <a:pt x="199" y="809"/>
                  </a:lnTo>
                  <a:lnTo>
                    <a:pt x="199" y="809"/>
                  </a:lnTo>
                  <a:lnTo>
                    <a:pt x="197" y="808"/>
                  </a:lnTo>
                  <a:lnTo>
                    <a:pt x="197" y="806"/>
                  </a:lnTo>
                  <a:lnTo>
                    <a:pt x="195" y="802"/>
                  </a:lnTo>
                  <a:lnTo>
                    <a:pt x="194" y="802"/>
                  </a:lnTo>
                  <a:lnTo>
                    <a:pt x="194" y="801"/>
                  </a:lnTo>
                  <a:lnTo>
                    <a:pt x="194" y="801"/>
                  </a:lnTo>
                  <a:lnTo>
                    <a:pt x="194" y="801"/>
                  </a:lnTo>
                  <a:lnTo>
                    <a:pt x="192" y="801"/>
                  </a:lnTo>
                  <a:lnTo>
                    <a:pt x="188" y="799"/>
                  </a:lnTo>
                  <a:lnTo>
                    <a:pt x="185" y="797"/>
                  </a:lnTo>
                  <a:lnTo>
                    <a:pt x="183" y="797"/>
                  </a:lnTo>
                  <a:lnTo>
                    <a:pt x="180" y="797"/>
                  </a:lnTo>
                  <a:lnTo>
                    <a:pt x="176" y="795"/>
                  </a:lnTo>
                  <a:lnTo>
                    <a:pt x="173" y="795"/>
                  </a:lnTo>
                  <a:lnTo>
                    <a:pt x="173" y="794"/>
                  </a:lnTo>
                  <a:lnTo>
                    <a:pt x="171" y="792"/>
                  </a:lnTo>
                  <a:lnTo>
                    <a:pt x="171" y="790"/>
                  </a:lnTo>
                  <a:lnTo>
                    <a:pt x="171" y="787"/>
                  </a:lnTo>
                  <a:lnTo>
                    <a:pt x="169" y="783"/>
                  </a:lnTo>
                  <a:lnTo>
                    <a:pt x="171" y="782"/>
                  </a:lnTo>
                  <a:lnTo>
                    <a:pt x="171" y="780"/>
                  </a:lnTo>
                  <a:lnTo>
                    <a:pt x="173" y="778"/>
                  </a:lnTo>
                  <a:lnTo>
                    <a:pt x="173" y="776"/>
                  </a:lnTo>
                  <a:lnTo>
                    <a:pt x="173" y="773"/>
                  </a:lnTo>
                  <a:lnTo>
                    <a:pt x="169" y="773"/>
                  </a:lnTo>
                  <a:lnTo>
                    <a:pt x="168" y="776"/>
                  </a:lnTo>
                  <a:lnTo>
                    <a:pt x="168" y="778"/>
                  </a:lnTo>
                  <a:lnTo>
                    <a:pt x="168" y="780"/>
                  </a:lnTo>
                  <a:lnTo>
                    <a:pt x="166" y="780"/>
                  </a:lnTo>
                  <a:lnTo>
                    <a:pt x="164" y="782"/>
                  </a:lnTo>
                  <a:lnTo>
                    <a:pt x="162" y="783"/>
                  </a:lnTo>
                  <a:lnTo>
                    <a:pt x="159" y="766"/>
                  </a:lnTo>
                  <a:lnTo>
                    <a:pt x="155" y="750"/>
                  </a:lnTo>
                  <a:lnTo>
                    <a:pt x="154" y="738"/>
                  </a:lnTo>
                  <a:lnTo>
                    <a:pt x="157" y="729"/>
                  </a:lnTo>
                  <a:lnTo>
                    <a:pt x="162" y="720"/>
                  </a:lnTo>
                  <a:lnTo>
                    <a:pt x="168" y="710"/>
                  </a:lnTo>
                  <a:lnTo>
                    <a:pt x="169" y="694"/>
                  </a:lnTo>
                  <a:close/>
                  <a:moveTo>
                    <a:pt x="860" y="370"/>
                  </a:moveTo>
                  <a:lnTo>
                    <a:pt x="876" y="370"/>
                  </a:lnTo>
                  <a:lnTo>
                    <a:pt x="876" y="377"/>
                  </a:lnTo>
                  <a:lnTo>
                    <a:pt x="873" y="377"/>
                  </a:lnTo>
                  <a:lnTo>
                    <a:pt x="869" y="380"/>
                  </a:lnTo>
                  <a:lnTo>
                    <a:pt x="867" y="380"/>
                  </a:lnTo>
                  <a:lnTo>
                    <a:pt x="864" y="380"/>
                  </a:lnTo>
                  <a:lnTo>
                    <a:pt x="864" y="378"/>
                  </a:lnTo>
                  <a:lnTo>
                    <a:pt x="862" y="375"/>
                  </a:lnTo>
                  <a:lnTo>
                    <a:pt x="862" y="373"/>
                  </a:lnTo>
                  <a:lnTo>
                    <a:pt x="860" y="371"/>
                  </a:lnTo>
                  <a:lnTo>
                    <a:pt x="860" y="370"/>
                  </a:lnTo>
                  <a:close/>
                  <a:moveTo>
                    <a:pt x="2719" y="300"/>
                  </a:moveTo>
                  <a:lnTo>
                    <a:pt x="2723" y="305"/>
                  </a:lnTo>
                  <a:lnTo>
                    <a:pt x="2726" y="309"/>
                  </a:lnTo>
                  <a:lnTo>
                    <a:pt x="2730" y="309"/>
                  </a:lnTo>
                  <a:lnTo>
                    <a:pt x="2732" y="310"/>
                  </a:lnTo>
                  <a:lnTo>
                    <a:pt x="2733" y="310"/>
                  </a:lnTo>
                  <a:lnTo>
                    <a:pt x="2737" y="310"/>
                  </a:lnTo>
                  <a:lnTo>
                    <a:pt x="2739" y="310"/>
                  </a:lnTo>
                  <a:lnTo>
                    <a:pt x="2740" y="310"/>
                  </a:lnTo>
                  <a:lnTo>
                    <a:pt x="2744" y="312"/>
                  </a:lnTo>
                  <a:lnTo>
                    <a:pt x="2746" y="315"/>
                  </a:lnTo>
                  <a:lnTo>
                    <a:pt x="2739" y="321"/>
                  </a:lnTo>
                  <a:lnTo>
                    <a:pt x="2732" y="326"/>
                  </a:lnTo>
                  <a:lnTo>
                    <a:pt x="2697" y="329"/>
                  </a:lnTo>
                  <a:lnTo>
                    <a:pt x="2697" y="315"/>
                  </a:lnTo>
                  <a:lnTo>
                    <a:pt x="2702" y="310"/>
                  </a:lnTo>
                  <a:lnTo>
                    <a:pt x="2707" y="307"/>
                  </a:lnTo>
                  <a:lnTo>
                    <a:pt x="2712" y="303"/>
                  </a:lnTo>
                  <a:lnTo>
                    <a:pt x="2719" y="300"/>
                  </a:lnTo>
                  <a:close/>
                  <a:moveTo>
                    <a:pt x="2163" y="200"/>
                  </a:moveTo>
                  <a:lnTo>
                    <a:pt x="2182" y="200"/>
                  </a:lnTo>
                  <a:lnTo>
                    <a:pt x="2198" y="204"/>
                  </a:lnTo>
                  <a:lnTo>
                    <a:pt x="2213" y="207"/>
                  </a:lnTo>
                  <a:lnTo>
                    <a:pt x="2217" y="223"/>
                  </a:lnTo>
                  <a:lnTo>
                    <a:pt x="2166" y="223"/>
                  </a:lnTo>
                  <a:lnTo>
                    <a:pt x="2164" y="218"/>
                  </a:lnTo>
                  <a:lnTo>
                    <a:pt x="2164" y="213"/>
                  </a:lnTo>
                  <a:lnTo>
                    <a:pt x="2163" y="207"/>
                  </a:lnTo>
                  <a:lnTo>
                    <a:pt x="2163" y="200"/>
                  </a:lnTo>
                  <a:close/>
                  <a:moveTo>
                    <a:pt x="1199" y="200"/>
                  </a:moveTo>
                  <a:lnTo>
                    <a:pt x="1210" y="204"/>
                  </a:lnTo>
                  <a:lnTo>
                    <a:pt x="1210" y="211"/>
                  </a:lnTo>
                  <a:lnTo>
                    <a:pt x="1206" y="211"/>
                  </a:lnTo>
                  <a:lnTo>
                    <a:pt x="1204" y="213"/>
                  </a:lnTo>
                  <a:lnTo>
                    <a:pt x="1203" y="214"/>
                  </a:lnTo>
                  <a:lnTo>
                    <a:pt x="1201" y="214"/>
                  </a:lnTo>
                  <a:lnTo>
                    <a:pt x="1199" y="214"/>
                  </a:lnTo>
                  <a:lnTo>
                    <a:pt x="1196" y="214"/>
                  </a:lnTo>
                  <a:lnTo>
                    <a:pt x="1196" y="209"/>
                  </a:lnTo>
                  <a:lnTo>
                    <a:pt x="1196" y="206"/>
                  </a:lnTo>
                  <a:lnTo>
                    <a:pt x="1197" y="204"/>
                  </a:lnTo>
                  <a:lnTo>
                    <a:pt x="1199" y="200"/>
                  </a:lnTo>
                  <a:close/>
                  <a:moveTo>
                    <a:pt x="2163" y="172"/>
                  </a:moveTo>
                  <a:lnTo>
                    <a:pt x="2175" y="178"/>
                  </a:lnTo>
                  <a:lnTo>
                    <a:pt x="2175" y="185"/>
                  </a:lnTo>
                  <a:lnTo>
                    <a:pt x="2159" y="185"/>
                  </a:lnTo>
                  <a:lnTo>
                    <a:pt x="2163" y="172"/>
                  </a:lnTo>
                  <a:close/>
                  <a:moveTo>
                    <a:pt x="2246" y="115"/>
                  </a:moveTo>
                  <a:lnTo>
                    <a:pt x="2262" y="117"/>
                  </a:lnTo>
                  <a:lnTo>
                    <a:pt x="2278" y="120"/>
                  </a:lnTo>
                  <a:lnTo>
                    <a:pt x="2292" y="125"/>
                  </a:lnTo>
                  <a:lnTo>
                    <a:pt x="2302" y="134"/>
                  </a:lnTo>
                  <a:lnTo>
                    <a:pt x="2309" y="146"/>
                  </a:lnTo>
                  <a:lnTo>
                    <a:pt x="2313" y="162"/>
                  </a:lnTo>
                  <a:lnTo>
                    <a:pt x="2290" y="158"/>
                  </a:lnTo>
                  <a:lnTo>
                    <a:pt x="2269" y="151"/>
                  </a:lnTo>
                  <a:lnTo>
                    <a:pt x="2253" y="141"/>
                  </a:lnTo>
                  <a:lnTo>
                    <a:pt x="2243" y="127"/>
                  </a:lnTo>
                  <a:lnTo>
                    <a:pt x="2245" y="125"/>
                  </a:lnTo>
                  <a:lnTo>
                    <a:pt x="2245" y="123"/>
                  </a:lnTo>
                  <a:lnTo>
                    <a:pt x="2246" y="122"/>
                  </a:lnTo>
                  <a:lnTo>
                    <a:pt x="2246" y="118"/>
                  </a:lnTo>
                  <a:lnTo>
                    <a:pt x="2246" y="115"/>
                  </a:lnTo>
                  <a:close/>
                  <a:moveTo>
                    <a:pt x="2173" y="80"/>
                  </a:moveTo>
                  <a:lnTo>
                    <a:pt x="2182" y="80"/>
                  </a:lnTo>
                  <a:lnTo>
                    <a:pt x="2185" y="89"/>
                  </a:lnTo>
                  <a:lnTo>
                    <a:pt x="2185" y="99"/>
                  </a:lnTo>
                  <a:lnTo>
                    <a:pt x="2185" y="111"/>
                  </a:lnTo>
                  <a:lnTo>
                    <a:pt x="2201" y="106"/>
                  </a:lnTo>
                  <a:lnTo>
                    <a:pt x="2213" y="99"/>
                  </a:lnTo>
                  <a:lnTo>
                    <a:pt x="2227" y="92"/>
                  </a:lnTo>
                  <a:lnTo>
                    <a:pt x="2227" y="146"/>
                  </a:lnTo>
                  <a:lnTo>
                    <a:pt x="2227" y="148"/>
                  </a:lnTo>
                  <a:lnTo>
                    <a:pt x="2225" y="148"/>
                  </a:lnTo>
                  <a:lnTo>
                    <a:pt x="2225" y="148"/>
                  </a:lnTo>
                  <a:lnTo>
                    <a:pt x="2225" y="148"/>
                  </a:lnTo>
                  <a:lnTo>
                    <a:pt x="2225" y="148"/>
                  </a:lnTo>
                  <a:lnTo>
                    <a:pt x="2224" y="150"/>
                  </a:lnTo>
                  <a:lnTo>
                    <a:pt x="2211" y="150"/>
                  </a:lnTo>
                  <a:lnTo>
                    <a:pt x="2194" y="151"/>
                  </a:lnTo>
                  <a:lnTo>
                    <a:pt x="2177" y="153"/>
                  </a:lnTo>
                  <a:lnTo>
                    <a:pt x="2163" y="155"/>
                  </a:lnTo>
                  <a:lnTo>
                    <a:pt x="2152" y="157"/>
                  </a:lnTo>
                  <a:lnTo>
                    <a:pt x="2147" y="158"/>
                  </a:lnTo>
                  <a:lnTo>
                    <a:pt x="2135" y="148"/>
                  </a:lnTo>
                  <a:lnTo>
                    <a:pt x="2126" y="134"/>
                  </a:lnTo>
                  <a:lnTo>
                    <a:pt x="2121" y="115"/>
                  </a:lnTo>
                  <a:lnTo>
                    <a:pt x="2122" y="110"/>
                  </a:lnTo>
                  <a:lnTo>
                    <a:pt x="2124" y="106"/>
                  </a:lnTo>
                  <a:lnTo>
                    <a:pt x="2126" y="103"/>
                  </a:lnTo>
                  <a:lnTo>
                    <a:pt x="2128" y="99"/>
                  </a:lnTo>
                  <a:lnTo>
                    <a:pt x="2129" y="96"/>
                  </a:lnTo>
                  <a:lnTo>
                    <a:pt x="2136" y="92"/>
                  </a:lnTo>
                  <a:lnTo>
                    <a:pt x="2145" y="87"/>
                  </a:lnTo>
                  <a:lnTo>
                    <a:pt x="2159" y="82"/>
                  </a:lnTo>
                  <a:lnTo>
                    <a:pt x="2173" y="80"/>
                  </a:lnTo>
                  <a:close/>
                  <a:moveTo>
                    <a:pt x="1173" y="41"/>
                  </a:moveTo>
                  <a:lnTo>
                    <a:pt x="1190" y="43"/>
                  </a:lnTo>
                  <a:lnTo>
                    <a:pt x="1194" y="47"/>
                  </a:lnTo>
                  <a:lnTo>
                    <a:pt x="1196" y="50"/>
                  </a:lnTo>
                  <a:lnTo>
                    <a:pt x="1199" y="54"/>
                  </a:lnTo>
                  <a:lnTo>
                    <a:pt x="1197" y="57"/>
                  </a:lnTo>
                  <a:lnTo>
                    <a:pt x="1197" y="59"/>
                  </a:lnTo>
                  <a:lnTo>
                    <a:pt x="1197" y="59"/>
                  </a:lnTo>
                  <a:lnTo>
                    <a:pt x="1196" y="61"/>
                  </a:lnTo>
                  <a:lnTo>
                    <a:pt x="1196" y="61"/>
                  </a:lnTo>
                  <a:lnTo>
                    <a:pt x="1185" y="75"/>
                  </a:lnTo>
                  <a:lnTo>
                    <a:pt x="1171" y="85"/>
                  </a:lnTo>
                  <a:lnTo>
                    <a:pt x="1155" y="94"/>
                  </a:lnTo>
                  <a:lnTo>
                    <a:pt x="1136" y="101"/>
                  </a:lnTo>
                  <a:lnTo>
                    <a:pt x="1119" y="108"/>
                  </a:lnTo>
                  <a:lnTo>
                    <a:pt x="1103" y="115"/>
                  </a:lnTo>
                  <a:lnTo>
                    <a:pt x="1086" y="129"/>
                  </a:lnTo>
                  <a:lnTo>
                    <a:pt x="1066" y="150"/>
                  </a:lnTo>
                  <a:lnTo>
                    <a:pt x="1046" y="174"/>
                  </a:lnTo>
                  <a:lnTo>
                    <a:pt x="1026" y="202"/>
                  </a:lnTo>
                  <a:lnTo>
                    <a:pt x="1011" y="230"/>
                  </a:lnTo>
                  <a:lnTo>
                    <a:pt x="1000" y="258"/>
                  </a:lnTo>
                  <a:lnTo>
                    <a:pt x="995" y="284"/>
                  </a:lnTo>
                  <a:lnTo>
                    <a:pt x="997" y="293"/>
                  </a:lnTo>
                  <a:lnTo>
                    <a:pt x="1004" y="303"/>
                  </a:lnTo>
                  <a:lnTo>
                    <a:pt x="1012" y="314"/>
                  </a:lnTo>
                  <a:lnTo>
                    <a:pt x="1023" y="322"/>
                  </a:lnTo>
                  <a:lnTo>
                    <a:pt x="1023" y="326"/>
                  </a:lnTo>
                  <a:lnTo>
                    <a:pt x="1018" y="326"/>
                  </a:lnTo>
                  <a:lnTo>
                    <a:pt x="1014" y="335"/>
                  </a:lnTo>
                  <a:lnTo>
                    <a:pt x="1000" y="329"/>
                  </a:lnTo>
                  <a:lnTo>
                    <a:pt x="984" y="326"/>
                  </a:lnTo>
                  <a:lnTo>
                    <a:pt x="979" y="312"/>
                  </a:lnTo>
                  <a:lnTo>
                    <a:pt x="970" y="300"/>
                  </a:lnTo>
                  <a:lnTo>
                    <a:pt x="962" y="291"/>
                  </a:lnTo>
                  <a:lnTo>
                    <a:pt x="953" y="282"/>
                  </a:lnTo>
                  <a:lnTo>
                    <a:pt x="946" y="268"/>
                  </a:lnTo>
                  <a:lnTo>
                    <a:pt x="956" y="261"/>
                  </a:lnTo>
                  <a:lnTo>
                    <a:pt x="962" y="258"/>
                  </a:lnTo>
                  <a:lnTo>
                    <a:pt x="962" y="253"/>
                  </a:lnTo>
                  <a:lnTo>
                    <a:pt x="960" y="249"/>
                  </a:lnTo>
                  <a:lnTo>
                    <a:pt x="958" y="242"/>
                  </a:lnTo>
                  <a:lnTo>
                    <a:pt x="960" y="235"/>
                  </a:lnTo>
                  <a:lnTo>
                    <a:pt x="965" y="226"/>
                  </a:lnTo>
                  <a:lnTo>
                    <a:pt x="972" y="221"/>
                  </a:lnTo>
                  <a:lnTo>
                    <a:pt x="979" y="214"/>
                  </a:lnTo>
                  <a:lnTo>
                    <a:pt x="984" y="204"/>
                  </a:lnTo>
                  <a:lnTo>
                    <a:pt x="981" y="202"/>
                  </a:lnTo>
                  <a:lnTo>
                    <a:pt x="977" y="200"/>
                  </a:lnTo>
                  <a:lnTo>
                    <a:pt x="977" y="199"/>
                  </a:lnTo>
                  <a:lnTo>
                    <a:pt x="976" y="199"/>
                  </a:lnTo>
                  <a:lnTo>
                    <a:pt x="976" y="197"/>
                  </a:lnTo>
                  <a:lnTo>
                    <a:pt x="976" y="195"/>
                  </a:lnTo>
                  <a:lnTo>
                    <a:pt x="984" y="186"/>
                  </a:lnTo>
                  <a:lnTo>
                    <a:pt x="993" y="178"/>
                  </a:lnTo>
                  <a:lnTo>
                    <a:pt x="998" y="165"/>
                  </a:lnTo>
                  <a:lnTo>
                    <a:pt x="1000" y="162"/>
                  </a:lnTo>
                  <a:lnTo>
                    <a:pt x="998" y="157"/>
                  </a:lnTo>
                  <a:lnTo>
                    <a:pt x="998" y="153"/>
                  </a:lnTo>
                  <a:lnTo>
                    <a:pt x="997" y="151"/>
                  </a:lnTo>
                  <a:lnTo>
                    <a:pt x="997" y="146"/>
                  </a:lnTo>
                  <a:lnTo>
                    <a:pt x="997" y="143"/>
                  </a:lnTo>
                  <a:lnTo>
                    <a:pt x="998" y="137"/>
                  </a:lnTo>
                  <a:lnTo>
                    <a:pt x="1012" y="122"/>
                  </a:lnTo>
                  <a:lnTo>
                    <a:pt x="1030" y="106"/>
                  </a:lnTo>
                  <a:lnTo>
                    <a:pt x="1052" y="90"/>
                  </a:lnTo>
                  <a:lnTo>
                    <a:pt x="1075" y="78"/>
                  </a:lnTo>
                  <a:lnTo>
                    <a:pt x="1094" y="69"/>
                  </a:lnTo>
                  <a:lnTo>
                    <a:pt x="1126" y="69"/>
                  </a:lnTo>
                  <a:lnTo>
                    <a:pt x="1136" y="64"/>
                  </a:lnTo>
                  <a:lnTo>
                    <a:pt x="1143" y="59"/>
                  </a:lnTo>
                  <a:lnTo>
                    <a:pt x="1148" y="52"/>
                  </a:lnTo>
                  <a:lnTo>
                    <a:pt x="1154" y="48"/>
                  </a:lnTo>
                  <a:lnTo>
                    <a:pt x="1161" y="45"/>
                  </a:lnTo>
                  <a:lnTo>
                    <a:pt x="1173" y="41"/>
                  </a:lnTo>
                  <a:close/>
                  <a:moveTo>
                    <a:pt x="1667" y="0"/>
                  </a:moveTo>
                  <a:lnTo>
                    <a:pt x="1686" y="0"/>
                  </a:lnTo>
                  <a:lnTo>
                    <a:pt x="1690" y="5"/>
                  </a:lnTo>
                  <a:lnTo>
                    <a:pt x="1691" y="7"/>
                  </a:lnTo>
                  <a:lnTo>
                    <a:pt x="1693" y="10"/>
                  </a:lnTo>
                  <a:lnTo>
                    <a:pt x="1697" y="14"/>
                  </a:lnTo>
                  <a:lnTo>
                    <a:pt x="1698" y="19"/>
                  </a:lnTo>
                  <a:lnTo>
                    <a:pt x="1693" y="21"/>
                  </a:lnTo>
                  <a:lnTo>
                    <a:pt x="1691" y="22"/>
                  </a:lnTo>
                  <a:lnTo>
                    <a:pt x="1688" y="24"/>
                  </a:lnTo>
                  <a:lnTo>
                    <a:pt x="1686" y="27"/>
                  </a:lnTo>
                  <a:lnTo>
                    <a:pt x="1684" y="29"/>
                  </a:lnTo>
                  <a:lnTo>
                    <a:pt x="1683" y="34"/>
                  </a:lnTo>
                  <a:lnTo>
                    <a:pt x="1697" y="38"/>
                  </a:lnTo>
                  <a:lnTo>
                    <a:pt x="1704" y="41"/>
                  </a:lnTo>
                  <a:lnTo>
                    <a:pt x="1711" y="48"/>
                  </a:lnTo>
                  <a:lnTo>
                    <a:pt x="1718" y="57"/>
                  </a:lnTo>
                  <a:lnTo>
                    <a:pt x="1730" y="52"/>
                  </a:lnTo>
                  <a:lnTo>
                    <a:pt x="1742" y="50"/>
                  </a:lnTo>
                  <a:lnTo>
                    <a:pt x="1756" y="48"/>
                  </a:lnTo>
                  <a:lnTo>
                    <a:pt x="1772" y="43"/>
                  </a:lnTo>
                  <a:lnTo>
                    <a:pt x="1773" y="41"/>
                  </a:lnTo>
                  <a:lnTo>
                    <a:pt x="1773" y="41"/>
                  </a:lnTo>
                  <a:lnTo>
                    <a:pt x="1775" y="43"/>
                  </a:lnTo>
                  <a:lnTo>
                    <a:pt x="1775" y="45"/>
                  </a:lnTo>
                  <a:lnTo>
                    <a:pt x="1775" y="47"/>
                  </a:lnTo>
                  <a:lnTo>
                    <a:pt x="1789" y="54"/>
                  </a:lnTo>
                  <a:lnTo>
                    <a:pt x="1800" y="62"/>
                  </a:lnTo>
                  <a:lnTo>
                    <a:pt x="1808" y="73"/>
                  </a:lnTo>
                  <a:lnTo>
                    <a:pt x="1817" y="85"/>
                  </a:lnTo>
                  <a:lnTo>
                    <a:pt x="1817" y="108"/>
                  </a:lnTo>
                  <a:lnTo>
                    <a:pt x="1805" y="117"/>
                  </a:lnTo>
                  <a:lnTo>
                    <a:pt x="1800" y="125"/>
                  </a:lnTo>
                  <a:lnTo>
                    <a:pt x="1796" y="134"/>
                  </a:lnTo>
                  <a:lnTo>
                    <a:pt x="1791" y="143"/>
                  </a:lnTo>
                  <a:lnTo>
                    <a:pt x="1777" y="151"/>
                  </a:lnTo>
                  <a:lnTo>
                    <a:pt x="1761" y="160"/>
                  </a:lnTo>
                  <a:lnTo>
                    <a:pt x="1745" y="171"/>
                  </a:lnTo>
                  <a:lnTo>
                    <a:pt x="1733" y="185"/>
                  </a:lnTo>
                  <a:lnTo>
                    <a:pt x="1737" y="185"/>
                  </a:lnTo>
                  <a:lnTo>
                    <a:pt x="1749" y="178"/>
                  </a:lnTo>
                  <a:lnTo>
                    <a:pt x="1763" y="176"/>
                  </a:lnTo>
                  <a:lnTo>
                    <a:pt x="1779" y="178"/>
                  </a:lnTo>
                  <a:lnTo>
                    <a:pt x="1779" y="181"/>
                  </a:lnTo>
                  <a:lnTo>
                    <a:pt x="1777" y="185"/>
                  </a:lnTo>
                  <a:lnTo>
                    <a:pt x="1777" y="186"/>
                  </a:lnTo>
                  <a:lnTo>
                    <a:pt x="1777" y="188"/>
                  </a:lnTo>
                  <a:lnTo>
                    <a:pt x="1777" y="188"/>
                  </a:lnTo>
                  <a:lnTo>
                    <a:pt x="1777" y="190"/>
                  </a:lnTo>
                  <a:lnTo>
                    <a:pt x="1779" y="190"/>
                  </a:lnTo>
                  <a:lnTo>
                    <a:pt x="1782" y="192"/>
                  </a:lnTo>
                  <a:lnTo>
                    <a:pt x="1787" y="186"/>
                  </a:lnTo>
                  <a:lnTo>
                    <a:pt x="1794" y="181"/>
                  </a:lnTo>
                  <a:lnTo>
                    <a:pt x="1801" y="176"/>
                  </a:lnTo>
                  <a:lnTo>
                    <a:pt x="1810" y="172"/>
                  </a:lnTo>
                  <a:lnTo>
                    <a:pt x="1810" y="178"/>
                  </a:lnTo>
                  <a:lnTo>
                    <a:pt x="1807" y="183"/>
                  </a:lnTo>
                  <a:lnTo>
                    <a:pt x="1805" y="188"/>
                  </a:lnTo>
                  <a:lnTo>
                    <a:pt x="1803" y="195"/>
                  </a:lnTo>
                  <a:lnTo>
                    <a:pt x="1801" y="204"/>
                  </a:lnTo>
                  <a:lnTo>
                    <a:pt x="1803" y="206"/>
                  </a:lnTo>
                  <a:lnTo>
                    <a:pt x="1803" y="206"/>
                  </a:lnTo>
                  <a:lnTo>
                    <a:pt x="1803" y="206"/>
                  </a:lnTo>
                  <a:lnTo>
                    <a:pt x="1803" y="206"/>
                  </a:lnTo>
                  <a:lnTo>
                    <a:pt x="1805" y="206"/>
                  </a:lnTo>
                  <a:lnTo>
                    <a:pt x="1805" y="207"/>
                  </a:lnTo>
                  <a:lnTo>
                    <a:pt x="1814" y="207"/>
                  </a:lnTo>
                  <a:lnTo>
                    <a:pt x="1814" y="195"/>
                  </a:lnTo>
                  <a:lnTo>
                    <a:pt x="1831" y="193"/>
                  </a:lnTo>
                  <a:lnTo>
                    <a:pt x="1847" y="193"/>
                  </a:lnTo>
                  <a:lnTo>
                    <a:pt x="1859" y="195"/>
                  </a:lnTo>
                  <a:lnTo>
                    <a:pt x="1871" y="204"/>
                  </a:lnTo>
                  <a:lnTo>
                    <a:pt x="1871" y="206"/>
                  </a:lnTo>
                  <a:lnTo>
                    <a:pt x="1871" y="211"/>
                  </a:lnTo>
                  <a:lnTo>
                    <a:pt x="1873" y="216"/>
                  </a:lnTo>
                  <a:lnTo>
                    <a:pt x="1873" y="221"/>
                  </a:lnTo>
                  <a:lnTo>
                    <a:pt x="1875" y="226"/>
                  </a:lnTo>
                  <a:lnTo>
                    <a:pt x="1925" y="230"/>
                  </a:lnTo>
                  <a:lnTo>
                    <a:pt x="1929" y="219"/>
                  </a:lnTo>
                  <a:lnTo>
                    <a:pt x="1929" y="216"/>
                  </a:lnTo>
                  <a:lnTo>
                    <a:pt x="1929" y="214"/>
                  </a:lnTo>
                  <a:lnTo>
                    <a:pt x="1929" y="211"/>
                  </a:lnTo>
                  <a:lnTo>
                    <a:pt x="1929" y="206"/>
                  </a:lnTo>
                  <a:lnTo>
                    <a:pt x="1929" y="200"/>
                  </a:lnTo>
                  <a:lnTo>
                    <a:pt x="1932" y="199"/>
                  </a:lnTo>
                  <a:lnTo>
                    <a:pt x="1932" y="199"/>
                  </a:lnTo>
                  <a:lnTo>
                    <a:pt x="1934" y="199"/>
                  </a:lnTo>
                  <a:lnTo>
                    <a:pt x="1934" y="197"/>
                  </a:lnTo>
                  <a:lnTo>
                    <a:pt x="1936" y="195"/>
                  </a:lnTo>
                  <a:lnTo>
                    <a:pt x="1946" y="200"/>
                  </a:lnTo>
                  <a:lnTo>
                    <a:pt x="1957" y="206"/>
                  </a:lnTo>
                  <a:lnTo>
                    <a:pt x="1967" y="211"/>
                  </a:lnTo>
                  <a:lnTo>
                    <a:pt x="1978" y="202"/>
                  </a:lnTo>
                  <a:lnTo>
                    <a:pt x="1990" y="197"/>
                  </a:lnTo>
                  <a:lnTo>
                    <a:pt x="2009" y="195"/>
                  </a:lnTo>
                  <a:lnTo>
                    <a:pt x="2009" y="200"/>
                  </a:lnTo>
                  <a:lnTo>
                    <a:pt x="2012" y="200"/>
                  </a:lnTo>
                  <a:lnTo>
                    <a:pt x="2021" y="235"/>
                  </a:lnTo>
                  <a:lnTo>
                    <a:pt x="2009" y="247"/>
                  </a:lnTo>
                  <a:lnTo>
                    <a:pt x="2002" y="265"/>
                  </a:lnTo>
                  <a:lnTo>
                    <a:pt x="2004" y="268"/>
                  </a:lnTo>
                  <a:lnTo>
                    <a:pt x="2006" y="272"/>
                  </a:lnTo>
                  <a:lnTo>
                    <a:pt x="2006" y="275"/>
                  </a:lnTo>
                  <a:lnTo>
                    <a:pt x="2007" y="279"/>
                  </a:lnTo>
                  <a:lnTo>
                    <a:pt x="2009" y="284"/>
                  </a:lnTo>
                  <a:lnTo>
                    <a:pt x="2018" y="293"/>
                  </a:lnTo>
                  <a:lnTo>
                    <a:pt x="2030" y="300"/>
                  </a:lnTo>
                  <a:lnTo>
                    <a:pt x="2040" y="307"/>
                  </a:lnTo>
                  <a:lnTo>
                    <a:pt x="2040" y="307"/>
                  </a:lnTo>
                  <a:lnTo>
                    <a:pt x="2042" y="305"/>
                  </a:lnTo>
                  <a:lnTo>
                    <a:pt x="2042" y="305"/>
                  </a:lnTo>
                  <a:lnTo>
                    <a:pt x="2042" y="305"/>
                  </a:lnTo>
                  <a:lnTo>
                    <a:pt x="2042" y="305"/>
                  </a:lnTo>
                  <a:lnTo>
                    <a:pt x="2044" y="303"/>
                  </a:lnTo>
                  <a:lnTo>
                    <a:pt x="2049" y="295"/>
                  </a:lnTo>
                  <a:lnTo>
                    <a:pt x="2053" y="284"/>
                  </a:lnTo>
                  <a:lnTo>
                    <a:pt x="2056" y="274"/>
                  </a:lnTo>
                  <a:lnTo>
                    <a:pt x="2063" y="265"/>
                  </a:lnTo>
                  <a:lnTo>
                    <a:pt x="2063" y="274"/>
                  </a:lnTo>
                  <a:lnTo>
                    <a:pt x="2065" y="281"/>
                  </a:lnTo>
                  <a:lnTo>
                    <a:pt x="2068" y="286"/>
                  </a:lnTo>
                  <a:lnTo>
                    <a:pt x="2074" y="289"/>
                  </a:lnTo>
                  <a:lnTo>
                    <a:pt x="2081" y="291"/>
                  </a:lnTo>
                  <a:lnTo>
                    <a:pt x="2089" y="293"/>
                  </a:lnTo>
                  <a:lnTo>
                    <a:pt x="2102" y="272"/>
                  </a:lnTo>
                  <a:lnTo>
                    <a:pt x="2107" y="277"/>
                  </a:lnTo>
                  <a:lnTo>
                    <a:pt x="2112" y="281"/>
                  </a:lnTo>
                  <a:lnTo>
                    <a:pt x="2115" y="286"/>
                  </a:lnTo>
                  <a:lnTo>
                    <a:pt x="2121" y="289"/>
                  </a:lnTo>
                  <a:lnTo>
                    <a:pt x="2128" y="293"/>
                  </a:lnTo>
                  <a:lnTo>
                    <a:pt x="2131" y="289"/>
                  </a:lnTo>
                  <a:lnTo>
                    <a:pt x="2135" y="286"/>
                  </a:lnTo>
                  <a:lnTo>
                    <a:pt x="2138" y="286"/>
                  </a:lnTo>
                  <a:lnTo>
                    <a:pt x="2140" y="286"/>
                  </a:lnTo>
                  <a:lnTo>
                    <a:pt x="2145" y="286"/>
                  </a:lnTo>
                  <a:lnTo>
                    <a:pt x="2149" y="288"/>
                  </a:lnTo>
                  <a:lnTo>
                    <a:pt x="2156" y="288"/>
                  </a:lnTo>
                  <a:lnTo>
                    <a:pt x="2154" y="270"/>
                  </a:lnTo>
                  <a:lnTo>
                    <a:pt x="2150" y="258"/>
                  </a:lnTo>
                  <a:lnTo>
                    <a:pt x="2147" y="242"/>
                  </a:lnTo>
                  <a:lnTo>
                    <a:pt x="2159" y="239"/>
                  </a:lnTo>
                  <a:lnTo>
                    <a:pt x="2170" y="235"/>
                  </a:lnTo>
                  <a:lnTo>
                    <a:pt x="2187" y="235"/>
                  </a:lnTo>
                  <a:lnTo>
                    <a:pt x="2206" y="237"/>
                  </a:lnTo>
                  <a:lnTo>
                    <a:pt x="2225" y="242"/>
                  </a:lnTo>
                  <a:lnTo>
                    <a:pt x="2243" y="247"/>
                  </a:lnTo>
                  <a:lnTo>
                    <a:pt x="2259" y="253"/>
                  </a:lnTo>
                  <a:lnTo>
                    <a:pt x="2266" y="258"/>
                  </a:lnTo>
                  <a:lnTo>
                    <a:pt x="2269" y="261"/>
                  </a:lnTo>
                  <a:lnTo>
                    <a:pt x="2271" y="267"/>
                  </a:lnTo>
                  <a:lnTo>
                    <a:pt x="2271" y="270"/>
                  </a:lnTo>
                  <a:lnTo>
                    <a:pt x="2273" y="272"/>
                  </a:lnTo>
                  <a:lnTo>
                    <a:pt x="2273" y="275"/>
                  </a:lnTo>
                  <a:lnTo>
                    <a:pt x="2276" y="277"/>
                  </a:lnTo>
                  <a:lnTo>
                    <a:pt x="2280" y="279"/>
                  </a:lnTo>
                  <a:lnTo>
                    <a:pt x="2285" y="281"/>
                  </a:lnTo>
                  <a:lnTo>
                    <a:pt x="2295" y="277"/>
                  </a:lnTo>
                  <a:lnTo>
                    <a:pt x="2307" y="277"/>
                  </a:lnTo>
                  <a:lnTo>
                    <a:pt x="2320" y="277"/>
                  </a:lnTo>
                  <a:lnTo>
                    <a:pt x="2325" y="288"/>
                  </a:lnTo>
                  <a:lnTo>
                    <a:pt x="2332" y="298"/>
                  </a:lnTo>
                  <a:lnTo>
                    <a:pt x="2342" y="307"/>
                  </a:lnTo>
                  <a:lnTo>
                    <a:pt x="2355" y="312"/>
                  </a:lnTo>
                  <a:lnTo>
                    <a:pt x="2367" y="307"/>
                  </a:lnTo>
                  <a:lnTo>
                    <a:pt x="2384" y="307"/>
                  </a:lnTo>
                  <a:lnTo>
                    <a:pt x="2400" y="309"/>
                  </a:lnTo>
                  <a:lnTo>
                    <a:pt x="2416" y="312"/>
                  </a:lnTo>
                  <a:lnTo>
                    <a:pt x="2428" y="315"/>
                  </a:lnTo>
                  <a:lnTo>
                    <a:pt x="2433" y="331"/>
                  </a:lnTo>
                  <a:lnTo>
                    <a:pt x="2435" y="345"/>
                  </a:lnTo>
                  <a:lnTo>
                    <a:pt x="2438" y="357"/>
                  </a:lnTo>
                  <a:lnTo>
                    <a:pt x="2442" y="359"/>
                  </a:lnTo>
                  <a:lnTo>
                    <a:pt x="2444" y="363"/>
                  </a:lnTo>
                  <a:lnTo>
                    <a:pt x="2447" y="364"/>
                  </a:lnTo>
                  <a:lnTo>
                    <a:pt x="2480" y="361"/>
                  </a:lnTo>
                  <a:lnTo>
                    <a:pt x="2513" y="361"/>
                  </a:lnTo>
                  <a:lnTo>
                    <a:pt x="2547" y="361"/>
                  </a:lnTo>
                  <a:lnTo>
                    <a:pt x="2550" y="368"/>
                  </a:lnTo>
                  <a:lnTo>
                    <a:pt x="2555" y="373"/>
                  </a:lnTo>
                  <a:lnTo>
                    <a:pt x="2561" y="380"/>
                  </a:lnTo>
                  <a:lnTo>
                    <a:pt x="2566" y="384"/>
                  </a:lnTo>
                  <a:lnTo>
                    <a:pt x="2573" y="389"/>
                  </a:lnTo>
                  <a:lnTo>
                    <a:pt x="2573" y="384"/>
                  </a:lnTo>
                  <a:lnTo>
                    <a:pt x="2575" y="382"/>
                  </a:lnTo>
                  <a:lnTo>
                    <a:pt x="2576" y="378"/>
                  </a:lnTo>
                  <a:lnTo>
                    <a:pt x="2576" y="375"/>
                  </a:lnTo>
                  <a:lnTo>
                    <a:pt x="2578" y="370"/>
                  </a:lnTo>
                  <a:lnTo>
                    <a:pt x="2575" y="364"/>
                  </a:lnTo>
                  <a:lnTo>
                    <a:pt x="2573" y="361"/>
                  </a:lnTo>
                  <a:lnTo>
                    <a:pt x="2571" y="359"/>
                  </a:lnTo>
                  <a:lnTo>
                    <a:pt x="2571" y="356"/>
                  </a:lnTo>
                  <a:lnTo>
                    <a:pt x="2573" y="352"/>
                  </a:lnTo>
                  <a:lnTo>
                    <a:pt x="2573" y="347"/>
                  </a:lnTo>
                  <a:lnTo>
                    <a:pt x="2573" y="342"/>
                  </a:lnTo>
                  <a:lnTo>
                    <a:pt x="2590" y="345"/>
                  </a:lnTo>
                  <a:lnTo>
                    <a:pt x="2602" y="352"/>
                  </a:lnTo>
                  <a:lnTo>
                    <a:pt x="2616" y="357"/>
                  </a:lnTo>
                  <a:lnTo>
                    <a:pt x="2622" y="357"/>
                  </a:lnTo>
                  <a:lnTo>
                    <a:pt x="2627" y="357"/>
                  </a:lnTo>
                  <a:lnTo>
                    <a:pt x="2632" y="356"/>
                  </a:lnTo>
                  <a:lnTo>
                    <a:pt x="2636" y="352"/>
                  </a:lnTo>
                  <a:lnTo>
                    <a:pt x="2639" y="350"/>
                  </a:lnTo>
                  <a:lnTo>
                    <a:pt x="2643" y="349"/>
                  </a:lnTo>
                  <a:lnTo>
                    <a:pt x="2700" y="373"/>
                  </a:lnTo>
                  <a:lnTo>
                    <a:pt x="2732" y="406"/>
                  </a:lnTo>
                  <a:lnTo>
                    <a:pt x="2737" y="410"/>
                  </a:lnTo>
                  <a:lnTo>
                    <a:pt x="2742" y="410"/>
                  </a:lnTo>
                  <a:lnTo>
                    <a:pt x="2747" y="411"/>
                  </a:lnTo>
                  <a:lnTo>
                    <a:pt x="2753" y="411"/>
                  </a:lnTo>
                  <a:lnTo>
                    <a:pt x="2758" y="415"/>
                  </a:lnTo>
                  <a:lnTo>
                    <a:pt x="2768" y="424"/>
                  </a:lnTo>
                  <a:lnTo>
                    <a:pt x="2775" y="434"/>
                  </a:lnTo>
                  <a:lnTo>
                    <a:pt x="2782" y="443"/>
                  </a:lnTo>
                  <a:lnTo>
                    <a:pt x="2791" y="450"/>
                  </a:lnTo>
                  <a:lnTo>
                    <a:pt x="2808" y="453"/>
                  </a:lnTo>
                  <a:lnTo>
                    <a:pt x="2810" y="452"/>
                  </a:lnTo>
                  <a:lnTo>
                    <a:pt x="2812" y="452"/>
                  </a:lnTo>
                  <a:lnTo>
                    <a:pt x="2814" y="450"/>
                  </a:lnTo>
                  <a:lnTo>
                    <a:pt x="2815" y="450"/>
                  </a:lnTo>
                  <a:lnTo>
                    <a:pt x="2819" y="450"/>
                  </a:lnTo>
                  <a:lnTo>
                    <a:pt x="2829" y="462"/>
                  </a:lnTo>
                  <a:lnTo>
                    <a:pt x="2840" y="474"/>
                  </a:lnTo>
                  <a:lnTo>
                    <a:pt x="2849" y="487"/>
                  </a:lnTo>
                  <a:lnTo>
                    <a:pt x="2854" y="504"/>
                  </a:lnTo>
                  <a:lnTo>
                    <a:pt x="2819" y="504"/>
                  </a:lnTo>
                  <a:lnTo>
                    <a:pt x="2817" y="507"/>
                  </a:lnTo>
                  <a:lnTo>
                    <a:pt x="2814" y="511"/>
                  </a:lnTo>
                  <a:lnTo>
                    <a:pt x="2812" y="513"/>
                  </a:lnTo>
                  <a:lnTo>
                    <a:pt x="2810" y="518"/>
                  </a:lnTo>
                  <a:lnTo>
                    <a:pt x="2808" y="523"/>
                  </a:lnTo>
                  <a:lnTo>
                    <a:pt x="2812" y="525"/>
                  </a:lnTo>
                  <a:lnTo>
                    <a:pt x="2814" y="527"/>
                  </a:lnTo>
                  <a:lnTo>
                    <a:pt x="2815" y="528"/>
                  </a:lnTo>
                  <a:lnTo>
                    <a:pt x="2817" y="532"/>
                  </a:lnTo>
                  <a:lnTo>
                    <a:pt x="2817" y="534"/>
                  </a:lnTo>
                  <a:lnTo>
                    <a:pt x="2815" y="537"/>
                  </a:lnTo>
                  <a:lnTo>
                    <a:pt x="2812" y="542"/>
                  </a:lnTo>
                  <a:lnTo>
                    <a:pt x="2810" y="544"/>
                  </a:lnTo>
                  <a:lnTo>
                    <a:pt x="2807" y="546"/>
                  </a:lnTo>
                  <a:lnTo>
                    <a:pt x="2803" y="546"/>
                  </a:lnTo>
                  <a:lnTo>
                    <a:pt x="2800" y="546"/>
                  </a:lnTo>
                  <a:lnTo>
                    <a:pt x="2793" y="546"/>
                  </a:lnTo>
                  <a:lnTo>
                    <a:pt x="2786" y="535"/>
                  </a:lnTo>
                  <a:lnTo>
                    <a:pt x="2775" y="530"/>
                  </a:lnTo>
                  <a:lnTo>
                    <a:pt x="2761" y="527"/>
                  </a:lnTo>
                  <a:lnTo>
                    <a:pt x="2761" y="514"/>
                  </a:lnTo>
                  <a:lnTo>
                    <a:pt x="2758" y="513"/>
                  </a:lnTo>
                  <a:lnTo>
                    <a:pt x="2754" y="511"/>
                  </a:lnTo>
                  <a:lnTo>
                    <a:pt x="2753" y="509"/>
                  </a:lnTo>
                  <a:lnTo>
                    <a:pt x="2749" y="507"/>
                  </a:lnTo>
                  <a:lnTo>
                    <a:pt x="2742" y="507"/>
                  </a:lnTo>
                  <a:lnTo>
                    <a:pt x="2740" y="507"/>
                  </a:lnTo>
                  <a:lnTo>
                    <a:pt x="2739" y="509"/>
                  </a:lnTo>
                  <a:lnTo>
                    <a:pt x="2737" y="509"/>
                  </a:lnTo>
                  <a:lnTo>
                    <a:pt x="2735" y="509"/>
                  </a:lnTo>
                  <a:lnTo>
                    <a:pt x="2732" y="511"/>
                  </a:lnTo>
                  <a:lnTo>
                    <a:pt x="2728" y="504"/>
                  </a:lnTo>
                  <a:lnTo>
                    <a:pt x="2723" y="497"/>
                  </a:lnTo>
                  <a:lnTo>
                    <a:pt x="2719" y="492"/>
                  </a:lnTo>
                  <a:lnTo>
                    <a:pt x="2719" y="504"/>
                  </a:lnTo>
                  <a:lnTo>
                    <a:pt x="2716" y="518"/>
                  </a:lnTo>
                  <a:lnTo>
                    <a:pt x="2712" y="530"/>
                  </a:lnTo>
                  <a:lnTo>
                    <a:pt x="2704" y="537"/>
                  </a:lnTo>
                  <a:lnTo>
                    <a:pt x="2700" y="539"/>
                  </a:lnTo>
                  <a:lnTo>
                    <a:pt x="2697" y="539"/>
                  </a:lnTo>
                  <a:lnTo>
                    <a:pt x="2695" y="539"/>
                  </a:lnTo>
                  <a:lnTo>
                    <a:pt x="2693" y="539"/>
                  </a:lnTo>
                  <a:lnTo>
                    <a:pt x="2691" y="537"/>
                  </a:lnTo>
                  <a:lnTo>
                    <a:pt x="2690" y="537"/>
                  </a:lnTo>
                  <a:lnTo>
                    <a:pt x="2688" y="537"/>
                  </a:lnTo>
                  <a:lnTo>
                    <a:pt x="2686" y="539"/>
                  </a:lnTo>
                  <a:lnTo>
                    <a:pt x="2684" y="541"/>
                  </a:lnTo>
                  <a:lnTo>
                    <a:pt x="2681" y="546"/>
                  </a:lnTo>
                  <a:lnTo>
                    <a:pt x="2691" y="558"/>
                  </a:lnTo>
                  <a:lnTo>
                    <a:pt x="2702" y="579"/>
                  </a:lnTo>
                  <a:lnTo>
                    <a:pt x="2707" y="603"/>
                  </a:lnTo>
                  <a:lnTo>
                    <a:pt x="2704" y="603"/>
                  </a:lnTo>
                  <a:lnTo>
                    <a:pt x="2702" y="605"/>
                  </a:lnTo>
                  <a:lnTo>
                    <a:pt x="2698" y="605"/>
                  </a:lnTo>
                  <a:lnTo>
                    <a:pt x="2693" y="607"/>
                  </a:lnTo>
                  <a:lnTo>
                    <a:pt x="2686" y="602"/>
                  </a:lnTo>
                  <a:lnTo>
                    <a:pt x="2681" y="598"/>
                  </a:lnTo>
                  <a:lnTo>
                    <a:pt x="2674" y="597"/>
                  </a:lnTo>
                  <a:lnTo>
                    <a:pt x="2665" y="595"/>
                  </a:lnTo>
                  <a:lnTo>
                    <a:pt x="2660" y="609"/>
                  </a:lnTo>
                  <a:lnTo>
                    <a:pt x="2650" y="616"/>
                  </a:lnTo>
                  <a:lnTo>
                    <a:pt x="2637" y="621"/>
                  </a:lnTo>
                  <a:lnTo>
                    <a:pt x="2623" y="626"/>
                  </a:lnTo>
                  <a:lnTo>
                    <a:pt x="2622" y="640"/>
                  </a:lnTo>
                  <a:lnTo>
                    <a:pt x="2618" y="651"/>
                  </a:lnTo>
                  <a:lnTo>
                    <a:pt x="2611" y="661"/>
                  </a:lnTo>
                  <a:lnTo>
                    <a:pt x="2597" y="663"/>
                  </a:lnTo>
                  <a:lnTo>
                    <a:pt x="2587" y="666"/>
                  </a:lnTo>
                  <a:lnTo>
                    <a:pt x="2580" y="670"/>
                  </a:lnTo>
                  <a:lnTo>
                    <a:pt x="2573" y="672"/>
                  </a:lnTo>
                  <a:lnTo>
                    <a:pt x="2568" y="668"/>
                  </a:lnTo>
                  <a:lnTo>
                    <a:pt x="2562" y="663"/>
                  </a:lnTo>
                  <a:lnTo>
                    <a:pt x="2559" y="658"/>
                  </a:lnTo>
                  <a:lnTo>
                    <a:pt x="2552" y="659"/>
                  </a:lnTo>
                  <a:lnTo>
                    <a:pt x="2543" y="661"/>
                  </a:lnTo>
                  <a:lnTo>
                    <a:pt x="2536" y="665"/>
                  </a:lnTo>
                  <a:lnTo>
                    <a:pt x="2531" y="668"/>
                  </a:lnTo>
                  <a:lnTo>
                    <a:pt x="2531" y="675"/>
                  </a:lnTo>
                  <a:lnTo>
                    <a:pt x="2526" y="677"/>
                  </a:lnTo>
                  <a:lnTo>
                    <a:pt x="2517" y="677"/>
                  </a:lnTo>
                  <a:lnTo>
                    <a:pt x="2505" y="677"/>
                  </a:lnTo>
                  <a:lnTo>
                    <a:pt x="2494" y="679"/>
                  </a:lnTo>
                  <a:lnTo>
                    <a:pt x="2489" y="680"/>
                  </a:lnTo>
                  <a:lnTo>
                    <a:pt x="2480" y="701"/>
                  </a:lnTo>
                  <a:lnTo>
                    <a:pt x="2479" y="724"/>
                  </a:lnTo>
                  <a:lnTo>
                    <a:pt x="2479" y="750"/>
                  </a:lnTo>
                  <a:lnTo>
                    <a:pt x="2482" y="773"/>
                  </a:lnTo>
                  <a:lnTo>
                    <a:pt x="2477" y="773"/>
                  </a:lnTo>
                  <a:lnTo>
                    <a:pt x="2475" y="773"/>
                  </a:lnTo>
                  <a:lnTo>
                    <a:pt x="2473" y="773"/>
                  </a:lnTo>
                  <a:lnTo>
                    <a:pt x="2472" y="775"/>
                  </a:lnTo>
                  <a:lnTo>
                    <a:pt x="2470" y="776"/>
                  </a:lnTo>
                  <a:lnTo>
                    <a:pt x="2468" y="782"/>
                  </a:lnTo>
                  <a:lnTo>
                    <a:pt x="2466" y="787"/>
                  </a:lnTo>
                  <a:lnTo>
                    <a:pt x="2466" y="794"/>
                  </a:lnTo>
                  <a:lnTo>
                    <a:pt x="2466" y="802"/>
                  </a:lnTo>
                  <a:lnTo>
                    <a:pt x="2454" y="802"/>
                  </a:lnTo>
                  <a:lnTo>
                    <a:pt x="2447" y="813"/>
                  </a:lnTo>
                  <a:lnTo>
                    <a:pt x="2442" y="820"/>
                  </a:lnTo>
                  <a:lnTo>
                    <a:pt x="2440" y="827"/>
                  </a:lnTo>
                  <a:lnTo>
                    <a:pt x="2438" y="841"/>
                  </a:lnTo>
                  <a:lnTo>
                    <a:pt x="2435" y="841"/>
                  </a:lnTo>
                  <a:lnTo>
                    <a:pt x="2431" y="841"/>
                  </a:lnTo>
                  <a:lnTo>
                    <a:pt x="2430" y="841"/>
                  </a:lnTo>
                  <a:lnTo>
                    <a:pt x="2430" y="841"/>
                  </a:lnTo>
                  <a:lnTo>
                    <a:pt x="2428" y="841"/>
                  </a:lnTo>
                  <a:lnTo>
                    <a:pt x="2424" y="841"/>
                  </a:lnTo>
                  <a:lnTo>
                    <a:pt x="2417" y="855"/>
                  </a:lnTo>
                  <a:lnTo>
                    <a:pt x="2412" y="872"/>
                  </a:lnTo>
                  <a:lnTo>
                    <a:pt x="2400" y="872"/>
                  </a:lnTo>
                  <a:lnTo>
                    <a:pt x="2396" y="891"/>
                  </a:lnTo>
                  <a:lnTo>
                    <a:pt x="2390" y="891"/>
                  </a:lnTo>
                  <a:lnTo>
                    <a:pt x="2390" y="886"/>
                  </a:lnTo>
                  <a:lnTo>
                    <a:pt x="2376" y="867"/>
                  </a:lnTo>
                  <a:lnTo>
                    <a:pt x="2367" y="844"/>
                  </a:lnTo>
                  <a:lnTo>
                    <a:pt x="2365" y="818"/>
                  </a:lnTo>
                  <a:lnTo>
                    <a:pt x="2367" y="787"/>
                  </a:lnTo>
                  <a:lnTo>
                    <a:pt x="2372" y="783"/>
                  </a:lnTo>
                  <a:lnTo>
                    <a:pt x="2376" y="780"/>
                  </a:lnTo>
                  <a:lnTo>
                    <a:pt x="2381" y="776"/>
                  </a:lnTo>
                  <a:lnTo>
                    <a:pt x="2383" y="771"/>
                  </a:lnTo>
                  <a:lnTo>
                    <a:pt x="2386" y="764"/>
                  </a:lnTo>
                  <a:lnTo>
                    <a:pt x="2381" y="755"/>
                  </a:lnTo>
                  <a:lnTo>
                    <a:pt x="2379" y="743"/>
                  </a:lnTo>
                  <a:lnTo>
                    <a:pt x="2386" y="729"/>
                  </a:lnTo>
                  <a:lnTo>
                    <a:pt x="2393" y="724"/>
                  </a:lnTo>
                  <a:lnTo>
                    <a:pt x="2402" y="720"/>
                  </a:lnTo>
                  <a:lnTo>
                    <a:pt x="2412" y="717"/>
                  </a:lnTo>
                  <a:lnTo>
                    <a:pt x="2419" y="710"/>
                  </a:lnTo>
                  <a:lnTo>
                    <a:pt x="2433" y="689"/>
                  </a:lnTo>
                  <a:lnTo>
                    <a:pt x="2447" y="668"/>
                  </a:lnTo>
                  <a:lnTo>
                    <a:pt x="2458" y="659"/>
                  </a:lnTo>
                  <a:lnTo>
                    <a:pt x="2470" y="651"/>
                  </a:lnTo>
                  <a:lnTo>
                    <a:pt x="2482" y="642"/>
                  </a:lnTo>
                  <a:lnTo>
                    <a:pt x="2487" y="630"/>
                  </a:lnTo>
                  <a:lnTo>
                    <a:pt x="2491" y="616"/>
                  </a:lnTo>
                  <a:lnTo>
                    <a:pt x="2496" y="603"/>
                  </a:lnTo>
                  <a:lnTo>
                    <a:pt x="2496" y="602"/>
                  </a:lnTo>
                  <a:lnTo>
                    <a:pt x="2494" y="602"/>
                  </a:lnTo>
                  <a:lnTo>
                    <a:pt x="2494" y="602"/>
                  </a:lnTo>
                  <a:lnTo>
                    <a:pt x="2494" y="602"/>
                  </a:lnTo>
                  <a:lnTo>
                    <a:pt x="2494" y="600"/>
                  </a:lnTo>
                  <a:lnTo>
                    <a:pt x="2492" y="598"/>
                  </a:lnTo>
                  <a:lnTo>
                    <a:pt x="2489" y="600"/>
                  </a:lnTo>
                  <a:lnTo>
                    <a:pt x="2489" y="600"/>
                  </a:lnTo>
                  <a:lnTo>
                    <a:pt x="2487" y="602"/>
                  </a:lnTo>
                  <a:lnTo>
                    <a:pt x="2487" y="602"/>
                  </a:lnTo>
                  <a:lnTo>
                    <a:pt x="2486" y="603"/>
                  </a:lnTo>
                  <a:lnTo>
                    <a:pt x="2477" y="616"/>
                  </a:lnTo>
                  <a:lnTo>
                    <a:pt x="2468" y="630"/>
                  </a:lnTo>
                  <a:lnTo>
                    <a:pt x="2459" y="642"/>
                  </a:lnTo>
                  <a:lnTo>
                    <a:pt x="2447" y="651"/>
                  </a:lnTo>
                  <a:lnTo>
                    <a:pt x="2431" y="658"/>
                  </a:lnTo>
                  <a:lnTo>
                    <a:pt x="2430" y="652"/>
                  </a:lnTo>
                  <a:lnTo>
                    <a:pt x="2430" y="651"/>
                  </a:lnTo>
                  <a:lnTo>
                    <a:pt x="2428" y="647"/>
                  </a:lnTo>
                  <a:lnTo>
                    <a:pt x="2428" y="642"/>
                  </a:lnTo>
                  <a:lnTo>
                    <a:pt x="2430" y="640"/>
                  </a:lnTo>
                  <a:lnTo>
                    <a:pt x="2430" y="638"/>
                  </a:lnTo>
                  <a:lnTo>
                    <a:pt x="2430" y="637"/>
                  </a:lnTo>
                  <a:lnTo>
                    <a:pt x="2431" y="633"/>
                  </a:lnTo>
                  <a:lnTo>
                    <a:pt x="2431" y="630"/>
                  </a:lnTo>
                  <a:lnTo>
                    <a:pt x="2426" y="626"/>
                  </a:lnTo>
                  <a:lnTo>
                    <a:pt x="2421" y="624"/>
                  </a:lnTo>
                  <a:lnTo>
                    <a:pt x="2417" y="623"/>
                  </a:lnTo>
                  <a:lnTo>
                    <a:pt x="2412" y="621"/>
                  </a:lnTo>
                  <a:lnTo>
                    <a:pt x="2409" y="623"/>
                  </a:lnTo>
                  <a:lnTo>
                    <a:pt x="2400" y="628"/>
                  </a:lnTo>
                  <a:lnTo>
                    <a:pt x="2388" y="638"/>
                  </a:lnTo>
                  <a:lnTo>
                    <a:pt x="2377" y="651"/>
                  </a:lnTo>
                  <a:lnTo>
                    <a:pt x="2367" y="663"/>
                  </a:lnTo>
                  <a:lnTo>
                    <a:pt x="2362" y="672"/>
                  </a:lnTo>
                  <a:lnTo>
                    <a:pt x="2362" y="675"/>
                  </a:lnTo>
                  <a:lnTo>
                    <a:pt x="2362" y="679"/>
                  </a:lnTo>
                  <a:lnTo>
                    <a:pt x="2363" y="682"/>
                  </a:lnTo>
                  <a:lnTo>
                    <a:pt x="2365" y="687"/>
                  </a:lnTo>
                  <a:lnTo>
                    <a:pt x="2367" y="691"/>
                  </a:lnTo>
                  <a:lnTo>
                    <a:pt x="2367" y="694"/>
                  </a:lnTo>
                  <a:lnTo>
                    <a:pt x="2356" y="699"/>
                  </a:lnTo>
                  <a:lnTo>
                    <a:pt x="2344" y="701"/>
                  </a:lnTo>
                  <a:lnTo>
                    <a:pt x="2328" y="703"/>
                  </a:lnTo>
                  <a:lnTo>
                    <a:pt x="2313" y="703"/>
                  </a:lnTo>
                  <a:lnTo>
                    <a:pt x="2313" y="684"/>
                  </a:lnTo>
                  <a:lnTo>
                    <a:pt x="2297" y="687"/>
                  </a:lnTo>
                  <a:lnTo>
                    <a:pt x="2283" y="693"/>
                  </a:lnTo>
                  <a:lnTo>
                    <a:pt x="2271" y="691"/>
                  </a:lnTo>
                  <a:lnTo>
                    <a:pt x="2262" y="680"/>
                  </a:lnTo>
                  <a:lnTo>
                    <a:pt x="2227" y="675"/>
                  </a:lnTo>
                  <a:lnTo>
                    <a:pt x="2215" y="687"/>
                  </a:lnTo>
                  <a:lnTo>
                    <a:pt x="2201" y="696"/>
                  </a:lnTo>
                  <a:lnTo>
                    <a:pt x="2189" y="706"/>
                  </a:lnTo>
                  <a:lnTo>
                    <a:pt x="2182" y="719"/>
                  </a:lnTo>
                  <a:lnTo>
                    <a:pt x="2175" y="731"/>
                  </a:lnTo>
                  <a:lnTo>
                    <a:pt x="2168" y="743"/>
                  </a:lnTo>
                  <a:lnTo>
                    <a:pt x="2159" y="752"/>
                  </a:lnTo>
                  <a:lnTo>
                    <a:pt x="2131" y="761"/>
                  </a:lnTo>
                  <a:lnTo>
                    <a:pt x="2124" y="768"/>
                  </a:lnTo>
                  <a:lnTo>
                    <a:pt x="2119" y="776"/>
                  </a:lnTo>
                  <a:lnTo>
                    <a:pt x="2114" y="783"/>
                  </a:lnTo>
                  <a:lnTo>
                    <a:pt x="2102" y="792"/>
                  </a:lnTo>
                  <a:lnTo>
                    <a:pt x="2102" y="802"/>
                  </a:lnTo>
                  <a:lnTo>
                    <a:pt x="2117" y="802"/>
                  </a:lnTo>
                  <a:lnTo>
                    <a:pt x="2119" y="808"/>
                  </a:lnTo>
                  <a:lnTo>
                    <a:pt x="2121" y="811"/>
                  </a:lnTo>
                  <a:lnTo>
                    <a:pt x="2122" y="815"/>
                  </a:lnTo>
                  <a:lnTo>
                    <a:pt x="2126" y="818"/>
                  </a:lnTo>
                  <a:lnTo>
                    <a:pt x="2129" y="820"/>
                  </a:lnTo>
                  <a:lnTo>
                    <a:pt x="2136" y="822"/>
                  </a:lnTo>
                  <a:lnTo>
                    <a:pt x="2140" y="818"/>
                  </a:lnTo>
                  <a:lnTo>
                    <a:pt x="2143" y="816"/>
                  </a:lnTo>
                  <a:lnTo>
                    <a:pt x="2149" y="815"/>
                  </a:lnTo>
                  <a:lnTo>
                    <a:pt x="2154" y="815"/>
                  </a:lnTo>
                  <a:lnTo>
                    <a:pt x="2163" y="815"/>
                  </a:lnTo>
                  <a:lnTo>
                    <a:pt x="2170" y="823"/>
                  </a:lnTo>
                  <a:lnTo>
                    <a:pt x="2175" y="830"/>
                  </a:lnTo>
                  <a:lnTo>
                    <a:pt x="2178" y="839"/>
                  </a:lnTo>
                  <a:lnTo>
                    <a:pt x="2182" y="853"/>
                  </a:lnTo>
                  <a:lnTo>
                    <a:pt x="2184" y="862"/>
                  </a:lnTo>
                  <a:lnTo>
                    <a:pt x="2182" y="867"/>
                  </a:lnTo>
                  <a:lnTo>
                    <a:pt x="2177" y="872"/>
                  </a:lnTo>
                  <a:lnTo>
                    <a:pt x="2175" y="881"/>
                  </a:lnTo>
                  <a:lnTo>
                    <a:pt x="2175" y="891"/>
                  </a:lnTo>
                  <a:lnTo>
                    <a:pt x="2178" y="900"/>
                  </a:lnTo>
                  <a:lnTo>
                    <a:pt x="2182" y="909"/>
                  </a:lnTo>
                  <a:lnTo>
                    <a:pt x="2185" y="921"/>
                  </a:lnTo>
                  <a:lnTo>
                    <a:pt x="2175" y="932"/>
                  </a:lnTo>
                  <a:lnTo>
                    <a:pt x="2168" y="944"/>
                  </a:lnTo>
                  <a:lnTo>
                    <a:pt x="2163" y="956"/>
                  </a:lnTo>
                  <a:lnTo>
                    <a:pt x="2156" y="972"/>
                  </a:lnTo>
                  <a:lnTo>
                    <a:pt x="2152" y="975"/>
                  </a:lnTo>
                  <a:lnTo>
                    <a:pt x="2143" y="986"/>
                  </a:lnTo>
                  <a:lnTo>
                    <a:pt x="2133" y="998"/>
                  </a:lnTo>
                  <a:lnTo>
                    <a:pt x="2122" y="1012"/>
                  </a:lnTo>
                  <a:lnTo>
                    <a:pt x="2110" y="1024"/>
                  </a:lnTo>
                  <a:lnTo>
                    <a:pt x="2100" y="1036"/>
                  </a:lnTo>
                  <a:lnTo>
                    <a:pt x="2093" y="1045"/>
                  </a:lnTo>
                  <a:lnTo>
                    <a:pt x="2089" y="1049"/>
                  </a:lnTo>
                  <a:lnTo>
                    <a:pt x="2077" y="1052"/>
                  </a:lnTo>
                  <a:lnTo>
                    <a:pt x="2065" y="1050"/>
                  </a:lnTo>
                  <a:lnTo>
                    <a:pt x="2054" y="1050"/>
                  </a:lnTo>
                  <a:lnTo>
                    <a:pt x="2044" y="1052"/>
                  </a:lnTo>
                  <a:lnTo>
                    <a:pt x="2035" y="1061"/>
                  </a:lnTo>
                  <a:lnTo>
                    <a:pt x="2028" y="1071"/>
                  </a:lnTo>
                  <a:lnTo>
                    <a:pt x="2023" y="1082"/>
                  </a:lnTo>
                  <a:lnTo>
                    <a:pt x="2016" y="1092"/>
                  </a:lnTo>
                  <a:lnTo>
                    <a:pt x="2006" y="1099"/>
                  </a:lnTo>
                  <a:lnTo>
                    <a:pt x="2004" y="1099"/>
                  </a:lnTo>
                  <a:lnTo>
                    <a:pt x="2002" y="1101"/>
                  </a:lnTo>
                  <a:lnTo>
                    <a:pt x="2000" y="1101"/>
                  </a:lnTo>
                  <a:lnTo>
                    <a:pt x="1997" y="1101"/>
                  </a:lnTo>
                  <a:lnTo>
                    <a:pt x="1993" y="1103"/>
                  </a:lnTo>
                  <a:lnTo>
                    <a:pt x="1997" y="1113"/>
                  </a:lnTo>
                  <a:lnTo>
                    <a:pt x="2004" y="1124"/>
                  </a:lnTo>
                  <a:lnTo>
                    <a:pt x="2009" y="1136"/>
                  </a:lnTo>
                  <a:lnTo>
                    <a:pt x="2016" y="1148"/>
                  </a:lnTo>
                  <a:lnTo>
                    <a:pt x="2019" y="1159"/>
                  </a:lnTo>
                  <a:lnTo>
                    <a:pt x="2021" y="1171"/>
                  </a:lnTo>
                  <a:lnTo>
                    <a:pt x="2018" y="1179"/>
                  </a:lnTo>
                  <a:lnTo>
                    <a:pt x="2011" y="1186"/>
                  </a:lnTo>
                  <a:lnTo>
                    <a:pt x="1997" y="1192"/>
                  </a:lnTo>
                  <a:lnTo>
                    <a:pt x="1974" y="1195"/>
                  </a:lnTo>
                  <a:lnTo>
                    <a:pt x="1974" y="1186"/>
                  </a:lnTo>
                  <a:lnTo>
                    <a:pt x="1972" y="1178"/>
                  </a:lnTo>
                  <a:lnTo>
                    <a:pt x="1972" y="1166"/>
                  </a:lnTo>
                  <a:lnTo>
                    <a:pt x="1974" y="1152"/>
                  </a:lnTo>
                  <a:lnTo>
                    <a:pt x="1974" y="1141"/>
                  </a:lnTo>
                  <a:lnTo>
                    <a:pt x="1969" y="1141"/>
                  </a:lnTo>
                  <a:lnTo>
                    <a:pt x="1965" y="1141"/>
                  </a:lnTo>
                  <a:lnTo>
                    <a:pt x="1962" y="1141"/>
                  </a:lnTo>
                  <a:lnTo>
                    <a:pt x="1960" y="1141"/>
                  </a:lnTo>
                  <a:lnTo>
                    <a:pt x="1958" y="1139"/>
                  </a:lnTo>
                  <a:lnTo>
                    <a:pt x="1955" y="1138"/>
                  </a:lnTo>
                  <a:lnTo>
                    <a:pt x="1951" y="1132"/>
                  </a:lnTo>
                  <a:lnTo>
                    <a:pt x="1955" y="1127"/>
                  </a:lnTo>
                  <a:lnTo>
                    <a:pt x="1958" y="1122"/>
                  </a:lnTo>
                  <a:lnTo>
                    <a:pt x="1960" y="1117"/>
                  </a:lnTo>
                  <a:lnTo>
                    <a:pt x="1964" y="1110"/>
                  </a:lnTo>
                  <a:lnTo>
                    <a:pt x="1955" y="1110"/>
                  </a:lnTo>
                  <a:lnTo>
                    <a:pt x="1944" y="1108"/>
                  </a:lnTo>
                  <a:lnTo>
                    <a:pt x="1932" y="1111"/>
                  </a:lnTo>
                  <a:lnTo>
                    <a:pt x="1918" y="1117"/>
                  </a:lnTo>
                  <a:lnTo>
                    <a:pt x="1906" y="1122"/>
                  </a:lnTo>
                  <a:lnTo>
                    <a:pt x="1906" y="1118"/>
                  </a:lnTo>
                  <a:lnTo>
                    <a:pt x="1908" y="1113"/>
                  </a:lnTo>
                  <a:lnTo>
                    <a:pt x="1910" y="1110"/>
                  </a:lnTo>
                  <a:lnTo>
                    <a:pt x="1911" y="1104"/>
                  </a:lnTo>
                  <a:lnTo>
                    <a:pt x="1913" y="1101"/>
                  </a:lnTo>
                  <a:lnTo>
                    <a:pt x="1916" y="1094"/>
                  </a:lnTo>
                  <a:lnTo>
                    <a:pt x="1913" y="1094"/>
                  </a:lnTo>
                  <a:lnTo>
                    <a:pt x="1910" y="1092"/>
                  </a:lnTo>
                  <a:lnTo>
                    <a:pt x="1906" y="1092"/>
                  </a:lnTo>
                  <a:lnTo>
                    <a:pt x="1901" y="1090"/>
                  </a:lnTo>
                  <a:lnTo>
                    <a:pt x="1890" y="1101"/>
                  </a:lnTo>
                  <a:lnTo>
                    <a:pt x="1878" y="1110"/>
                  </a:lnTo>
                  <a:lnTo>
                    <a:pt x="1866" y="1120"/>
                  </a:lnTo>
                  <a:lnTo>
                    <a:pt x="1859" y="1132"/>
                  </a:lnTo>
                  <a:lnTo>
                    <a:pt x="1866" y="1136"/>
                  </a:lnTo>
                  <a:lnTo>
                    <a:pt x="1871" y="1139"/>
                  </a:lnTo>
                  <a:lnTo>
                    <a:pt x="1875" y="1143"/>
                  </a:lnTo>
                  <a:lnTo>
                    <a:pt x="1878" y="1146"/>
                  </a:lnTo>
                  <a:lnTo>
                    <a:pt x="1882" y="1152"/>
                  </a:lnTo>
                  <a:lnTo>
                    <a:pt x="1892" y="1146"/>
                  </a:lnTo>
                  <a:lnTo>
                    <a:pt x="1901" y="1143"/>
                  </a:lnTo>
                  <a:lnTo>
                    <a:pt x="1910" y="1143"/>
                  </a:lnTo>
                  <a:lnTo>
                    <a:pt x="1920" y="1148"/>
                  </a:lnTo>
                  <a:lnTo>
                    <a:pt x="1925" y="1148"/>
                  </a:lnTo>
                  <a:lnTo>
                    <a:pt x="1925" y="1160"/>
                  </a:lnTo>
                  <a:lnTo>
                    <a:pt x="1906" y="1160"/>
                  </a:lnTo>
                  <a:lnTo>
                    <a:pt x="1899" y="1169"/>
                  </a:lnTo>
                  <a:lnTo>
                    <a:pt x="1892" y="1176"/>
                  </a:lnTo>
                  <a:lnTo>
                    <a:pt x="1887" y="1183"/>
                  </a:lnTo>
                  <a:lnTo>
                    <a:pt x="1882" y="1195"/>
                  </a:lnTo>
                  <a:lnTo>
                    <a:pt x="1896" y="1204"/>
                  </a:lnTo>
                  <a:lnTo>
                    <a:pt x="1904" y="1218"/>
                  </a:lnTo>
                  <a:lnTo>
                    <a:pt x="1911" y="1237"/>
                  </a:lnTo>
                  <a:lnTo>
                    <a:pt x="1915" y="1256"/>
                  </a:lnTo>
                  <a:lnTo>
                    <a:pt x="1916" y="1277"/>
                  </a:lnTo>
                  <a:lnTo>
                    <a:pt x="1916" y="1295"/>
                  </a:lnTo>
                  <a:lnTo>
                    <a:pt x="1904" y="1303"/>
                  </a:lnTo>
                  <a:lnTo>
                    <a:pt x="1897" y="1317"/>
                  </a:lnTo>
                  <a:lnTo>
                    <a:pt x="1890" y="1330"/>
                  </a:lnTo>
                  <a:lnTo>
                    <a:pt x="1882" y="1344"/>
                  </a:lnTo>
                  <a:lnTo>
                    <a:pt x="1864" y="1363"/>
                  </a:lnTo>
                  <a:lnTo>
                    <a:pt x="1841" y="1377"/>
                  </a:lnTo>
                  <a:lnTo>
                    <a:pt x="1817" y="1387"/>
                  </a:lnTo>
                  <a:lnTo>
                    <a:pt x="1789" y="1396"/>
                  </a:lnTo>
                  <a:lnTo>
                    <a:pt x="1763" y="1401"/>
                  </a:lnTo>
                  <a:lnTo>
                    <a:pt x="1763" y="1408"/>
                  </a:lnTo>
                  <a:lnTo>
                    <a:pt x="1763" y="1412"/>
                  </a:lnTo>
                  <a:lnTo>
                    <a:pt x="1763" y="1415"/>
                  </a:lnTo>
                  <a:lnTo>
                    <a:pt x="1763" y="1417"/>
                  </a:lnTo>
                  <a:lnTo>
                    <a:pt x="1765" y="1419"/>
                  </a:lnTo>
                  <a:lnTo>
                    <a:pt x="1765" y="1424"/>
                  </a:lnTo>
                  <a:lnTo>
                    <a:pt x="1766" y="1429"/>
                  </a:lnTo>
                  <a:lnTo>
                    <a:pt x="1763" y="1433"/>
                  </a:lnTo>
                  <a:lnTo>
                    <a:pt x="1759" y="1436"/>
                  </a:lnTo>
                  <a:lnTo>
                    <a:pt x="1758" y="1438"/>
                  </a:lnTo>
                  <a:lnTo>
                    <a:pt x="1754" y="1441"/>
                  </a:lnTo>
                  <a:lnTo>
                    <a:pt x="1747" y="1445"/>
                  </a:lnTo>
                  <a:lnTo>
                    <a:pt x="1745" y="1445"/>
                  </a:lnTo>
                  <a:lnTo>
                    <a:pt x="1744" y="1447"/>
                  </a:lnTo>
                  <a:lnTo>
                    <a:pt x="1742" y="1447"/>
                  </a:lnTo>
                  <a:lnTo>
                    <a:pt x="1740" y="1447"/>
                  </a:lnTo>
                  <a:lnTo>
                    <a:pt x="1737" y="1448"/>
                  </a:lnTo>
                  <a:lnTo>
                    <a:pt x="1735" y="1443"/>
                  </a:lnTo>
                  <a:lnTo>
                    <a:pt x="1733" y="1438"/>
                  </a:lnTo>
                  <a:lnTo>
                    <a:pt x="1733" y="1433"/>
                  </a:lnTo>
                  <a:lnTo>
                    <a:pt x="1733" y="1424"/>
                  </a:lnTo>
                  <a:lnTo>
                    <a:pt x="1737" y="1422"/>
                  </a:lnTo>
                  <a:lnTo>
                    <a:pt x="1740" y="1422"/>
                  </a:lnTo>
                  <a:lnTo>
                    <a:pt x="1744" y="1420"/>
                  </a:lnTo>
                  <a:lnTo>
                    <a:pt x="1745" y="1417"/>
                  </a:lnTo>
                  <a:lnTo>
                    <a:pt x="1747" y="1413"/>
                  </a:lnTo>
                  <a:lnTo>
                    <a:pt x="1745" y="1410"/>
                  </a:lnTo>
                  <a:lnTo>
                    <a:pt x="1742" y="1405"/>
                  </a:lnTo>
                  <a:lnTo>
                    <a:pt x="1740" y="1401"/>
                  </a:lnTo>
                  <a:lnTo>
                    <a:pt x="1737" y="1399"/>
                  </a:lnTo>
                  <a:lnTo>
                    <a:pt x="1735" y="1399"/>
                  </a:lnTo>
                  <a:lnTo>
                    <a:pt x="1730" y="1398"/>
                  </a:lnTo>
                  <a:lnTo>
                    <a:pt x="1724" y="1398"/>
                  </a:lnTo>
                  <a:lnTo>
                    <a:pt x="1718" y="1406"/>
                  </a:lnTo>
                  <a:lnTo>
                    <a:pt x="1711" y="1412"/>
                  </a:lnTo>
                  <a:lnTo>
                    <a:pt x="1705" y="1417"/>
                  </a:lnTo>
                  <a:lnTo>
                    <a:pt x="1700" y="1426"/>
                  </a:lnTo>
                  <a:lnTo>
                    <a:pt x="1698" y="1440"/>
                  </a:lnTo>
                  <a:lnTo>
                    <a:pt x="1714" y="1455"/>
                  </a:lnTo>
                  <a:lnTo>
                    <a:pt x="1726" y="1471"/>
                  </a:lnTo>
                  <a:lnTo>
                    <a:pt x="1737" y="1488"/>
                  </a:lnTo>
                  <a:lnTo>
                    <a:pt x="1742" y="1511"/>
                  </a:lnTo>
                  <a:lnTo>
                    <a:pt x="1744" y="1539"/>
                  </a:lnTo>
                  <a:lnTo>
                    <a:pt x="1686" y="1586"/>
                  </a:lnTo>
                  <a:lnTo>
                    <a:pt x="1679" y="1586"/>
                  </a:lnTo>
                  <a:lnTo>
                    <a:pt x="1674" y="1567"/>
                  </a:lnTo>
                  <a:lnTo>
                    <a:pt x="1663" y="1553"/>
                  </a:lnTo>
                  <a:lnTo>
                    <a:pt x="1649" y="1541"/>
                  </a:lnTo>
                  <a:lnTo>
                    <a:pt x="1634" y="1529"/>
                  </a:lnTo>
                  <a:lnTo>
                    <a:pt x="1618" y="1516"/>
                  </a:lnTo>
                  <a:lnTo>
                    <a:pt x="1611" y="1544"/>
                  </a:lnTo>
                  <a:lnTo>
                    <a:pt x="1602" y="1567"/>
                  </a:lnTo>
                  <a:lnTo>
                    <a:pt x="1611" y="1572"/>
                  </a:lnTo>
                  <a:lnTo>
                    <a:pt x="1615" y="1579"/>
                  </a:lnTo>
                  <a:lnTo>
                    <a:pt x="1616" y="1588"/>
                  </a:lnTo>
                  <a:lnTo>
                    <a:pt x="1622" y="1598"/>
                  </a:lnTo>
                  <a:lnTo>
                    <a:pt x="1623" y="1600"/>
                  </a:lnTo>
                  <a:lnTo>
                    <a:pt x="1627" y="1600"/>
                  </a:lnTo>
                  <a:lnTo>
                    <a:pt x="1630" y="1600"/>
                  </a:lnTo>
                  <a:lnTo>
                    <a:pt x="1634" y="1600"/>
                  </a:lnTo>
                  <a:lnTo>
                    <a:pt x="1637" y="1602"/>
                  </a:lnTo>
                  <a:lnTo>
                    <a:pt x="1651" y="1616"/>
                  </a:lnTo>
                  <a:lnTo>
                    <a:pt x="1662" y="1637"/>
                  </a:lnTo>
                  <a:lnTo>
                    <a:pt x="1669" y="1661"/>
                  </a:lnTo>
                  <a:lnTo>
                    <a:pt x="1670" y="1686"/>
                  </a:lnTo>
                  <a:lnTo>
                    <a:pt x="1660" y="1686"/>
                  </a:lnTo>
                  <a:lnTo>
                    <a:pt x="1649" y="1677"/>
                  </a:lnTo>
                  <a:lnTo>
                    <a:pt x="1639" y="1672"/>
                  </a:lnTo>
                  <a:lnTo>
                    <a:pt x="1637" y="1670"/>
                  </a:lnTo>
                  <a:lnTo>
                    <a:pt x="1628" y="1663"/>
                  </a:lnTo>
                  <a:lnTo>
                    <a:pt x="1622" y="1649"/>
                  </a:lnTo>
                  <a:lnTo>
                    <a:pt x="1618" y="1633"/>
                  </a:lnTo>
                  <a:lnTo>
                    <a:pt x="1613" y="1619"/>
                  </a:lnTo>
                  <a:lnTo>
                    <a:pt x="1608" y="1605"/>
                  </a:lnTo>
                  <a:lnTo>
                    <a:pt x="1599" y="1593"/>
                  </a:lnTo>
                  <a:lnTo>
                    <a:pt x="1599" y="1590"/>
                  </a:lnTo>
                  <a:lnTo>
                    <a:pt x="1590" y="1593"/>
                  </a:lnTo>
                  <a:lnTo>
                    <a:pt x="1590" y="1590"/>
                  </a:lnTo>
                  <a:lnTo>
                    <a:pt x="1587" y="1576"/>
                  </a:lnTo>
                  <a:lnTo>
                    <a:pt x="1587" y="1558"/>
                  </a:lnTo>
                  <a:lnTo>
                    <a:pt x="1587" y="1539"/>
                  </a:lnTo>
                  <a:lnTo>
                    <a:pt x="1587" y="1518"/>
                  </a:lnTo>
                  <a:lnTo>
                    <a:pt x="1585" y="1499"/>
                  </a:lnTo>
                  <a:lnTo>
                    <a:pt x="1578" y="1483"/>
                  </a:lnTo>
                  <a:lnTo>
                    <a:pt x="1567" y="1471"/>
                  </a:lnTo>
                  <a:lnTo>
                    <a:pt x="1564" y="1474"/>
                  </a:lnTo>
                  <a:lnTo>
                    <a:pt x="1559" y="1478"/>
                  </a:lnTo>
                  <a:lnTo>
                    <a:pt x="1555" y="1480"/>
                  </a:lnTo>
                  <a:lnTo>
                    <a:pt x="1548" y="1481"/>
                  </a:lnTo>
                  <a:lnTo>
                    <a:pt x="1541" y="1481"/>
                  </a:lnTo>
                  <a:lnTo>
                    <a:pt x="1539" y="1481"/>
                  </a:lnTo>
                  <a:lnTo>
                    <a:pt x="1539" y="1480"/>
                  </a:lnTo>
                  <a:lnTo>
                    <a:pt x="1539" y="1480"/>
                  </a:lnTo>
                  <a:lnTo>
                    <a:pt x="1539" y="1480"/>
                  </a:lnTo>
                  <a:lnTo>
                    <a:pt x="1538" y="1480"/>
                  </a:lnTo>
                  <a:lnTo>
                    <a:pt x="1536" y="1478"/>
                  </a:lnTo>
                  <a:lnTo>
                    <a:pt x="1536" y="1457"/>
                  </a:lnTo>
                  <a:lnTo>
                    <a:pt x="1531" y="1440"/>
                  </a:lnTo>
                  <a:lnTo>
                    <a:pt x="1524" y="1426"/>
                  </a:lnTo>
                  <a:lnTo>
                    <a:pt x="1513" y="1413"/>
                  </a:lnTo>
                  <a:lnTo>
                    <a:pt x="1505" y="1399"/>
                  </a:lnTo>
                  <a:lnTo>
                    <a:pt x="1494" y="1382"/>
                  </a:lnTo>
                  <a:lnTo>
                    <a:pt x="1491" y="1385"/>
                  </a:lnTo>
                  <a:lnTo>
                    <a:pt x="1489" y="1387"/>
                  </a:lnTo>
                  <a:lnTo>
                    <a:pt x="1487" y="1391"/>
                  </a:lnTo>
                  <a:lnTo>
                    <a:pt x="1485" y="1392"/>
                  </a:lnTo>
                  <a:lnTo>
                    <a:pt x="1484" y="1394"/>
                  </a:lnTo>
                  <a:lnTo>
                    <a:pt x="1468" y="1396"/>
                  </a:lnTo>
                  <a:lnTo>
                    <a:pt x="1454" y="1394"/>
                  </a:lnTo>
                  <a:lnTo>
                    <a:pt x="1440" y="1394"/>
                  </a:lnTo>
                  <a:lnTo>
                    <a:pt x="1436" y="1408"/>
                  </a:lnTo>
                  <a:lnTo>
                    <a:pt x="1431" y="1415"/>
                  </a:lnTo>
                  <a:lnTo>
                    <a:pt x="1428" y="1417"/>
                  </a:lnTo>
                  <a:lnTo>
                    <a:pt x="1421" y="1417"/>
                  </a:lnTo>
                  <a:lnTo>
                    <a:pt x="1414" y="1419"/>
                  </a:lnTo>
                  <a:lnTo>
                    <a:pt x="1407" y="1424"/>
                  </a:lnTo>
                  <a:lnTo>
                    <a:pt x="1395" y="1455"/>
                  </a:lnTo>
                  <a:lnTo>
                    <a:pt x="1379" y="1455"/>
                  </a:lnTo>
                  <a:lnTo>
                    <a:pt x="1370" y="1462"/>
                  </a:lnTo>
                  <a:lnTo>
                    <a:pt x="1361" y="1471"/>
                  </a:lnTo>
                  <a:lnTo>
                    <a:pt x="1349" y="1478"/>
                  </a:lnTo>
                  <a:lnTo>
                    <a:pt x="1346" y="1513"/>
                  </a:lnTo>
                  <a:lnTo>
                    <a:pt x="1337" y="1543"/>
                  </a:lnTo>
                  <a:lnTo>
                    <a:pt x="1325" y="1567"/>
                  </a:lnTo>
                  <a:lnTo>
                    <a:pt x="1306" y="1590"/>
                  </a:lnTo>
                  <a:lnTo>
                    <a:pt x="1304" y="1590"/>
                  </a:lnTo>
                  <a:lnTo>
                    <a:pt x="1302" y="1588"/>
                  </a:lnTo>
                  <a:lnTo>
                    <a:pt x="1300" y="1588"/>
                  </a:lnTo>
                  <a:lnTo>
                    <a:pt x="1300" y="1588"/>
                  </a:lnTo>
                  <a:lnTo>
                    <a:pt x="1299" y="1586"/>
                  </a:lnTo>
                  <a:lnTo>
                    <a:pt x="1288" y="1574"/>
                  </a:lnTo>
                  <a:lnTo>
                    <a:pt x="1278" y="1555"/>
                  </a:lnTo>
                  <a:lnTo>
                    <a:pt x="1272" y="1539"/>
                  </a:lnTo>
                  <a:lnTo>
                    <a:pt x="1271" y="1536"/>
                  </a:lnTo>
                  <a:lnTo>
                    <a:pt x="1272" y="1532"/>
                  </a:lnTo>
                  <a:lnTo>
                    <a:pt x="1274" y="1529"/>
                  </a:lnTo>
                  <a:lnTo>
                    <a:pt x="1276" y="1527"/>
                  </a:lnTo>
                  <a:lnTo>
                    <a:pt x="1276" y="1525"/>
                  </a:lnTo>
                  <a:lnTo>
                    <a:pt x="1258" y="1499"/>
                  </a:lnTo>
                  <a:lnTo>
                    <a:pt x="1246" y="1471"/>
                  </a:lnTo>
                  <a:lnTo>
                    <a:pt x="1238" y="1441"/>
                  </a:lnTo>
                  <a:lnTo>
                    <a:pt x="1234" y="1405"/>
                  </a:lnTo>
                  <a:lnTo>
                    <a:pt x="1222" y="1406"/>
                  </a:lnTo>
                  <a:lnTo>
                    <a:pt x="1213" y="1406"/>
                  </a:lnTo>
                  <a:lnTo>
                    <a:pt x="1203" y="1405"/>
                  </a:lnTo>
                  <a:lnTo>
                    <a:pt x="1199" y="1401"/>
                  </a:lnTo>
                  <a:lnTo>
                    <a:pt x="1194" y="1398"/>
                  </a:lnTo>
                  <a:lnTo>
                    <a:pt x="1190" y="1394"/>
                  </a:lnTo>
                  <a:lnTo>
                    <a:pt x="1187" y="1391"/>
                  </a:lnTo>
                  <a:lnTo>
                    <a:pt x="1190" y="1378"/>
                  </a:lnTo>
                  <a:lnTo>
                    <a:pt x="1183" y="1368"/>
                  </a:lnTo>
                  <a:lnTo>
                    <a:pt x="1171" y="1359"/>
                  </a:lnTo>
                  <a:lnTo>
                    <a:pt x="1159" y="1351"/>
                  </a:lnTo>
                  <a:lnTo>
                    <a:pt x="1148" y="1340"/>
                  </a:lnTo>
                  <a:lnTo>
                    <a:pt x="1119" y="1344"/>
                  </a:lnTo>
                  <a:lnTo>
                    <a:pt x="1089" y="1344"/>
                  </a:lnTo>
                  <a:lnTo>
                    <a:pt x="1059" y="1342"/>
                  </a:lnTo>
                  <a:lnTo>
                    <a:pt x="1030" y="1340"/>
                  </a:lnTo>
                  <a:lnTo>
                    <a:pt x="1025" y="1330"/>
                  </a:lnTo>
                  <a:lnTo>
                    <a:pt x="1018" y="1317"/>
                  </a:lnTo>
                  <a:lnTo>
                    <a:pt x="1007" y="1321"/>
                  </a:lnTo>
                  <a:lnTo>
                    <a:pt x="1000" y="1323"/>
                  </a:lnTo>
                  <a:lnTo>
                    <a:pt x="991" y="1324"/>
                  </a:lnTo>
                  <a:lnTo>
                    <a:pt x="979" y="1324"/>
                  </a:lnTo>
                  <a:lnTo>
                    <a:pt x="969" y="1317"/>
                  </a:lnTo>
                  <a:lnTo>
                    <a:pt x="958" y="1312"/>
                  </a:lnTo>
                  <a:lnTo>
                    <a:pt x="946" y="1305"/>
                  </a:lnTo>
                  <a:lnTo>
                    <a:pt x="937" y="1298"/>
                  </a:lnTo>
                  <a:lnTo>
                    <a:pt x="934" y="1288"/>
                  </a:lnTo>
                  <a:lnTo>
                    <a:pt x="929" y="1279"/>
                  </a:lnTo>
                  <a:lnTo>
                    <a:pt x="918" y="1270"/>
                  </a:lnTo>
                  <a:lnTo>
                    <a:pt x="916" y="1270"/>
                  </a:lnTo>
                  <a:lnTo>
                    <a:pt x="915" y="1270"/>
                  </a:lnTo>
                  <a:lnTo>
                    <a:pt x="913" y="1270"/>
                  </a:lnTo>
                  <a:lnTo>
                    <a:pt x="909" y="1270"/>
                  </a:lnTo>
                  <a:lnTo>
                    <a:pt x="902" y="1270"/>
                  </a:lnTo>
                  <a:lnTo>
                    <a:pt x="906" y="1284"/>
                  </a:lnTo>
                  <a:lnTo>
                    <a:pt x="911" y="1300"/>
                  </a:lnTo>
                  <a:lnTo>
                    <a:pt x="920" y="1316"/>
                  </a:lnTo>
                  <a:lnTo>
                    <a:pt x="927" y="1330"/>
                  </a:lnTo>
                  <a:lnTo>
                    <a:pt x="934" y="1340"/>
                  </a:lnTo>
                  <a:lnTo>
                    <a:pt x="936" y="1335"/>
                  </a:lnTo>
                  <a:lnTo>
                    <a:pt x="937" y="1333"/>
                  </a:lnTo>
                  <a:lnTo>
                    <a:pt x="937" y="1331"/>
                  </a:lnTo>
                  <a:lnTo>
                    <a:pt x="939" y="1331"/>
                  </a:lnTo>
                  <a:lnTo>
                    <a:pt x="941" y="1331"/>
                  </a:lnTo>
                  <a:lnTo>
                    <a:pt x="946" y="1333"/>
                  </a:lnTo>
                  <a:lnTo>
                    <a:pt x="948" y="1338"/>
                  </a:lnTo>
                  <a:lnTo>
                    <a:pt x="950" y="1344"/>
                  </a:lnTo>
                  <a:lnTo>
                    <a:pt x="950" y="1349"/>
                  </a:lnTo>
                  <a:lnTo>
                    <a:pt x="951" y="1354"/>
                  </a:lnTo>
                  <a:lnTo>
                    <a:pt x="953" y="1359"/>
                  </a:lnTo>
                  <a:lnTo>
                    <a:pt x="960" y="1358"/>
                  </a:lnTo>
                  <a:lnTo>
                    <a:pt x="969" y="1356"/>
                  </a:lnTo>
                  <a:lnTo>
                    <a:pt x="979" y="1356"/>
                  </a:lnTo>
                  <a:lnTo>
                    <a:pt x="995" y="1338"/>
                  </a:lnTo>
                  <a:lnTo>
                    <a:pt x="1014" y="1324"/>
                  </a:lnTo>
                  <a:lnTo>
                    <a:pt x="1016" y="1342"/>
                  </a:lnTo>
                  <a:lnTo>
                    <a:pt x="1018" y="1356"/>
                  </a:lnTo>
                  <a:lnTo>
                    <a:pt x="1044" y="1370"/>
                  </a:lnTo>
                  <a:lnTo>
                    <a:pt x="1065" y="1387"/>
                  </a:lnTo>
                  <a:lnTo>
                    <a:pt x="1058" y="1396"/>
                  </a:lnTo>
                  <a:lnTo>
                    <a:pt x="1052" y="1405"/>
                  </a:lnTo>
                  <a:lnTo>
                    <a:pt x="1046" y="1412"/>
                  </a:lnTo>
                  <a:lnTo>
                    <a:pt x="1033" y="1417"/>
                  </a:lnTo>
                  <a:lnTo>
                    <a:pt x="1033" y="1436"/>
                  </a:lnTo>
                  <a:lnTo>
                    <a:pt x="1016" y="1447"/>
                  </a:lnTo>
                  <a:lnTo>
                    <a:pt x="998" y="1459"/>
                  </a:lnTo>
                  <a:lnTo>
                    <a:pt x="998" y="1467"/>
                  </a:lnTo>
                  <a:lnTo>
                    <a:pt x="976" y="1467"/>
                  </a:lnTo>
                  <a:lnTo>
                    <a:pt x="963" y="1474"/>
                  </a:lnTo>
                  <a:lnTo>
                    <a:pt x="953" y="1485"/>
                  </a:lnTo>
                  <a:lnTo>
                    <a:pt x="941" y="1494"/>
                  </a:lnTo>
                  <a:lnTo>
                    <a:pt x="925" y="1501"/>
                  </a:lnTo>
                  <a:lnTo>
                    <a:pt x="909" y="1504"/>
                  </a:lnTo>
                  <a:lnTo>
                    <a:pt x="892" y="1509"/>
                  </a:lnTo>
                  <a:lnTo>
                    <a:pt x="878" y="1515"/>
                  </a:lnTo>
                  <a:lnTo>
                    <a:pt x="866" y="1522"/>
                  </a:lnTo>
                  <a:lnTo>
                    <a:pt x="854" y="1525"/>
                  </a:lnTo>
                  <a:lnTo>
                    <a:pt x="845" y="1525"/>
                  </a:lnTo>
                  <a:lnTo>
                    <a:pt x="841" y="1523"/>
                  </a:lnTo>
                  <a:lnTo>
                    <a:pt x="840" y="1523"/>
                  </a:lnTo>
                  <a:lnTo>
                    <a:pt x="838" y="1522"/>
                  </a:lnTo>
                  <a:lnTo>
                    <a:pt x="838" y="1522"/>
                  </a:lnTo>
                  <a:lnTo>
                    <a:pt x="836" y="1520"/>
                  </a:lnTo>
                  <a:lnTo>
                    <a:pt x="834" y="1516"/>
                  </a:lnTo>
                  <a:lnTo>
                    <a:pt x="829" y="1506"/>
                  </a:lnTo>
                  <a:lnTo>
                    <a:pt x="827" y="1495"/>
                  </a:lnTo>
                  <a:lnTo>
                    <a:pt x="827" y="1485"/>
                  </a:lnTo>
                  <a:lnTo>
                    <a:pt x="826" y="1474"/>
                  </a:lnTo>
                  <a:lnTo>
                    <a:pt x="817" y="1457"/>
                  </a:lnTo>
                  <a:lnTo>
                    <a:pt x="805" y="1441"/>
                  </a:lnTo>
                  <a:lnTo>
                    <a:pt x="792" y="1427"/>
                  </a:lnTo>
                  <a:lnTo>
                    <a:pt x="780" y="1413"/>
                  </a:lnTo>
                  <a:lnTo>
                    <a:pt x="777" y="1403"/>
                  </a:lnTo>
                  <a:lnTo>
                    <a:pt x="775" y="1391"/>
                  </a:lnTo>
                  <a:lnTo>
                    <a:pt x="773" y="1378"/>
                  </a:lnTo>
                  <a:lnTo>
                    <a:pt x="768" y="1368"/>
                  </a:lnTo>
                  <a:lnTo>
                    <a:pt x="749" y="1356"/>
                  </a:lnTo>
                  <a:lnTo>
                    <a:pt x="744" y="1344"/>
                  </a:lnTo>
                  <a:lnTo>
                    <a:pt x="738" y="1331"/>
                  </a:lnTo>
                  <a:lnTo>
                    <a:pt x="733" y="1319"/>
                  </a:lnTo>
                  <a:lnTo>
                    <a:pt x="726" y="1309"/>
                  </a:lnTo>
                  <a:lnTo>
                    <a:pt x="716" y="1302"/>
                  </a:lnTo>
                  <a:lnTo>
                    <a:pt x="710" y="1300"/>
                  </a:lnTo>
                  <a:lnTo>
                    <a:pt x="709" y="1296"/>
                  </a:lnTo>
                  <a:lnTo>
                    <a:pt x="705" y="1295"/>
                  </a:lnTo>
                  <a:lnTo>
                    <a:pt x="702" y="1293"/>
                  </a:lnTo>
                  <a:lnTo>
                    <a:pt x="698" y="1291"/>
                  </a:lnTo>
                  <a:lnTo>
                    <a:pt x="695" y="1288"/>
                  </a:lnTo>
                  <a:lnTo>
                    <a:pt x="691" y="1282"/>
                  </a:lnTo>
                  <a:lnTo>
                    <a:pt x="688" y="1275"/>
                  </a:lnTo>
                  <a:lnTo>
                    <a:pt x="684" y="1275"/>
                  </a:lnTo>
                  <a:lnTo>
                    <a:pt x="684" y="1282"/>
                  </a:lnTo>
                  <a:lnTo>
                    <a:pt x="696" y="1298"/>
                  </a:lnTo>
                  <a:lnTo>
                    <a:pt x="707" y="1316"/>
                  </a:lnTo>
                  <a:lnTo>
                    <a:pt x="714" y="1337"/>
                  </a:lnTo>
                  <a:lnTo>
                    <a:pt x="721" y="1356"/>
                  </a:lnTo>
                  <a:lnTo>
                    <a:pt x="730" y="1375"/>
                  </a:lnTo>
                  <a:lnTo>
                    <a:pt x="733" y="1378"/>
                  </a:lnTo>
                  <a:lnTo>
                    <a:pt x="738" y="1382"/>
                  </a:lnTo>
                  <a:lnTo>
                    <a:pt x="742" y="1385"/>
                  </a:lnTo>
                  <a:lnTo>
                    <a:pt x="747" y="1389"/>
                  </a:lnTo>
                  <a:lnTo>
                    <a:pt x="749" y="1394"/>
                  </a:lnTo>
                  <a:lnTo>
                    <a:pt x="749" y="1429"/>
                  </a:lnTo>
                  <a:lnTo>
                    <a:pt x="752" y="1433"/>
                  </a:lnTo>
                  <a:lnTo>
                    <a:pt x="756" y="1438"/>
                  </a:lnTo>
                  <a:lnTo>
                    <a:pt x="761" y="1441"/>
                  </a:lnTo>
                  <a:lnTo>
                    <a:pt x="766" y="1445"/>
                  </a:lnTo>
                  <a:lnTo>
                    <a:pt x="768" y="1448"/>
                  </a:lnTo>
                  <a:lnTo>
                    <a:pt x="771" y="1459"/>
                  </a:lnTo>
                  <a:lnTo>
                    <a:pt x="773" y="1467"/>
                  </a:lnTo>
                  <a:lnTo>
                    <a:pt x="777" y="1478"/>
                  </a:lnTo>
                  <a:lnTo>
                    <a:pt x="787" y="1490"/>
                  </a:lnTo>
                  <a:lnTo>
                    <a:pt x="803" y="1501"/>
                  </a:lnTo>
                  <a:lnTo>
                    <a:pt x="820" y="1511"/>
                  </a:lnTo>
                  <a:lnTo>
                    <a:pt x="834" y="1522"/>
                  </a:lnTo>
                  <a:lnTo>
                    <a:pt x="838" y="1527"/>
                  </a:lnTo>
                  <a:lnTo>
                    <a:pt x="838" y="1534"/>
                  </a:lnTo>
                  <a:lnTo>
                    <a:pt x="838" y="1539"/>
                  </a:lnTo>
                  <a:lnTo>
                    <a:pt x="840" y="1544"/>
                  </a:lnTo>
                  <a:lnTo>
                    <a:pt x="845" y="1550"/>
                  </a:lnTo>
                  <a:lnTo>
                    <a:pt x="860" y="1551"/>
                  </a:lnTo>
                  <a:lnTo>
                    <a:pt x="878" y="1543"/>
                  </a:lnTo>
                  <a:lnTo>
                    <a:pt x="902" y="1537"/>
                  </a:lnTo>
                  <a:lnTo>
                    <a:pt x="925" y="1532"/>
                  </a:lnTo>
                  <a:lnTo>
                    <a:pt x="946" y="1529"/>
                  </a:lnTo>
                  <a:lnTo>
                    <a:pt x="946" y="1532"/>
                  </a:lnTo>
                  <a:lnTo>
                    <a:pt x="941" y="1541"/>
                  </a:lnTo>
                  <a:lnTo>
                    <a:pt x="941" y="1551"/>
                  </a:lnTo>
                  <a:lnTo>
                    <a:pt x="937" y="1563"/>
                  </a:lnTo>
                  <a:lnTo>
                    <a:pt x="930" y="1581"/>
                  </a:lnTo>
                  <a:lnTo>
                    <a:pt x="920" y="1602"/>
                  </a:lnTo>
                  <a:lnTo>
                    <a:pt x="908" y="1623"/>
                  </a:lnTo>
                  <a:lnTo>
                    <a:pt x="895" y="1640"/>
                  </a:lnTo>
                  <a:lnTo>
                    <a:pt x="876" y="1659"/>
                  </a:lnTo>
                  <a:lnTo>
                    <a:pt x="855" y="1677"/>
                  </a:lnTo>
                  <a:lnTo>
                    <a:pt x="833" y="1694"/>
                  </a:lnTo>
                  <a:lnTo>
                    <a:pt x="812" y="1714"/>
                  </a:lnTo>
                  <a:lnTo>
                    <a:pt x="794" y="1735"/>
                  </a:lnTo>
                  <a:lnTo>
                    <a:pt x="780" y="1759"/>
                  </a:lnTo>
                  <a:lnTo>
                    <a:pt x="775" y="1782"/>
                  </a:lnTo>
                  <a:lnTo>
                    <a:pt x="778" y="1803"/>
                  </a:lnTo>
                  <a:lnTo>
                    <a:pt x="785" y="1824"/>
                  </a:lnTo>
                  <a:lnTo>
                    <a:pt x="792" y="1843"/>
                  </a:lnTo>
                  <a:lnTo>
                    <a:pt x="799" y="1864"/>
                  </a:lnTo>
                  <a:lnTo>
                    <a:pt x="805" y="1885"/>
                  </a:lnTo>
                  <a:lnTo>
                    <a:pt x="803" y="1906"/>
                  </a:lnTo>
                  <a:lnTo>
                    <a:pt x="792" y="1928"/>
                  </a:lnTo>
                  <a:lnTo>
                    <a:pt x="777" y="1939"/>
                  </a:lnTo>
                  <a:lnTo>
                    <a:pt x="759" y="1947"/>
                  </a:lnTo>
                  <a:lnTo>
                    <a:pt x="742" y="1956"/>
                  </a:lnTo>
                  <a:lnTo>
                    <a:pt x="728" y="1968"/>
                  </a:lnTo>
                  <a:lnTo>
                    <a:pt x="719" y="1986"/>
                  </a:lnTo>
                  <a:lnTo>
                    <a:pt x="728" y="1996"/>
                  </a:lnTo>
                  <a:lnTo>
                    <a:pt x="735" y="2012"/>
                  </a:lnTo>
                  <a:lnTo>
                    <a:pt x="738" y="2031"/>
                  </a:lnTo>
                  <a:lnTo>
                    <a:pt x="733" y="2035"/>
                  </a:lnTo>
                  <a:lnTo>
                    <a:pt x="730" y="2038"/>
                  </a:lnTo>
                  <a:lnTo>
                    <a:pt x="728" y="2040"/>
                  </a:lnTo>
                  <a:lnTo>
                    <a:pt x="724" y="2043"/>
                  </a:lnTo>
                  <a:lnTo>
                    <a:pt x="723" y="2047"/>
                  </a:lnTo>
                  <a:lnTo>
                    <a:pt x="719" y="2050"/>
                  </a:lnTo>
                  <a:lnTo>
                    <a:pt x="700" y="2054"/>
                  </a:lnTo>
                  <a:lnTo>
                    <a:pt x="695" y="2066"/>
                  </a:lnTo>
                  <a:lnTo>
                    <a:pt x="693" y="2080"/>
                  </a:lnTo>
                  <a:lnTo>
                    <a:pt x="691" y="2094"/>
                  </a:lnTo>
                  <a:lnTo>
                    <a:pt x="688" y="2108"/>
                  </a:lnTo>
                  <a:lnTo>
                    <a:pt x="665" y="2127"/>
                  </a:lnTo>
                  <a:lnTo>
                    <a:pt x="658" y="2143"/>
                  </a:lnTo>
                  <a:lnTo>
                    <a:pt x="649" y="2159"/>
                  </a:lnTo>
                  <a:lnTo>
                    <a:pt x="632" y="2174"/>
                  </a:lnTo>
                  <a:lnTo>
                    <a:pt x="611" y="2187"/>
                  </a:lnTo>
                  <a:lnTo>
                    <a:pt x="585" y="2194"/>
                  </a:lnTo>
                  <a:lnTo>
                    <a:pt x="559" y="2201"/>
                  </a:lnTo>
                  <a:lnTo>
                    <a:pt x="532" y="2206"/>
                  </a:lnTo>
                  <a:lnTo>
                    <a:pt x="508" y="2211"/>
                  </a:lnTo>
                  <a:lnTo>
                    <a:pt x="503" y="2208"/>
                  </a:lnTo>
                  <a:lnTo>
                    <a:pt x="499" y="2204"/>
                  </a:lnTo>
                  <a:lnTo>
                    <a:pt x="496" y="2202"/>
                  </a:lnTo>
                  <a:lnTo>
                    <a:pt x="492" y="2197"/>
                  </a:lnTo>
                  <a:lnTo>
                    <a:pt x="489" y="2194"/>
                  </a:lnTo>
                  <a:lnTo>
                    <a:pt x="487" y="2185"/>
                  </a:lnTo>
                  <a:lnTo>
                    <a:pt x="487" y="2174"/>
                  </a:lnTo>
                  <a:lnTo>
                    <a:pt x="487" y="2162"/>
                  </a:lnTo>
                  <a:lnTo>
                    <a:pt x="485" y="2150"/>
                  </a:lnTo>
                  <a:lnTo>
                    <a:pt x="475" y="2133"/>
                  </a:lnTo>
                  <a:lnTo>
                    <a:pt x="461" y="2117"/>
                  </a:lnTo>
                  <a:lnTo>
                    <a:pt x="447" y="2099"/>
                  </a:lnTo>
                  <a:lnTo>
                    <a:pt x="438" y="2082"/>
                  </a:lnTo>
                  <a:lnTo>
                    <a:pt x="442" y="2070"/>
                  </a:lnTo>
                  <a:lnTo>
                    <a:pt x="442" y="2068"/>
                  </a:lnTo>
                  <a:lnTo>
                    <a:pt x="438" y="2064"/>
                  </a:lnTo>
                  <a:lnTo>
                    <a:pt x="435" y="2063"/>
                  </a:lnTo>
                  <a:lnTo>
                    <a:pt x="433" y="2059"/>
                  </a:lnTo>
                  <a:lnTo>
                    <a:pt x="431" y="2059"/>
                  </a:lnTo>
                  <a:lnTo>
                    <a:pt x="429" y="2054"/>
                  </a:lnTo>
                  <a:lnTo>
                    <a:pt x="431" y="2049"/>
                  </a:lnTo>
                  <a:lnTo>
                    <a:pt x="431" y="2045"/>
                  </a:lnTo>
                  <a:lnTo>
                    <a:pt x="433" y="2042"/>
                  </a:lnTo>
                  <a:lnTo>
                    <a:pt x="435" y="2038"/>
                  </a:lnTo>
                  <a:lnTo>
                    <a:pt x="428" y="2035"/>
                  </a:lnTo>
                  <a:lnTo>
                    <a:pt x="428" y="2031"/>
                  </a:lnTo>
                  <a:lnTo>
                    <a:pt x="428" y="2028"/>
                  </a:lnTo>
                  <a:lnTo>
                    <a:pt x="429" y="2023"/>
                  </a:lnTo>
                  <a:lnTo>
                    <a:pt x="431" y="2019"/>
                  </a:lnTo>
                  <a:lnTo>
                    <a:pt x="431" y="2014"/>
                  </a:lnTo>
                  <a:lnTo>
                    <a:pt x="431" y="2009"/>
                  </a:lnTo>
                  <a:lnTo>
                    <a:pt x="424" y="1995"/>
                  </a:lnTo>
                  <a:lnTo>
                    <a:pt x="414" y="1979"/>
                  </a:lnTo>
                  <a:lnTo>
                    <a:pt x="403" y="1965"/>
                  </a:lnTo>
                  <a:lnTo>
                    <a:pt x="396" y="1951"/>
                  </a:lnTo>
                  <a:lnTo>
                    <a:pt x="394" y="1934"/>
                  </a:lnTo>
                  <a:lnTo>
                    <a:pt x="398" y="1914"/>
                  </a:lnTo>
                  <a:lnTo>
                    <a:pt x="405" y="1897"/>
                  </a:lnTo>
                  <a:lnTo>
                    <a:pt x="415" y="1878"/>
                  </a:lnTo>
                  <a:lnTo>
                    <a:pt x="422" y="1862"/>
                  </a:lnTo>
                  <a:lnTo>
                    <a:pt x="428" y="1848"/>
                  </a:lnTo>
                  <a:lnTo>
                    <a:pt x="421" y="1834"/>
                  </a:lnTo>
                  <a:lnTo>
                    <a:pt x="419" y="1822"/>
                  </a:lnTo>
                  <a:lnTo>
                    <a:pt x="419" y="1810"/>
                  </a:lnTo>
                  <a:lnTo>
                    <a:pt x="415" y="1794"/>
                  </a:lnTo>
                  <a:lnTo>
                    <a:pt x="405" y="1773"/>
                  </a:lnTo>
                  <a:lnTo>
                    <a:pt x="389" y="1752"/>
                  </a:lnTo>
                  <a:lnTo>
                    <a:pt x="374" y="1733"/>
                  </a:lnTo>
                  <a:lnTo>
                    <a:pt x="358" y="1717"/>
                  </a:lnTo>
                  <a:lnTo>
                    <a:pt x="363" y="1696"/>
                  </a:lnTo>
                  <a:lnTo>
                    <a:pt x="368" y="1677"/>
                  </a:lnTo>
                  <a:lnTo>
                    <a:pt x="374" y="1656"/>
                  </a:lnTo>
                  <a:lnTo>
                    <a:pt x="368" y="1653"/>
                  </a:lnTo>
                  <a:lnTo>
                    <a:pt x="365" y="1651"/>
                  </a:lnTo>
                  <a:lnTo>
                    <a:pt x="361" y="1647"/>
                  </a:lnTo>
                  <a:lnTo>
                    <a:pt x="358" y="1646"/>
                  </a:lnTo>
                  <a:lnTo>
                    <a:pt x="353" y="1646"/>
                  </a:lnTo>
                  <a:lnTo>
                    <a:pt x="346" y="1644"/>
                  </a:lnTo>
                  <a:lnTo>
                    <a:pt x="342" y="1647"/>
                  </a:lnTo>
                  <a:lnTo>
                    <a:pt x="340" y="1649"/>
                  </a:lnTo>
                  <a:lnTo>
                    <a:pt x="335" y="1651"/>
                  </a:lnTo>
                  <a:lnTo>
                    <a:pt x="330" y="1651"/>
                  </a:lnTo>
                  <a:lnTo>
                    <a:pt x="323" y="1651"/>
                  </a:lnTo>
                  <a:lnTo>
                    <a:pt x="304" y="1621"/>
                  </a:lnTo>
                  <a:lnTo>
                    <a:pt x="291" y="1619"/>
                  </a:lnTo>
                  <a:lnTo>
                    <a:pt x="279" y="1618"/>
                  </a:lnTo>
                  <a:lnTo>
                    <a:pt x="265" y="1616"/>
                  </a:lnTo>
                  <a:lnTo>
                    <a:pt x="248" y="1623"/>
                  </a:lnTo>
                  <a:lnTo>
                    <a:pt x="230" y="1630"/>
                  </a:lnTo>
                  <a:lnTo>
                    <a:pt x="216" y="1635"/>
                  </a:lnTo>
                  <a:lnTo>
                    <a:pt x="182" y="1628"/>
                  </a:lnTo>
                  <a:lnTo>
                    <a:pt x="178" y="1640"/>
                  </a:lnTo>
                  <a:lnTo>
                    <a:pt x="166" y="1640"/>
                  </a:lnTo>
                  <a:lnTo>
                    <a:pt x="155" y="1637"/>
                  </a:lnTo>
                  <a:lnTo>
                    <a:pt x="147" y="1635"/>
                  </a:lnTo>
                  <a:lnTo>
                    <a:pt x="143" y="1637"/>
                  </a:lnTo>
                  <a:lnTo>
                    <a:pt x="140" y="1640"/>
                  </a:lnTo>
                  <a:lnTo>
                    <a:pt x="134" y="1642"/>
                  </a:lnTo>
                  <a:lnTo>
                    <a:pt x="127" y="1644"/>
                  </a:lnTo>
                  <a:lnTo>
                    <a:pt x="117" y="1632"/>
                  </a:lnTo>
                  <a:lnTo>
                    <a:pt x="103" y="1625"/>
                  </a:lnTo>
                  <a:lnTo>
                    <a:pt x="89" y="1618"/>
                  </a:lnTo>
                  <a:lnTo>
                    <a:pt x="75" y="1611"/>
                  </a:lnTo>
                  <a:lnTo>
                    <a:pt x="63" y="1602"/>
                  </a:lnTo>
                  <a:lnTo>
                    <a:pt x="54" y="1579"/>
                  </a:lnTo>
                  <a:lnTo>
                    <a:pt x="44" y="1567"/>
                  </a:lnTo>
                  <a:lnTo>
                    <a:pt x="28" y="1555"/>
                  </a:lnTo>
                  <a:lnTo>
                    <a:pt x="14" y="1543"/>
                  </a:lnTo>
                  <a:lnTo>
                    <a:pt x="5" y="1532"/>
                  </a:lnTo>
                  <a:lnTo>
                    <a:pt x="5" y="1509"/>
                  </a:lnTo>
                  <a:lnTo>
                    <a:pt x="2" y="1499"/>
                  </a:lnTo>
                  <a:lnTo>
                    <a:pt x="3" y="1483"/>
                  </a:lnTo>
                  <a:lnTo>
                    <a:pt x="7" y="1469"/>
                  </a:lnTo>
                  <a:lnTo>
                    <a:pt x="10" y="1457"/>
                  </a:lnTo>
                  <a:lnTo>
                    <a:pt x="12" y="1448"/>
                  </a:lnTo>
                  <a:lnTo>
                    <a:pt x="12" y="1434"/>
                  </a:lnTo>
                  <a:lnTo>
                    <a:pt x="9" y="1426"/>
                  </a:lnTo>
                  <a:lnTo>
                    <a:pt x="3" y="1417"/>
                  </a:lnTo>
                  <a:lnTo>
                    <a:pt x="0" y="1410"/>
                  </a:lnTo>
                  <a:lnTo>
                    <a:pt x="0" y="1399"/>
                  </a:lnTo>
                  <a:lnTo>
                    <a:pt x="3" y="1385"/>
                  </a:lnTo>
                  <a:lnTo>
                    <a:pt x="10" y="1370"/>
                  </a:lnTo>
                  <a:lnTo>
                    <a:pt x="17" y="1352"/>
                  </a:lnTo>
                  <a:lnTo>
                    <a:pt x="24" y="1337"/>
                  </a:lnTo>
                  <a:lnTo>
                    <a:pt x="31" y="1324"/>
                  </a:lnTo>
                  <a:lnTo>
                    <a:pt x="35" y="1317"/>
                  </a:lnTo>
                  <a:lnTo>
                    <a:pt x="47" y="1307"/>
                  </a:lnTo>
                  <a:lnTo>
                    <a:pt x="61" y="1298"/>
                  </a:lnTo>
                  <a:lnTo>
                    <a:pt x="75" y="1291"/>
                  </a:lnTo>
                  <a:lnTo>
                    <a:pt x="89" y="1282"/>
                  </a:lnTo>
                  <a:lnTo>
                    <a:pt x="92" y="1274"/>
                  </a:lnTo>
                  <a:lnTo>
                    <a:pt x="92" y="1263"/>
                  </a:lnTo>
                  <a:lnTo>
                    <a:pt x="91" y="1251"/>
                  </a:lnTo>
                  <a:lnTo>
                    <a:pt x="92" y="1241"/>
                  </a:lnTo>
                  <a:lnTo>
                    <a:pt x="101" y="1227"/>
                  </a:lnTo>
                  <a:lnTo>
                    <a:pt x="113" y="1216"/>
                  </a:lnTo>
                  <a:lnTo>
                    <a:pt x="126" y="1206"/>
                  </a:lnTo>
                  <a:lnTo>
                    <a:pt x="138" y="1195"/>
                  </a:lnTo>
                  <a:lnTo>
                    <a:pt x="148" y="1183"/>
                  </a:lnTo>
                  <a:lnTo>
                    <a:pt x="154" y="1167"/>
                  </a:lnTo>
                  <a:lnTo>
                    <a:pt x="154" y="1166"/>
                  </a:lnTo>
                  <a:lnTo>
                    <a:pt x="152" y="1166"/>
                  </a:lnTo>
                  <a:lnTo>
                    <a:pt x="152" y="1164"/>
                  </a:lnTo>
                  <a:lnTo>
                    <a:pt x="152" y="1162"/>
                  </a:lnTo>
                  <a:lnTo>
                    <a:pt x="150" y="1160"/>
                  </a:lnTo>
                  <a:lnTo>
                    <a:pt x="147" y="1159"/>
                  </a:lnTo>
                  <a:lnTo>
                    <a:pt x="143" y="1157"/>
                  </a:lnTo>
                  <a:lnTo>
                    <a:pt x="140" y="1157"/>
                  </a:lnTo>
                  <a:lnTo>
                    <a:pt x="134" y="1155"/>
                  </a:lnTo>
                  <a:lnTo>
                    <a:pt x="131" y="1159"/>
                  </a:lnTo>
                  <a:lnTo>
                    <a:pt x="127" y="1159"/>
                  </a:lnTo>
                  <a:lnTo>
                    <a:pt x="122" y="1160"/>
                  </a:lnTo>
                  <a:lnTo>
                    <a:pt x="115" y="1160"/>
                  </a:lnTo>
                  <a:lnTo>
                    <a:pt x="115" y="1155"/>
                  </a:lnTo>
                  <a:lnTo>
                    <a:pt x="112" y="1155"/>
                  </a:lnTo>
                  <a:lnTo>
                    <a:pt x="112" y="1141"/>
                  </a:lnTo>
                  <a:lnTo>
                    <a:pt x="110" y="1122"/>
                  </a:lnTo>
                  <a:lnTo>
                    <a:pt x="108" y="1099"/>
                  </a:lnTo>
                  <a:lnTo>
                    <a:pt x="108" y="1077"/>
                  </a:lnTo>
                  <a:lnTo>
                    <a:pt x="108" y="1057"/>
                  </a:lnTo>
                  <a:lnTo>
                    <a:pt x="112" y="1045"/>
                  </a:lnTo>
                  <a:lnTo>
                    <a:pt x="113" y="1040"/>
                  </a:lnTo>
                  <a:lnTo>
                    <a:pt x="115" y="1036"/>
                  </a:lnTo>
                  <a:lnTo>
                    <a:pt x="117" y="1035"/>
                  </a:lnTo>
                  <a:lnTo>
                    <a:pt x="119" y="1035"/>
                  </a:lnTo>
                  <a:lnTo>
                    <a:pt x="122" y="1035"/>
                  </a:lnTo>
                  <a:lnTo>
                    <a:pt x="126" y="1033"/>
                  </a:lnTo>
                  <a:lnTo>
                    <a:pt x="131" y="1033"/>
                  </a:lnTo>
                  <a:lnTo>
                    <a:pt x="145" y="1038"/>
                  </a:lnTo>
                  <a:lnTo>
                    <a:pt x="161" y="1042"/>
                  </a:lnTo>
                  <a:lnTo>
                    <a:pt x="178" y="1042"/>
                  </a:lnTo>
                  <a:lnTo>
                    <a:pt x="195" y="1038"/>
                  </a:lnTo>
                  <a:lnTo>
                    <a:pt x="208" y="1033"/>
                  </a:lnTo>
                  <a:lnTo>
                    <a:pt x="209" y="1031"/>
                  </a:lnTo>
                  <a:lnTo>
                    <a:pt x="209" y="1029"/>
                  </a:lnTo>
                  <a:lnTo>
                    <a:pt x="211" y="1029"/>
                  </a:lnTo>
                  <a:lnTo>
                    <a:pt x="211" y="1028"/>
                  </a:lnTo>
                  <a:lnTo>
                    <a:pt x="211" y="1026"/>
                  </a:lnTo>
                  <a:lnTo>
                    <a:pt x="215" y="1012"/>
                  </a:lnTo>
                  <a:lnTo>
                    <a:pt x="215" y="996"/>
                  </a:lnTo>
                  <a:lnTo>
                    <a:pt x="213" y="981"/>
                  </a:lnTo>
                  <a:lnTo>
                    <a:pt x="211" y="963"/>
                  </a:lnTo>
                  <a:lnTo>
                    <a:pt x="199" y="960"/>
                  </a:lnTo>
                  <a:lnTo>
                    <a:pt x="187" y="956"/>
                  </a:lnTo>
                  <a:lnTo>
                    <a:pt x="175" y="949"/>
                  </a:lnTo>
                  <a:lnTo>
                    <a:pt x="166" y="940"/>
                  </a:lnTo>
                  <a:lnTo>
                    <a:pt x="169" y="939"/>
                  </a:lnTo>
                  <a:lnTo>
                    <a:pt x="173" y="937"/>
                  </a:lnTo>
                  <a:lnTo>
                    <a:pt x="175" y="935"/>
                  </a:lnTo>
                  <a:lnTo>
                    <a:pt x="178" y="935"/>
                  </a:lnTo>
                  <a:lnTo>
                    <a:pt x="182" y="933"/>
                  </a:lnTo>
                  <a:lnTo>
                    <a:pt x="188" y="933"/>
                  </a:lnTo>
                  <a:lnTo>
                    <a:pt x="192" y="932"/>
                  </a:lnTo>
                  <a:lnTo>
                    <a:pt x="197" y="930"/>
                  </a:lnTo>
                  <a:lnTo>
                    <a:pt x="202" y="930"/>
                  </a:lnTo>
                  <a:lnTo>
                    <a:pt x="208" y="930"/>
                  </a:lnTo>
                  <a:lnTo>
                    <a:pt x="208" y="911"/>
                  </a:lnTo>
                  <a:lnTo>
                    <a:pt x="213" y="911"/>
                  </a:lnTo>
                  <a:lnTo>
                    <a:pt x="218" y="912"/>
                  </a:lnTo>
                  <a:lnTo>
                    <a:pt x="220" y="914"/>
                  </a:lnTo>
                  <a:lnTo>
                    <a:pt x="223" y="914"/>
                  </a:lnTo>
                  <a:lnTo>
                    <a:pt x="227" y="916"/>
                  </a:lnTo>
                  <a:lnTo>
                    <a:pt x="230" y="918"/>
                  </a:lnTo>
                  <a:lnTo>
                    <a:pt x="234" y="914"/>
                  </a:lnTo>
                  <a:lnTo>
                    <a:pt x="239" y="912"/>
                  </a:lnTo>
                  <a:lnTo>
                    <a:pt x="243" y="911"/>
                  </a:lnTo>
                  <a:lnTo>
                    <a:pt x="248" y="909"/>
                  </a:lnTo>
                  <a:lnTo>
                    <a:pt x="250" y="907"/>
                  </a:lnTo>
                  <a:lnTo>
                    <a:pt x="251" y="904"/>
                  </a:lnTo>
                  <a:lnTo>
                    <a:pt x="251" y="900"/>
                  </a:lnTo>
                  <a:lnTo>
                    <a:pt x="251" y="897"/>
                  </a:lnTo>
                  <a:lnTo>
                    <a:pt x="251" y="893"/>
                  </a:lnTo>
                  <a:lnTo>
                    <a:pt x="253" y="890"/>
                  </a:lnTo>
                  <a:lnTo>
                    <a:pt x="255" y="886"/>
                  </a:lnTo>
                  <a:lnTo>
                    <a:pt x="288" y="876"/>
                  </a:lnTo>
                  <a:lnTo>
                    <a:pt x="295" y="865"/>
                  </a:lnTo>
                  <a:lnTo>
                    <a:pt x="297" y="855"/>
                  </a:lnTo>
                  <a:lnTo>
                    <a:pt x="302" y="844"/>
                  </a:lnTo>
                  <a:lnTo>
                    <a:pt x="312" y="837"/>
                  </a:lnTo>
                  <a:lnTo>
                    <a:pt x="325" y="832"/>
                  </a:lnTo>
                  <a:lnTo>
                    <a:pt x="340" y="827"/>
                  </a:lnTo>
                  <a:lnTo>
                    <a:pt x="354" y="822"/>
                  </a:lnTo>
                  <a:lnTo>
                    <a:pt x="356" y="820"/>
                  </a:lnTo>
                  <a:lnTo>
                    <a:pt x="356" y="820"/>
                  </a:lnTo>
                  <a:lnTo>
                    <a:pt x="356" y="818"/>
                  </a:lnTo>
                  <a:lnTo>
                    <a:pt x="356" y="816"/>
                  </a:lnTo>
                  <a:lnTo>
                    <a:pt x="358" y="815"/>
                  </a:lnTo>
                  <a:lnTo>
                    <a:pt x="351" y="797"/>
                  </a:lnTo>
                  <a:lnTo>
                    <a:pt x="347" y="776"/>
                  </a:lnTo>
                  <a:lnTo>
                    <a:pt x="347" y="757"/>
                  </a:lnTo>
                  <a:lnTo>
                    <a:pt x="346" y="741"/>
                  </a:lnTo>
                  <a:lnTo>
                    <a:pt x="361" y="740"/>
                  </a:lnTo>
                  <a:lnTo>
                    <a:pt x="372" y="736"/>
                  </a:lnTo>
                  <a:lnTo>
                    <a:pt x="384" y="733"/>
                  </a:lnTo>
                  <a:lnTo>
                    <a:pt x="384" y="741"/>
                  </a:lnTo>
                  <a:lnTo>
                    <a:pt x="382" y="748"/>
                  </a:lnTo>
                  <a:lnTo>
                    <a:pt x="380" y="761"/>
                  </a:lnTo>
                  <a:lnTo>
                    <a:pt x="379" y="778"/>
                  </a:lnTo>
                  <a:lnTo>
                    <a:pt x="377" y="794"/>
                  </a:lnTo>
                  <a:lnTo>
                    <a:pt x="377" y="806"/>
                  </a:lnTo>
                  <a:lnTo>
                    <a:pt x="382" y="809"/>
                  </a:lnTo>
                  <a:lnTo>
                    <a:pt x="386" y="811"/>
                  </a:lnTo>
                  <a:lnTo>
                    <a:pt x="387" y="813"/>
                  </a:lnTo>
                  <a:lnTo>
                    <a:pt x="391" y="815"/>
                  </a:lnTo>
                  <a:lnTo>
                    <a:pt x="396" y="818"/>
                  </a:lnTo>
                  <a:lnTo>
                    <a:pt x="407" y="813"/>
                  </a:lnTo>
                  <a:lnTo>
                    <a:pt x="414" y="813"/>
                  </a:lnTo>
                  <a:lnTo>
                    <a:pt x="419" y="816"/>
                  </a:lnTo>
                  <a:lnTo>
                    <a:pt x="426" y="822"/>
                  </a:lnTo>
                  <a:lnTo>
                    <a:pt x="435" y="822"/>
                  </a:lnTo>
                  <a:lnTo>
                    <a:pt x="445" y="818"/>
                  </a:lnTo>
                  <a:lnTo>
                    <a:pt x="454" y="813"/>
                  </a:lnTo>
                  <a:lnTo>
                    <a:pt x="459" y="808"/>
                  </a:lnTo>
                  <a:lnTo>
                    <a:pt x="466" y="804"/>
                  </a:lnTo>
                  <a:lnTo>
                    <a:pt x="475" y="801"/>
                  </a:lnTo>
                  <a:lnTo>
                    <a:pt x="489" y="802"/>
                  </a:lnTo>
                  <a:lnTo>
                    <a:pt x="508" y="806"/>
                  </a:lnTo>
                  <a:lnTo>
                    <a:pt x="510" y="801"/>
                  </a:lnTo>
                  <a:lnTo>
                    <a:pt x="511" y="799"/>
                  </a:lnTo>
                  <a:lnTo>
                    <a:pt x="515" y="795"/>
                  </a:lnTo>
                  <a:lnTo>
                    <a:pt x="518" y="794"/>
                  </a:lnTo>
                  <a:lnTo>
                    <a:pt x="522" y="794"/>
                  </a:lnTo>
                  <a:lnTo>
                    <a:pt x="527" y="792"/>
                  </a:lnTo>
                  <a:lnTo>
                    <a:pt x="527" y="762"/>
                  </a:lnTo>
                  <a:lnTo>
                    <a:pt x="531" y="738"/>
                  </a:lnTo>
                  <a:lnTo>
                    <a:pt x="534" y="734"/>
                  </a:lnTo>
                  <a:lnTo>
                    <a:pt x="538" y="733"/>
                  </a:lnTo>
                  <a:lnTo>
                    <a:pt x="541" y="729"/>
                  </a:lnTo>
                  <a:lnTo>
                    <a:pt x="545" y="727"/>
                  </a:lnTo>
                  <a:lnTo>
                    <a:pt x="550" y="726"/>
                  </a:lnTo>
                  <a:lnTo>
                    <a:pt x="550" y="729"/>
                  </a:lnTo>
                  <a:lnTo>
                    <a:pt x="553" y="733"/>
                  </a:lnTo>
                  <a:lnTo>
                    <a:pt x="555" y="736"/>
                  </a:lnTo>
                  <a:lnTo>
                    <a:pt x="557" y="740"/>
                  </a:lnTo>
                  <a:lnTo>
                    <a:pt x="559" y="741"/>
                  </a:lnTo>
                  <a:lnTo>
                    <a:pt x="564" y="743"/>
                  </a:lnTo>
                  <a:lnTo>
                    <a:pt x="569" y="745"/>
                  </a:lnTo>
                  <a:lnTo>
                    <a:pt x="567" y="729"/>
                  </a:lnTo>
                  <a:lnTo>
                    <a:pt x="566" y="719"/>
                  </a:lnTo>
                  <a:lnTo>
                    <a:pt x="562" y="712"/>
                  </a:lnTo>
                  <a:lnTo>
                    <a:pt x="560" y="703"/>
                  </a:lnTo>
                  <a:lnTo>
                    <a:pt x="557" y="687"/>
                  </a:lnTo>
                  <a:lnTo>
                    <a:pt x="566" y="686"/>
                  </a:lnTo>
                  <a:lnTo>
                    <a:pt x="572" y="682"/>
                  </a:lnTo>
                  <a:lnTo>
                    <a:pt x="578" y="679"/>
                  </a:lnTo>
                  <a:lnTo>
                    <a:pt x="585" y="675"/>
                  </a:lnTo>
                  <a:lnTo>
                    <a:pt x="597" y="675"/>
                  </a:lnTo>
                  <a:lnTo>
                    <a:pt x="609" y="677"/>
                  </a:lnTo>
                  <a:lnTo>
                    <a:pt x="618" y="679"/>
                  </a:lnTo>
                  <a:lnTo>
                    <a:pt x="627" y="675"/>
                  </a:lnTo>
                  <a:lnTo>
                    <a:pt x="634" y="665"/>
                  </a:lnTo>
                  <a:lnTo>
                    <a:pt x="628" y="663"/>
                  </a:lnTo>
                  <a:lnTo>
                    <a:pt x="623" y="661"/>
                  </a:lnTo>
                  <a:lnTo>
                    <a:pt x="620" y="659"/>
                  </a:lnTo>
                  <a:lnTo>
                    <a:pt x="614" y="658"/>
                  </a:lnTo>
                  <a:lnTo>
                    <a:pt x="607" y="658"/>
                  </a:lnTo>
                  <a:lnTo>
                    <a:pt x="590" y="666"/>
                  </a:lnTo>
                  <a:lnTo>
                    <a:pt x="571" y="672"/>
                  </a:lnTo>
                  <a:lnTo>
                    <a:pt x="550" y="675"/>
                  </a:lnTo>
                  <a:lnTo>
                    <a:pt x="546" y="666"/>
                  </a:lnTo>
                  <a:lnTo>
                    <a:pt x="541" y="659"/>
                  </a:lnTo>
                  <a:lnTo>
                    <a:pt x="536" y="652"/>
                  </a:lnTo>
                  <a:lnTo>
                    <a:pt x="532" y="644"/>
                  </a:lnTo>
                  <a:lnTo>
                    <a:pt x="531" y="630"/>
                  </a:lnTo>
                  <a:lnTo>
                    <a:pt x="532" y="619"/>
                  </a:lnTo>
                  <a:lnTo>
                    <a:pt x="531" y="607"/>
                  </a:lnTo>
                  <a:lnTo>
                    <a:pt x="529" y="593"/>
                  </a:lnTo>
                  <a:lnTo>
                    <a:pt x="531" y="581"/>
                  </a:lnTo>
                  <a:lnTo>
                    <a:pt x="539" y="563"/>
                  </a:lnTo>
                  <a:lnTo>
                    <a:pt x="553" y="551"/>
                  </a:lnTo>
                  <a:lnTo>
                    <a:pt x="567" y="537"/>
                  </a:lnTo>
                  <a:lnTo>
                    <a:pt x="579" y="523"/>
                  </a:lnTo>
                  <a:lnTo>
                    <a:pt x="588" y="507"/>
                  </a:lnTo>
                  <a:lnTo>
                    <a:pt x="583" y="502"/>
                  </a:lnTo>
                  <a:lnTo>
                    <a:pt x="578" y="497"/>
                  </a:lnTo>
                  <a:lnTo>
                    <a:pt x="572" y="492"/>
                  </a:lnTo>
                  <a:lnTo>
                    <a:pt x="559" y="494"/>
                  </a:lnTo>
                  <a:lnTo>
                    <a:pt x="543" y="495"/>
                  </a:lnTo>
                  <a:lnTo>
                    <a:pt x="538" y="520"/>
                  </a:lnTo>
                  <a:lnTo>
                    <a:pt x="529" y="539"/>
                  </a:lnTo>
                  <a:lnTo>
                    <a:pt x="517" y="555"/>
                  </a:lnTo>
                  <a:lnTo>
                    <a:pt x="503" y="570"/>
                  </a:lnTo>
                  <a:lnTo>
                    <a:pt x="490" y="588"/>
                  </a:lnTo>
                  <a:lnTo>
                    <a:pt x="482" y="609"/>
                  </a:lnTo>
                  <a:lnTo>
                    <a:pt x="476" y="633"/>
                  </a:lnTo>
                  <a:lnTo>
                    <a:pt x="487" y="642"/>
                  </a:lnTo>
                  <a:lnTo>
                    <a:pt x="497" y="652"/>
                  </a:lnTo>
                  <a:lnTo>
                    <a:pt x="504" y="665"/>
                  </a:lnTo>
                  <a:lnTo>
                    <a:pt x="508" y="680"/>
                  </a:lnTo>
                  <a:lnTo>
                    <a:pt x="503" y="682"/>
                  </a:lnTo>
                  <a:lnTo>
                    <a:pt x="501" y="684"/>
                  </a:lnTo>
                  <a:lnTo>
                    <a:pt x="499" y="686"/>
                  </a:lnTo>
                  <a:lnTo>
                    <a:pt x="499" y="686"/>
                  </a:lnTo>
                  <a:lnTo>
                    <a:pt x="499" y="687"/>
                  </a:lnTo>
                  <a:lnTo>
                    <a:pt x="497" y="689"/>
                  </a:lnTo>
                  <a:lnTo>
                    <a:pt x="497" y="693"/>
                  </a:lnTo>
                  <a:lnTo>
                    <a:pt x="496" y="694"/>
                  </a:lnTo>
                  <a:lnTo>
                    <a:pt x="473" y="703"/>
                  </a:lnTo>
                  <a:lnTo>
                    <a:pt x="470" y="724"/>
                  </a:lnTo>
                  <a:lnTo>
                    <a:pt x="463" y="740"/>
                  </a:lnTo>
                  <a:lnTo>
                    <a:pt x="456" y="752"/>
                  </a:lnTo>
                  <a:lnTo>
                    <a:pt x="445" y="762"/>
                  </a:lnTo>
                  <a:lnTo>
                    <a:pt x="436" y="773"/>
                  </a:lnTo>
                  <a:lnTo>
                    <a:pt x="428" y="787"/>
                  </a:lnTo>
                  <a:lnTo>
                    <a:pt x="422" y="787"/>
                  </a:lnTo>
                  <a:lnTo>
                    <a:pt x="422" y="783"/>
                  </a:lnTo>
                  <a:lnTo>
                    <a:pt x="408" y="764"/>
                  </a:lnTo>
                  <a:lnTo>
                    <a:pt x="400" y="743"/>
                  </a:lnTo>
                  <a:lnTo>
                    <a:pt x="394" y="720"/>
                  </a:lnTo>
                  <a:lnTo>
                    <a:pt x="384" y="694"/>
                  </a:lnTo>
                  <a:lnTo>
                    <a:pt x="370" y="701"/>
                  </a:lnTo>
                  <a:lnTo>
                    <a:pt x="361" y="710"/>
                  </a:lnTo>
                  <a:lnTo>
                    <a:pt x="351" y="717"/>
                  </a:lnTo>
                  <a:lnTo>
                    <a:pt x="340" y="722"/>
                  </a:lnTo>
                  <a:lnTo>
                    <a:pt x="323" y="726"/>
                  </a:lnTo>
                  <a:lnTo>
                    <a:pt x="321" y="724"/>
                  </a:lnTo>
                  <a:lnTo>
                    <a:pt x="319" y="724"/>
                  </a:lnTo>
                  <a:lnTo>
                    <a:pt x="318" y="724"/>
                  </a:lnTo>
                  <a:lnTo>
                    <a:pt x="316" y="722"/>
                  </a:lnTo>
                  <a:lnTo>
                    <a:pt x="312" y="722"/>
                  </a:lnTo>
                  <a:lnTo>
                    <a:pt x="311" y="701"/>
                  </a:lnTo>
                  <a:lnTo>
                    <a:pt x="309" y="684"/>
                  </a:lnTo>
                  <a:lnTo>
                    <a:pt x="305" y="670"/>
                  </a:lnTo>
                  <a:lnTo>
                    <a:pt x="302" y="654"/>
                  </a:lnTo>
                  <a:lnTo>
                    <a:pt x="300" y="633"/>
                  </a:lnTo>
                  <a:lnTo>
                    <a:pt x="309" y="624"/>
                  </a:lnTo>
                  <a:lnTo>
                    <a:pt x="312" y="616"/>
                  </a:lnTo>
                  <a:lnTo>
                    <a:pt x="314" y="605"/>
                  </a:lnTo>
                  <a:lnTo>
                    <a:pt x="319" y="591"/>
                  </a:lnTo>
                  <a:lnTo>
                    <a:pt x="323" y="588"/>
                  </a:lnTo>
                  <a:lnTo>
                    <a:pt x="328" y="583"/>
                  </a:lnTo>
                  <a:lnTo>
                    <a:pt x="333" y="577"/>
                  </a:lnTo>
                  <a:lnTo>
                    <a:pt x="339" y="572"/>
                  </a:lnTo>
                  <a:lnTo>
                    <a:pt x="342" y="574"/>
                  </a:lnTo>
                  <a:lnTo>
                    <a:pt x="344" y="576"/>
                  </a:lnTo>
                  <a:lnTo>
                    <a:pt x="346" y="577"/>
                  </a:lnTo>
                  <a:lnTo>
                    <a:pt x="347" y="579"/>
                  </a:lnTo>
                  <a:lnTo>
                    <a:pt x="347" y="579"/>
                  </a:lnTo>
                  <a:lnTo>
                    <a:pt x="351" y="576"/>
                  </a:lnTo>
                  <a:lnTo>
                    <a:pt x="353" y="572"/>
                  </a:lnTo>
                  <a:lnTo>
                    <a:pt x="354" y="569"/>
                  </a:lnTo>
                  <a:lnTo>
                    <a:pt x="356" y="563"/>
                  </a:lnTo>
                  <a:lnTo>
                    <a:pt x="358" y="560"/>
                  </a:lnTo>
                  <a:lnTo>
                    <a:pt x="370" y="553"/>
                  </a:lnTo>
                  <a:lnTo>
                    <a:pt x="380" y="549"/>
                  </a:lnTo>
                  <a:lnTo>
                    <a:pt x="389" y="541"/>
                  </a:lnTo>
                  <a:lnTo>
                    <a:pt x="386" y="539"/>
                  </a:lnTo>
                  <a:lnTo>
                    <a:pt x="384" y="539"/>
                  </a:lnTo>
                  <a:lnTo>
                    <a:pt x="382" y="539"/>
                  </a:lnTo>
                  <a:lnTo>
                    <a:pt x="382" y="537"/>
                  </a:lnTo>
                  <a:lnTo>
                    <a:pt x="382" y="537"/>
                  </a:lnTo>
                  <a:lnTo>
                    <a:pt x="382" y="534"/>
                  </a:lnTo>
                  <a:lnTo>
                    <a:pt x="380" y="530"/>
                  </a:lnTo>
                  <a:lnTo>
                    <a:pt x="393" y="514"/>
                  </a:lnTo>
                  <a:lnTo>
                    <a:pt x="405" y="495"/>
                  </a:lnTo>
                  <a:lnTo>
                    <a:pt x="415" y="473"/>
                  </a:lnTo>
                  <a:lnTo>
                    <a:pt x="426" y="450"/>
                  </a:lnTo>
                  <a:lnTo>
                    <a:pt x="436" y="427"/>
                  </a:lnTo>
                  <a:lnTo>
                    <a:pt x="449" y="406"/>
                  </a:lnTo>
                  <a:lnTo>
                    <a:pt x="461" y="392"/>
                  </a:lnTo>
                  <a:lnTo>
                    <a:pt x="476" y="384"/>
                  </a:lnTo>
                  <a:lnTo>
                    <a:pt x="476" y="370"/>
                  </a:lnTo>
                  <a:lnTo>
                    <a:pt x="492" y="370"/>
                  </a:lnTo>
                  <a:lnTo>
                    <a:pt x="501" y="354"/>
                  </a:lnTo>
                  <a:lnTo>
                    <a:pt x="515" y="343"/>
                  </a:lnTo>
                  <a:lnTo>
                    <a:pt x="534" y="338"/>
                  </a:lnTo>
                  <a:lnTo>
                    <a:pt x="536" y="340"/>
                  </a:lnTo>
                  <a:lnTo>
                    <a:pt x="538" y="340"/>
                  </a:lnTo>
                  <a:lnTo>
                    <a:pt x="538" y="340"/>
                  </a:lnTo>
                  <a:lnTo>
                    <a:pt x="539" y="340"/>
                  </a:lnTo>
                  <a:lnTo>
                    <a:pt x="543" y="342"/>
                  </a:lnTo>
                  <a:lnTo>
                    <a:pt x="543" y="329"/>
                  </a:lnTo>
                  <a:lnTo>
                    <a:pt x="548" y="329"/>
                  </a:lnTo>
                  <a:lnTo>
                    <a:pt x="552" y="329"/>
                  </a:lnTo>
                  <a:lnTo>
                    <a:pt x="555" y="329"/>
                  </a:lnTo>
                  <a:lnTo>
                    <a:pt x="557" y="329"/>
                  </a:lnTo>
                  <a:lnTo>
                    <a:pt x="559" y="331"/>
                  </a:lnTo>
                  <a:lnTo>
                    <a:pt x="560" y="331"/>
                  </a:lnTo>
                  <a:lnTo>
                    <a:pt x="566" y="335"/>
                  </a:lnTo>
                  <a:lnTo>
                    <a:pt x="572" y="321"/>
                  </a:lnTo>
                  <a:lnTo>
                    <a:pt x="583" y="312"/>
                  </a:lnTo>
                  <a:lnTo>
                    <a:pt x="595" y="309"/>
                  </a:lnTo>
                  <a:lnTo>
                    <a:pt x="611" y="305"/>
                  </a:lnTo>
                  <a:lnTo>
                    <a:pt x="627" y="303"/>
                  </a:lnTo>
                  <a:lnTo>
                    <a:pt x="634" y="310"/>
                  </a:lnTo>
                  <a:lnTo>
                    <a:pt x="642" y="314"/>
                  </a:lnTo>
                  <a:lnTo>
                    <a:pt x="649" y="315"/>
                  </a:lnTo>
                  <a:lnTo>
                    <a:pt x="656" y="317"/>
                  </a:lnTo>
                  <a:lnTo>
                    <a:pt x="662" y="324"/>
                  </a:lnTo>
                  <a:lnTo>
                    <a:pt x="665" y="338"/>
                  </a:lnTo>
                  <a:lnTo>
                    <a:pt x="663" y="340"/>
                  </a:lnTo>
                  <a:lnTo>
                    <a:pt x="662" y="342"/>
                  </a:lnTo>
                  <a:lnTo>
                    <a:pt x="660" y="342"/>
                  </a:lnTo>
                  <a:lnTo>
                    <a:pt x="660" y="343"/>
                  </a:lnTo>
                  <a:lnTo>
                    <a:pt x="658" y="345"/>
                  </a:lnTo>
                  <a:lnTo>
                    <a:pt x="658" y="349"/>
                  </a:lnTo>
                  <a:lnTo>
                    <a:pt x="660" y="352"/>
                  </a:lnTo>
                  <a:lnTo>
                    <a:pt x="662" y="352"/>
                  </a:lnTo>
                  <a:lnTo>
                    <a:pt x="663" y="354"/>
                  </a:lnTo>
                  <a:lnTo>
                    <a:pt x="665" y="357"/>
                  </a:lnTo>
                  <a:lnTo>
                    <a:pt x="677" y="352"/>
                  </a:lnTo>
                  <a:lnTo>
                    <a:pt x="684" y="350"/>
                  </a:lnTo>
                  <a:lnTo>
                    <a:pt x="689" y="350"/>
                  </a:lnTo>
                  <a:lnTo>
                    <a:pt x="691" y="354"/>
                  </a:lnTo>
                  <a:lnTo>
                    <a:pt x="693" y="359"/>
                  </a:lnTo>
                  <a:lnTo>
                    <a:pt x="698" y="364"/>
                  </a:lnTo>
                  <a:lnTo>
                    <a:pt x="703" y="370"/>
                  </a:lnTo>
                  <a:lnTo>
                    <a:pt x="735" y="373"/>
                  </a:lnTo>
                  <a:lnTo>
                    <a:pt x="747" y="380"/>
                  </a:lnTo>
                  <a:lnTo>
                    <a:pt x="761" y="391"/>
                  </a:lnTo>
                  <a:lnTo>
                    <a:pt x="775" y="405"/>
                  </a:lnTo>
                  <a:lnTo>
                    <a:pt x="787" y="420"/>
                  </a:lnTo>
                  <a:lnTo>
                    <a:pt x="798" y="436"/>
                  </a:lnTo>
                  <a:lnTo>
                    <a:pt x="801" y="452"/>
                  </a:lnTo>
                  <a:lnTo>
                    <a:pt x="799" y="467"/>
                  </a:lnTo>
                  <a:lnTo>
                    <a:pt x="787" y="480"/>
                  </a:lnTo>
                  <a:lnTo>
                    <a:pt x="771" y="488"/>
                  </a:lnTo>
                  <a:lnTo>
                    <a:pt x="754" y="488"/>
                  </a:lnTo>
                  <a:lnTo>
                    <a:pt x="738" y="481"/>
                  </a:lnTo>
                  <a:lnTo>
                    <a:pt x="724" y="474"/>
                  </a:lnTo>
                  <a:lnTo>
                    <a:pt x="710" y="469"/>
                  </a:lnTo>
                  <a:lnTo>
                    <a:pt x="712" y="481"/>
                  </a:lnTo>
                  <a:lnTo>
                    <a:pt x="714" y="497"/>
                  </a:lnTo>
                  <a:lnTo>
                    <a:pt x="716" y="514"/>
                  </a:lnTo>
                  <a:lnTo>
                    <a:pt x="719" y="528"/>
                  </a:lnTo>
                  <a:lnTo>
                    <a:pt x="723" y="537"/>
                  </a:lnTo>
                  <a:lnTo>
                    <a:pt x="726" y="542"/>
                  </a:lnTo>
                  <a:lnTo>
                    <a:pt x="731" y="544"/>
                  </a:lnTo>
                  <a:lnTo>
                    <a:pt x="735" y="548"/>
                  </a:lnTo>
                  <a:lnTo>
                    <a:pt x="742" y="549"/>
                  </a:lnTo>
                  <a:lnTo>
                    <a:pt x="740" y="537"/>
                  </a:lnTo>
                  <a:lnTo>
                    <a:pt x="738" y="528"/>
                  </a:lnTo>
                  <a:lnTo>
                    <a:pt x="738" y="518"/>
                  </a:lnTo>
                  <a:lnTo>
                    <a:pt x="742" y="518"/>
                  </a:lnTo>
                  <a:lnTo>
                    <a:pt x="742" y="514"/>
                  </a:lnTo>
                  <a:lnTo>
                    <a:pt x="754" y="521"/>
                  </a:lnTo>
                  <a:lnTo>
                    <a:pt x="766" y="528"/>
                  </a:lnTo>
                  <a:lnTo>
                    <a:pt x="780" y="534"/>
                  </a:lnTo>
                  <a:lnTo>
                    <a:pt x="782" y="530"/>
                  </a:lnTo>
                  <a:lnTo>
                    <a:pt x="784" y="527"/>
                  </a:lnTo>
                  <a:lnTo>
                    <a:pt x="785" y="525"/>
                  </a:lnTo>
                  <a:lnTo>
                    <a:pt x="787" y="520"/>
                  </a:lnTo>
                  <a:lnTo>
                    <a:pt x="787" y="514"/>
                  </a:lnTo>
                  <a:lnTo>
                    <a:pt x="785" y="513"/>
                  </a:lnTo>
                  <a:lnTo>
                    <a:pt x="784" y="511"/>
                  </a:lnTo>
                  <a:lnTo>
                    <a:pt x="782" y="509"/>
                  </a:lnTo>
                  <a:lnTo>
                    <a:pt x="782" y="507"/>
                  </a:lnTo>
                  <a:lnTo>
                    <a:pt x="782" y="504"/>
                  </a:lnTo>
                  <a:lnTo>
                    <a:pt x="780" y="499"/>
                  </a:lnTo>
                  <a:lnTo>
                    <a:pt x="796" y="492"/>
                  </a:lnTo>
                  <a:lnTo>
                    <a:pt x="806" y="481"/>
                  </a:lnTo>
                  <a:lnTo>
                    <a:pt x="815" y="469"/>
                  </a:lnTo>
                  <a:lnTo>
                    <a:pt x="820" y="471"/>
                  </a:lnTo>
                  <a:lnTo>
                    <a:pt x="827" y="473"/>
                  </a:lnTo>
                  <a:lnTo>
                    <a:pt x="834" y="474"/>
                  </a:lnTo>
                  <a:lnTo>
                    <a:pt x="841" y="476"/>
                  </a:lnTo>
                  <a:lnTo>
                    <a:pt x="838" y="438"/>
                  </a:lnTo>
                  <a:lnTo>
                    <a:pt x="831" y="396"/>
                  </a:lnTo>
                  <a:lnTo>
                    <a:pt x="860" y="396"/>
                  </a:lnTo>
                  <a:lnTo>
                    <a:pt x="867" y="403"/>
                  </a:lnTo>
                  <a:lnTo>
                    <a:pt x="874" y="413"/>
                  </a:lnTo>
                  <a:lnTo>
                    <a:pt x="880" y="422"/>
                  </a:lnTo>
                  <a:lnTo>
                    <a:pt x="880" y="431"/>
                  </a:lnTo>
                  <a:lnTo>
                    <a:pt x="876" y="432"/>
                  </a:lnTo>
                  <a:lnTo>
                    <a:pt x="874" y="432"/>
                  </a:lnTo>
                  <a:lnTo>
                    <a:pt x="871" y="434"/>
                  </a:lnTo>
                  <a:lnTo>
                    <a:pt x="864" y="434"/>
                  </a:lnTo>
                  <a:lnTo>
                    <a:pt x="864" y="453"/>
                  </a:lnTo>
                  <a:lnTo>
                    <a:pt x="869" y="455"/>
                  </a:lnTo>
                  <a:lnTo>
                    <a:pt x="871" y="457"/>
                  </a:lnTo>
                  <a:lnTo>
                    <a:pt x="874" y="459"/>
                  </a:lnTo>
                  <a:lnTo>
                    <a:pt x="878" y="460"/>
                  </a:lnTo>
                  <a:lnTo>
                    <a:pt x="883" y="460"/>
                  </a:lnTo>
                  <a:lnTo>
                    <a:pt x="885" y="460"/>
                  </a:lnTo>
                  <a:lnTo>
                    <a:pt x="887" y="459"/>
                  </a:lnTo>
                  <a:lnTo>
                    <a:pt x="887" y="459"/>
                  </a:lnTo>
                  <a:lnTo>
                    <a:pt x="888" y="459"/>
                  </a:lnTo>
                  <a:lnTo>
                    <a:pt x="892" y="457"/>
                  </a:lnTo>
                  <a:lnTo>
                    <a:pt x="894" y="452"/>
                  </a:lnTo>
                  <a:lnTo>
                    <a:pt x="894" y="448"/>
                  </a:lnTo>
                  <a:lnTo>
                    <a:pt x="894" y="443"/>
                  </a:lnTo>
                  <a:lnTo>
                    <a:pt x="894" y="439"/>
                  </a:lnTo>
                  <a:lnTo>
                    <a:pt x="892" y="434"/>
                  </a:lnTo>
                  <a:lnTo>
                    <a:pt x="904" y="418"/>
                  </a:lnTo>
                  <a:lnTo>
                    <a:pt x="918" y="405"/>
                  </a:lnTo>
                  <a:lnTo>
                    <a:pt x="930" y="389"/>
                  </a:lnTo>
                  <a:lnTo>
                    <a:pt x="936" y="387"/>
                  </a:lnTo>
                  <a:lnTo>
                    <a:pt x="941" y="387"/>
                  </a:lnTo>
                  <a:lnTo>
                    <a:pt x="943" y="385"/>
                  </a:lnTo>
                  <a:lnTo>
                    <a:pt x="946" y="387"/>
                  </a:lnTo>
                  <a:lnTo>
                    <a:pt x="950" y="389"/>
                  </a:lnTo>
                  <a:lnTo>
                    <a:pt x="951" y="392"/>
                  </a:lnTo>
                  <a:lnTo>
                    <a:pt x="953" y="396"/>
                  </a:lnTo>
                  <a:lnTo>
                    <a:pt x="955" y="398"/>
                  </a:lnTo>
                  <a:lnTo>
                    <a:pt x="956" y="401"/>
                  </a:lnTo>
                  <a:lnTo>
                    <a:pt x="960" y="403"/>
                  </a:lnTo>
                  <a:lnTo>
                    <a:pt x="960" y="399"/>
                  </a:lnTo>
                  <a:lnTo>
                    <a:pt x="963" y="396"/>
                  </a:lnTo>
                  <a:lnTo>
                    <a:pt x="965" y="392"/>
                  </a:lnTo>
                  <a:lnTo>
                    <a:pt x="967" y="389"/>
                  </a:lnTo>
                  <a:lnTo>
                    <a:pt x="967" y="384"/>
                  </a:lnTo>
                  <a:lnTo>
                    <a:pt x="969" y="377"/>
                  </a:lnTo>
                  <a:lnTo>
                    <a:pt x="984" y="377"/>
                  </a:lnTo>
                  <a:lnTo>
                    <a:pt x="998" y="380"/>
                  </a:lnTo>
                  <a:lnTo>
                    <a:pt x="1011" y="384"/>
                  </a:lnTo>
                  <a:lnTo>
                    <a:pt x="1002" y="391"/>
                  </a:lnTo>
                  <a:lnTo>
                    <a:pt x="993" y="396"/>
                  </a:lnTo>
                  <a:lnTo>
                    <a:pt x="986" y="401"/>
                  </a:lnTo>
                  <a:lnTo>
                    <a:pt x="979" y="411"/>
                  </a:lnTo>
                  <a:lnTo>
                    <a:pt x="988" y="411"/>
                  </a:lnTo>
                  <a:lnTo>
                    <a:pt x="993" y="406"/>
                  </a:lnTo>
                  <a:lnTo>
                    <a:pt x="1005" y="401"/>
                  </a:lnTo>
                  <a:lnTo>
                    <a:pt x="1018" y="396"/>
                  </a:lnTo>
                  <a:lnTo>
                    <a:pt x="1028" y="392"/>
                  </a:lnTo>
                  <a:lnTo>
                    <a:pt x="1039" y="389"/>
                  </a:lnTo>
                  <a:lnTo>
                    <a:pt x="1042" y="389"/>
                  </a:lnTo>
                  <a:lnTo>
                    <a:pt x="1044" y="391"/>
                  </a:lnTo>
                  <a:lnTo>
                    <a:pt x="1047" y="394"/>
                  </a:lnTo>
                  <a:lnTo>
                    <a:pt x="1049" y="396"/>
                  </a:lnTo>
                  <a:lnTo>
                    <a:pt x="1051" y="398"/>
                  </a:lnTo>
                  <a:lnTo>
                    <a:pt x="1054" y="398"/>
                  </a:lnTo>
                  <a:lnTo>
                    <a:pt x="1061" y="399"/>
                  </a:lnTo>
                  <a:lnTo>
                    <a:pt x="1063" y="396"/>
                  </a:lnTo>
                  <a:lnTo>
                    <a:pt x="1065" y="392"/>
                  </a:lnTo>
                  <a:lnTo>
                    <a:pt x="1066" y="391"/>
                  </a:lnTo>
                  <a:lnTo>
                    <a:pt x="1066" y="387"/>
                  </a:lnTo>
                  <a:lnTo>
                    <a:pt x="1068" y="382"/>
                  </a:lnTo>
                  <a:lnTo>
                    <a:pt x="1068" y="377"/>
                  </a:lnTo>
                  <a:lnTo>
                    <a:pt x="1065" y="373"/>
                  </a:lnTo>
                  <a:lnTo>
                    <a:pt x="1063" y="370"/>
                  </a:lnTo>
                  <a:lnTo>
                    <a:pt x="1061" y="366"/>
                  </a:lnTo>
                  <a:lnTo>
                    <a:pt x="1061" y="361"/>
                  </a:lnTo>
                  <a:lnTo>
                    <a:pt x="1061" y="354"/>
                  </a:lnTo>
                  <a:lnTo>
                    <a:pt x="1066" y="350"/>
                  </a:lnTo>
                  <a:lnTo>
                    <a:pt x="1070" y="347"/>
                  </a:lnTo>
                  <a:lnTo>
                    <a:pt x="1073" y="345"/>
                  </a:lnTo>
                  <a:lnTo>
                    <a:pt x="1080" y="342"/>
                  </a:lnTo>
                  <a:lnTo>
                    <a:pt x="1084" y="343"/>
                  </a:lnTo>
                  <a:lnTo>
                    <a:pt x="1089" y="345"/>
                  </a:lnTo>
                  <a:lnTo>
                    <a:pt x="1096" y="345"/>
                  </a:lnTo>
                  <a:lnTo>
                    <a:pt x="1103" y="345"/>
                  </a:lnTo>
                  <a:lnTo>
                    <a:pt x="1112" y="356"/>
                  </a:lnTo>
                  <a:lnTo>
                    <a:pt x="1124" y="368"/>
                  </a:lnTo>
                  <a:lnTo>
                    <a:pt x="1142" y="380"/>
                  </a:lnTo>
                  <a:lnTo>
                    <a:pt x="1157" y="392"/>
                  </a:lnTo>
                  <a:lnTo>
                    <a:pt x="1171" y="399"/>
                  </a:lnTo>
                  <a:lnTo>
                    <a:pt x="1180" y="403"/>
                  </a:lnTo>
                  <a:lnTo>
                    <a:pt x="1182" y="401"/>
                  </a:lnTo>
                  <a:lnTo>
                    <a:pt x="1182" y="401"/>
                  </a:lnTo>
                  <a:lnTo>
                    <a:pt x="1182" y="399"/>
                  </a:lnTo>
                  <a:lnTo>
                    <a:pt x="1182" y="399"/>
                  </a:lnTo>
                  <a:lnTo>
                    <a:pt x="1183" y="396"/>
                  </a:lnTo>
                  <a:lnTo>
                    <a:pt x="1178" y="391"/>
                  </a:lnTo>
                  <a:lnTo>
                    <a:pt x="1175" y="387"/>
                  </a:lnTo>
                  <a:lnTo>
                    <a:pt x="1173" y="382"/>
                  </a:lnTo>
                  <a:lnTo>
                    <a:pt x="1169" y="377"/>
                  </a:lnTo>
                  <a:lnTo>
                    <a:pt x="1168" y="370"/>
                  </a:lnTo>
                  <a:lnTo>
                    <a:pt x="1152" y="370"/>
                  </a:lnTo>
                  <a:lnTo>
                    <a:pt x="1154" y="349"/>
                  </a:lnTo>
                  <a:lnTo>
                    <a:pt x="1150" y="333"/>
                  </a:lnTo>
                  <a:lnTo>
                    <a:pt x="1148" y="319"/>
                  </a:lnTo>
                  <a:lnTo>
                    <a:pt x="1145" y="300"/>
                  </a:lnTo>
                  <a:lnTo>
                    <a:pt x="1155" y="293"/>
                  </a:lnTo>
                  <a:lnTo>
                    <a:pt x="1162" y="284"/>
                  </a:lnTo>
                  <a:lnTo>
                    <a:pt x="1166" y="274"/>
                  </a:lnTo>
                  <a:lnTo>
                    <a:pt x="1169" y="261"/>
                  </a:lnTo>
                  <a:lnTo>
                    <a:pt x="1173" y="251"/>
                  </a:lnTo>
                  <a:lnTo>
                    <a:pt x="1178" y="240"/>
                  </a:lnTo>
                  <a:lnTo>
                    <a:pt x="1185" y="232"/>
                  </a:lnTo>
                  <a:lnTo>
                    <a:pt x="1194" y="226"/>
                  </a:lnTo>
                  <a:lnTo>
                    <a:pt x="1210" y="225"/>
                  </a:lnTo>
                  <a:lnTo>
                    <a:pt x="1229" y="226"/>
                  </a:lnTo>
                  <a:lnTo>
                    <a:pt x="1234" y="235"/>
                  </a:lnTo>
                  <a:lnTo>
                    <a:pt x="1241" y="242"/>
                  </a:lnTo>
                  <a:lnTo>
                    <a:pt x="1239" y="256"/>
                  </a:lnTo>
                  <a:lnTo>
                    <a:pt x="1236" y="270"/>
                  </a:lnTo>
                  <a:lnTo>
                    <a:pt x="1232" y="282"/>
                  </a:lnTo>
                  <a:lnTo>
                    <a:pt x="1231" y="293"/>
                  </a:lnTo>
                  <a:lnTo>
                    <a:pt x="1229" y="300"/>
                  </a:lnTo>
                  <a:lnTo>
                    <a:pt x="1232" y="309"/>
                  </a:lnTo>
                  <a:lnTo>
                    <a:pt x="1238" y="321"/>
                  </a:lnTo>
                  <a:lnTo>
                    <a:pt x="1241" y="335"/>
                  </a:lnTo>
                  <a:lnTo>
                    <a:pt x="1244" y="345"/>
                  </a:lnTo>
                  <a:lnTo>
                    <a:pt x="1244" y="357"/>
                  </a:lnTo>
                  <a:lnTo>
                    <a:pt x="1241" y="368"/>
                  </a:lnTo>
                  <a:lnTo>
                    <a:pt x="1238" y="377"/>
                  </a:lnTo>
                  <a:lnTo>
                    <a:pt x="1238" y="384"/>
                  </a:lnTo>
                  <a:lnTo>
                    <a:pt x="1239" y="389"/>
                  </a:lnTo>
                  <a:lnTo>
                    <a:pt x="1241" y="392"/>
                  </a:lnTo>
                  <a:lnTo>
                    <a:pt x="1244" y="396"/>
                  </a:lnTo>
                  <a:lnTo>
                    <a:pt x="1248" y="399"/>
                  </a:lnTo>
                  <a:lnTo>
                    <a:pt x="1250" y="405"/>
                  </a:lnTo>
                  <a:lnTo>
                    <a:pt x="1253" y="411"/>
                  </a:lnTo>
                  <a:lnTo>
                    <a:pt x="1248" y="422"/>
                  </a:lnTo>
                  <a:lnTo>
                    <a:pt x="1244" y="434"/>
                  </a:lnTo>
                  <a:lnTo>
                    <a:pt x="1244" y="450"/>
                  </a:lnTo>
                  <a:lnTo>
                    <a:pt x="1239" y="453"/>
                  </a:lnTo>
                  <a:lnTo>
                    <a:pt x="1236" y="457"/>
                  </a:lnTo>
                  <a:lnTo>
                    <a:pt x="1231" y="459"/>
                  </a:lnTo>
                  <a:lnTo>
                    <a:pt x="1225" y="462"/>
                  </a:lnTo>
                  <a:lnTo>
                    <a:pt x="1218" y="464"/>
                  </a:lnTo>
                  <a:lnTo>
                    <a:pt x="1218" y="469"/>
                  </a:lnTo>
                  <a:lnTo>
                    <a:pt x="1238" y="469"/>
                  </a:lnTo>
                  <a:lnTo>
                    <a:pt x="1239" y="467"/>
                  </a:lnTo>
                  <a:lnTo>
                    <a:pt x="1239" y="467"/>
                  </a:lnTo>
                  <a:lnTo>
                    <a:pt x="1241" y="466"/>
                  </a:lnTo>
                  <a:lnTo>
                    <a:pt x="1241" y="466"/>
                  </a:lnTo>
                  <a:lnTo>
                    <a:pt x="1244" y="464"/>
                  </a:lnTo>
                  <a:lnTo>
                    <a:pt x="1251" y="452"/>
                  </a:lnTo>
                  <a:lnTo>
                    <a:pt x="1258" y="438"/>
                  </a:lnTo>
                  <a:lnTo>
                    <a:pt x="1264" y="427"/>
                  </a:lnTo>
                  <a:lnTo>
                    <a:pt x="1267" y="410"/>
                  </a:lnTo>
                  <a:lnTo>
                    <a:pt x="1264" y="394"/>
                  </a:lnTo>
                  <a:lnTo>
                    <a:pt x="1262" y="378"/>
                  </a:lnTo>
                  <a:lnTo>
                    <a:pt x="1260" y="364"/>
                  </a:lnTo>
                  <a:lnTo>
                    <a:pt x="1279" y="364"/>
                  </a:lnTo>
                  <a:lnTo>
                    <a:pt x="1297" y="364"/>
                  </a:lnTo>
                  <a:lnTo>
                    <a:pt x="1314" y="370"/>
                  </a:lnTo>
                  <a:lnTo>
                    <a:pt x="1314" y="364"/>
                  </a:lnTo>
                  <a:lnTo>
                    <a:pt x="1297" y="357"/>
                  </a:lnTo>
                  <a:lnTo>
                    <a:pt x="1276" y="349"/>
                  </a:lnTo>
                  <a:lnTo>
                    <a:pt x="1257" y="342"/>
                  </a:lnTo>
                  <a:lnTo>
                    <a:pt x="1253" y="324"/>
                  </a:lnTo>
                  <a:lnTo>
                    <a:pt x="1248" y="312"/>
                  </a:lnTo>
                  <a:lnTo>
                    <a:pt x="1243" y="302"/>
                  </a:lnTo>
                  <a:lnTo>
                    <a:pt x="1238" y="288"/>
                  </a:lnTo>
                  <a:lnTo>
                    <a:pt x="1260" y="268"/>
                  </a:lnTo>
                  <a:lnTo>
                    <a:pt x="1260" y="235"/>
                  </a:lnTo>
                  <a:lnTo>
                    <a:pt x="1264" y="235"/>
                  </a:lnTo>
                  <a:lnTo>
                    <a:pt x="1267" y="235"/>
                  </a:lnTo>
                  <a:lnTo>
                    <a:pt x="1269" y="235"/>
                  </a:lnTo>
                  <a:lnTo>
                    <a:pt x="1269" y="237"/>
                  </a:lnTo>
                  <a:lnTo>
                    <a:pt x="1272" y="239"/>
                  </a:lnTo>
                  <a:lnTo>
                    <a:pt x="1276" y="249"/>
                  </a:lnTo>
                  <a:lnTo>
                    <a:pt x="1279" y="260"/>
                  </a:lnTo>
                  <a:lnTo>
                    <a:pt x="1286" y="268"/>
                  </a:lnTo>
                  <a:lnTo>
                    <a:pt x="1299" y="261"/>
                  </a:lnTo>
                  <a:lnTo>
                    <a:pt x="1314" y="258"/>
                  </a:lnTo>
                  <a:lnTo>
                    <a:pt x="1334" y="258"/>
                  </a:lnTo>
                  <a:lnTo>
                    <a:pt x="1344" y="272"/>
                  </a:lnTo>
                  <a:lnTo>
                    <a:pt x="1360" y="286"/>
                  </a:lnTo>
                  <a:lnTo>
                    <a:pt x="1375" y="296"/>
                  </a:lnTo>
                  <a:lnTo>
                    <a:pt x="1375" y="288"/>
                  </a:lnTo>
                  <a:lnTo>
                    <a:pt x="1363" y="275"/>
                  </a:lnTo>
                  <a:lnTo>
                    <a:pt x="1354" y="260"/>
                  </a:lnTo>
                  <a:lnTo>
                    <a:pt x="1349" y="240"/>
                  </a:lnTo>
                  <a:lnTo>
                    <a:pt x="1344" y="221"/>
                  </a:lnTo>
                  <a:lnTo>
                    <a:pt x="1340" y="200"/>
                  </a:lnTo>
                  <a:lnTo>
                    <a:pt x="1363" y="193"/>
                  </a:lnTo>
                  <a:lnTo>
                    <a:pt x="1388" y="188"/>
                  </a:lnTo>
                  <a:lnTo>
                    <a:pt x="1395" y="204"/>
                  </a:lnTo>
                  <a:lnTo>
                    <a:pt x="1398" y="204"/>
                  </a:lnTo>
                  <a:lnTo>
                    <a:pt x="1402" y="188"/>
                  </a:lnTo>
                  <a:lnTo>
                    <a:pt x="1405" y="171"/>
                  </a:lnTo>
                  <a:lnTo>
                    <a:pt x="1410" y="153"/>
                  </a:lnTo>
                  <a:lnTo>
                    <a:pt x="1426" y="144"/>
                  </a:lnTo>
                  <a:lnTo>
                    <a:pt x="1438" y="134"/>
                  </a:lnTo>
                  <a:lnTo>
                    <a:pt x="1452" y="123"/>
                  </a:lnTo>
                  <a:lnTo>
                    <a:pt x="1466" y="117"/>
                  </a:lnTo>
                  <a:lnTo>
                    <a:pt x="1482" y="111"/>
                  </a:lnTo>
                  <a:lnTo>
                    <a:pt x="1503" y="111"/>
                  </a:lnTo>
                  <a:lnTo>
                    <a:pt x="1505" y="104"/>
                  </a:lnTo>
                  <a:lnTo>
                    <a:pt x="1508" y="99"/>
                  </a:lnTo>
                  <a:lnTo>
                    <a:pt x="1510" y="94"/>
                  </a:lnTo>
                  <a:lnTo>
                    <a:pt x="1513" y="89"/>
                  </a:lnTo>
                  <a:lnTo>
                    <a:pt x="1524" y="89"/>
                  </a:lnTo>
                  <a:lnTo>
                    <a:pt x="1538" y="89"/>
                  </a:lnTo>
                  <a:lnTo>
                    <a:pt x="1552" y="89"/>
                  </a:lnTo>
                  <a:lnTo>
                    <a:pt x="1562" y="89"/>
                  </a:lnTo>
                  <a:lnTo>
                    <a:pt x="1567" y="89"/>
                  </a:lnTo>
                  <a:lnTo>
                    <a:pt x="1574" y="83"/>
                  </a:lnTo>
                  <a:lnTo>
                    <a:pt x="1581" y="78"/>
                  </a:lnTo>
                  <a:lnTo>
                    <a:pt x="1588" y="71"/>
                  </a:lnTo>
                  <a:lnTo>
                    <a:pt x="1594" y="66"/>
                  </a:lnTo>
                  <a:lnTo>
                    <a:pt x="1599" y="68"/>
                  </a:lnTo>
                  <a:lnTo>
                    <a:pt x="1602" y="68"/>
                  </a:lnTo>
                  <a:lnTo>
                    <a:pt x="1608" y="69"/>
                  </a:lnTo>
                  <a:lnTo>
                    <a:pt x="1613" y="69"/>
                  </a:lnTo>
                  <a:lnTo>
                    <a:pt x="1613" y="50"/>
                  </a:lnTo>
                  <a:lnTo>
                    <a:pt x="1628" y="43"/>
                  </a:lnTo>
                  <a:lnTo>
                    <a:pt x="1641" y="36"/>
                  </a:lnTo>
                  <a:lnTo>
                    <a:pt x="1653" y="27"/>
                  </a:lnTo>
                  <a:lnTo>
                    <a:pt x="1663" y="17"/>
                  </a:lnTo>
                  <a:lnTo>
                    <a:pt x="166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313" name="Freeform 16">
              <a:extLst>
                <a:ext uri="{FF2B5EF4-FFF2-40B4-BE49-F238E27FC236}">
                  <a16:creationId xmlns="" xmlns:a16="http://schemas.microsoft.com/office/drawing/2014/main" id="{48C2DCD8-D679-4E46-B2EE-BF37DF8BB488}"/>
                </a:ext>
              </a:extLst>
            </p:cNvPr>
            <p:cNvSpPr>
              <a:spLocks noEditPoints="1"/>
            </p:cNvSpPr>
            <p:nvPr/>
          </p:nvSpPr>
          <p:spPr bwMode="auto">
            <a:xfrm>
              <a:off x="4574381" y="1143000"/>
              <a:ext cx="2078038" cy="517525"/>
            </a:xfrm>
            <a:custGeom>
              <a:avLst/>
              <a:gdLst>
                <a:gd name="T0" fmla="*/ 190 w 1309"/>
                <a:gd name="T1" fmla="*/ 255 h 326"/>
                <a:gd name="T2" fmla="*/ 157 w 1309"/>
                <a:gd name="T3" fmla="*/ 202 h 326"/>
                <a:gd name="T4" fmla="*/ 1271 w 1309"/>
                <a:gd name="T5" fmla="*/ 173 h 326"/>
                <a:gd name="T6" fmla="*/ 1293 w 1309"/>
                <a:gd name="T7" fmla="*/ 176 h 326"/>
                <a:gd name="T8" fmla="*/ 1307 w 1309"/>
                <a:gd name="T9" fmla="*/ 216 h 326"/>
                <a:gd name="T10" fmla="*/ 1241 w 1309"/>
                <a:gd name="T11" fmla="*/ 244 h 326"/>
                <a:gd name="T12" fmla="*/ 1238 w 1309"/>
                <a:gd name="T13" fmla="*/ 227 h 326"/>
                <a:gd name="T14" fmla="*/ 1251 w 1309"/>
                <a:gd name="T15" fmla="*/ 171 h 326"/>
                <a:gd name="T16" fmla="*/ 126 w 1309"/>
                <a:gd name="T17" fmla="*/ 166 h 326"/>
                <a:gd name="T18" fmla="*/ 150 w 1309"/>
                <a:gd name="T19" fmla="*/ 169 h 326"/>
                <a:gd name="T20" fmla="*/ 105 w 1309"/>
                <a:gd name="T21" fmla="*/ 276 h 326"/>
                <a:gd name="T22" fmla="*/ 82 w 1309"/>
                <a:gd name="T23" fmla="*/ 307 h 326"/>
                <a:gd name="T24" fmla="*/ 61 w 1309"/>
                <a:gd name="T25" fmla="*/ 251 h 326"/>
                <a:gd name="T26" fmla="*/ 70 w 1309"/>
                <a:gd name="T27" fmla="*/ 246 h 326"/>
                <a:gd name="T28" fmla="*/ 54 w 1309"/>
                <a:gd name="T29" fmla="*/ 222 h 326"/>
                <a:gd name="T30" fmla="*/ 44 w 1309"/>
                <a:gd name="T31" fmla="*/ 213 h 326"/>
                <a:gd name="T32" fmla="*/ 19 w 1309"/>
                <a:gd name="T33" fmla="*/ 173 h 326"/>
                <a:gd name="T34" fmla="*/ 14 w 1309"/>
                <a:gd name="T35" fmla="*/ 159 h 326"/>
                <a:gd name="T36" fmla="*/ 3 w 1309"/>
                <a:gd name="T37" fmla="*/ 147 h 326"/>
                <a:gd name="T38" fmla="*/ 42 w 1309"/>
                <a:gd name="T39" fmla="*/ 122 h 326"/>
                <a:gd name="T40" fmla="*/ 61 w 1309"/>
                <a:gd name="T41" fmla="*/ 141 h 326"/>
                <a:gd name="T42" fmla="*/ 73 w 1309"/>
                <a:gd name="T43" fmla="*/ 122 h 326"/>
                <a:gd name="T44" fmla="*/ 1101 w 1309"/>
                <a:gd name="T45" fmla="*/ 106 h 326"/>
                <a:gd name="T46" fmla="*/ 1094 w 1309"/>
                <a:gd name="T47" fmla="*/ 126 h 326"/>
                <a:gd name="T48" fmla="*/ 1061 w 1309"/>
                <a:gd name="T49" fmla="*/ 112 h 326"/>
                <a:gd name="T50" fmla="*/ 559 w 1309"/>
                <a:gd name="T51" fmla="*/ 101 h 326"/>
                <a:gd name="T52" fmla="*/ 560 w 1309"/>
                <a:gd name="T53" fmla="*/ 126 h 326"/>
                <a:gd name="T54" fmla="*/ 532 w 1309"/>
                <a:gd name="T55" fmla="*/ 113 h 326"/>
                <a:gd name="T56" fmla="*/ 1185 w 1309"/>
                <a:gd name="T57" fmla="*/ 79 h 326"/>
                <a:gd name="T58" fmla="*/ 1178 w 1309"/>
                <a:gd name="T59" fmla="*/ 103 h 326"/>
                <a:gd name="T60" fmla="*/ 1225 w 1309"/>
                <a:gd name="T61" fmla="*/ 115 h 326"/>
                <a:gd name="T62" fmla="*/ 1241 w 1309"/>
                <a:gd name="T63" fmla="*/ 178 h 326"/>
                <a:gd name="T64" fmla="*/ 1157 w 1309"/>
                <a:gd name="T65" fmla="*/ 171 h 326"/>
                <a:gd name="T66" fmla="*/ 1128 w 1309"/>
                <a:gd name="T67" fmla="*/ 131 h 326"/>
                <a:gd name="T68" fmla="*/ 1128 w 1309"/>
                <a:gd name="T69" fmla="*/ 98 h 326"/>
                <a:gd name="T70" fmla="*/ 1175 w 1309"/>
                <a:gd name="T71" fmla="*/ 77 h 326"/>
                <a:gd name="T72" fmla="*/ 991 w 1309"/>
                <a:gd name="T73" fmla="*/ 108 h 326"/>
                <a:gd name="T74" fmla="*/ 637 w 1309"/>
                <a:gd name="T75" fmla="*/ 80 h 326"/>
                <a:gd name="T76" fmla="*/ 593 w 1309"/>
                <a:gd name="T77" fmla="*/ 99 h 326"/>
                <a:gd name="T78" fmla="*/ 176 w 1309"/>
                <a:gd name="T79" fmla="*/ 77 h 326"/>
                <a:gd name="T80" fmla="*/ 204 w 1309"/>
                <a:gd name="T81" fmla="*/ 80 h 326"/>
                <a:gd name="T82" fmla="*/ 227 w 1309"/>
                <a:gd name="T83" fmla="*/ 89 h 326"/>
                <a:gd name="T84" fmla="*/ 211 w 1309"/>
                <a:gd name="T85" fmla="*/ 141 h 326"/>
                <a:gd name="T86" fmla="*/ 145 w 1309"/>
                <a:gd name="T87" fmla="*/ 134 h 326"/>
                <a:gd name="T88" fmla="*/ 124 w 1309"/>
                <a:gd name="T89" fmla="*/ 101 h 326"/>
                <a:gd name="T90" fmla="*/ 161 w 1309"/>
                <a:gd name="T91" fmla="*/ 77 h 326"/>
                <a:gd name="T92" fmla="*/ 627 w 1309"/>
                <a:gd name="T93" fmla="*/ 45 h 326"/>
                <a:gd name="T94" fmla="*/ 646 w 1309"/>
                <a:gd name="T95" fmla="*/ 66 h 326"/>
                <a:gd name="T96" fmla="*/ 567 w 1309"/>
                <a:gd name="T97" fmla="*/ 54 h 326"/>
                <a:gd name="T98" fmla="*/ 515 w 1309"/>
                <a:gd name="T99" fmla="*/ 108 h 326"/>
                <a:gd name="T100" fmla="*/ 504 w 1309"/>
                <a:gd name="T101" fmla="*/ 77 h 326"/>
                <a:gd name="T102" fmla="*/ 527 w 1309"/>
                <a:gd name="T103" fmla="*/ 54 h 326"/>
                <a:gd name="T104" fmla="*/ 538 w 1309"/>
                <a:gd name="T105" fmla="*/ 52 h 326"/>
                <a:gd name="T106" fmla="*/ 595 w 1309"/>
                <a:gd name="T107" fmla="*/ 26 h 326"/>
                <a:gd name="T108" fmla="*/ 599 w 1309"/>
                <a:gd name="T109" fmla="*/ 49 h 326"/>
                <a:gd name="T110" fmla="*/ 646 w 1309"/>
                <a:gd name="T111" fmla="*/ 16 h 326"/>
                <a:gd name="T112" fmla="*/ 1126 w 1309"/>
                <a:gd name="T113" fmla="*/ 7 h 326"/>
                <a:gd name="T114" fmla="*/ 1157 w 1309"/>
                <a:gd name="T115" fmla="*/ 33 h 326"/>
                <a:gd name="T116" fmla="*/ 1173 w 1309"/>
                <a:gd name="T117" fmla="*/ 61 h 326"/>
                <a:gd name="T118" fmla="*/ 1101 w 1309"/>
                <a:gd name="T119" fmla="*/ 79 h 326"/>
                <a:gd name="T120" fmla="*/ 1082 w 1309"/>
                <a:gd name="T121" fmla="*/ 80 h 326"/>
                <a:gd name="T122" fmla="*/ 1009 w 1309"/>
                <a:gd name="T123" fmla="*/ 19 h 326"/>
                <a:gd name="T124" fmla="*/ 995 w 1309"/>
                <a:gd name="T125" fmla="*/ 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326">
                  <a:moveTo>
                    <a:pt x="157" y="202"/>
                  </a:moveTo>
                  <a:lnTo>
                    <a:pt x="169" y="202"/>
                  </a:lnTo>
                  <a:lnTo>
                    <a:pt x="173" y="216"/>
                  </a:lnTo>
                  <a:lnTo>
                    <a:pt x="176" y="225"/>
                  </a:lnTo>
                  <a:lnTo>
                    <a:pt x="183" y="229"/>
                  </a:lnTo>
                  <a:lnTo>
                    <a:pt x="195" y="234"/>
                  </a:lnTo>
                  <a:lnTo>
                    <a:pt x="190" y="255"/>
                  </a:lnTo>
                  <a:lnTo>
                    <a:pt x="183" y="276"/>
                  </a:lnTo>
                  <a:lnTo>
                    <a:pt x="173" y="291"/>
                  </a:lnTo>
                  <a:lnTo>
                    <a:pt x="173" y="272"/>
                  </a:lnTo>
                  <a:lnTo>
                    <a:pt x="150" y="272"/>
                  </a:lnTo>
                  <a:lnTo>
                    <a:pt x="152" y="250"/>
                  </a:lnTo>
                  <a:lnTo>
                    <a:pt x="154" y="229"/>
                  </a:lnTo>
                  <a:lnTo>
                    <a:pt x="157" y="202"/>
                  </a:lnTo>
                  <a:close/>
                  <a:moveTo>
                    <a:pt x="1260" y="157"/>
                  </a:moveTo>
                  <a:lnTo>
                    <a:pt x="1264" y="157"/>
                  </a:lnTo>
                  <a:lnTo>
                    <a:pt x="1264" y="161"/>
                  </a:lnTo>
                  <a:lnTo>
                    <a:pt x="1265" y="166"/>
                  </a:lnTo>
                  <a:lnTo>
                    <a:pt x="1267" y="168"/>
                  </a:lnTo>
                  <a:lnTo>
                    <a:pt x="1269" y="171"/>
                  </a:lnTo>
                  <a:lnTo>
                    <a:pt x="1271" y="173"/>
                  </a:lnTo>
                  <a:lnTo>
                    <a:pt x="1274" y="176"/>
                  </a:lnTo>
                  <a:lnTo>
                    <a:pt x="1278" y="173"/>
                  </a:lnTo>
                  <a:lnTo>
                    <a:pt x="1279" y="169"/>
                  </a:lnTo>
                  <a:lnTo>
                    <a:pt x="1281" y="168"/>
                  </a:lnTo>
                  <a:lnTo>
                    <a:pt x="1285" y="168"/>
                  </a:lnTo>
                  <a:lnTo>
                    <a:pt x="1290" y="166"/>
                  </a:lnTo>
                  <a:lnTo>
                    <a:pt x="1293" y="176"/>
                  </a:lnTo>
                  <a:lnTo>
                    <a:pt x="1299" y="183"/>
                  </a:lnTo>
                  <a:lnTo>
                    <a:pt x="1304" y="190"/>
                  </a:lnTo>
                  <a:lnTo>
                    <a:pt x="1307" y="199"/>
                  </a:lnTo>
                  <a:lnTo>
                    <a:pt x="1309" y="211"/>
                  </a:lnTo>
                  <a:lnTo>
                    <a:pt x="1309" y="213"/>
                  </a:lnTo>
                  <a:lnTo>
                    <a:pt x="1307" y="215"/>
                  </a:lnTo>
                  <a:lnTo>
                    <a:pt x="1307" y="216"/>
                  </a:lnTo>
                  <a:lnTo>
                    <a:pt x="1307" y="218"/>
                  </a:lnTo>
                  <a:lnTo>
                    <a:pt x="1307" y="220"/>
                  </a:lnTo>
                  <a:lnTo>
                    <a:pt x="1306" y="223"/>
                  </a:lnTo>
                  <a:lnTo>
                    <a:pt x="1295" y="230"/>
                  </a:lnTo>
                  <a:lnTo>
                    <a:pt x="1279" y="237"/>
                  </a:lnTo>
                  <a:lnTo>
                    <a:pt x="1260" y="241"/>
                  </a:lnTo>
                  <a:lnTo>
                    <a:pt x="1241" y="244"/>
                  </a:lnTo>
                  <a:lnTo>
                    <a:pt x="1225" y="246"/>
                  </a:lnTo>
                  <a:lnTo>
                    <a:pt x="1227" y="237"/>
                  </a:lnTo>
                  <a:lnTo>
                    <a:pt x="1229" y="234"/>
                  </a:lnTo>
                  <a:lnTo>
                    <a:pt x="1231" y="230"/>
                  </a:lnTo>
                  <a:lnTo>
                    <a:pt x="1232" y="229"/>
                  </a:lnTo>
                  <a:lnTo>
                    <a:pt x="1234" y="229"/>
                  </a:lnTo>
                  <a:lnTo>
                    <a:pt x="1238" y="227"/>
                  </a:lnTo>
                  <a:lnTo>
                    <a:pt x="1239" y="227"/>
                  </a:lnTo>
                  <a:lnTo>
                    <a:pt x="1241" y="225"/>
                  </a:lnTo>
                  <a:lnTo>
                    <a:pt x="1245" y="223"/>
                  </a:lnTo>
                  <a:lnTo>
                    <a:pt x="1250" y="209"/>
                  </a:lnTo>
                  <a:lnTo>
                    <a:pt x="1250" y="195"/>
                  </a:lnTo>
                  <a:lnTo>
                    <a:pt x="1248" y="182"/>
                  </a:lnTo>
                  <a:lnTo>
                    <a:pt x="1251" y="171"/>
                  </a:lnTo>
                  <a:lnTo>
                    <a:pt x="1260" y="161"/>
                  </a:lnTo>
                  <a:lnTo>
                    <a:pt x="1260" y="157"/>
                  </a:lnTo>
                  <a:close/>
                  <a:moveTo>
                    <a:pt x="99" y="108"/>
                  </a:moveTo>
                  <a:lnTo>
                    <a:pt x="105" y="117"/>
                  </a:lnTo>
                  <a:lnTo>
                    <a:pt x="110" y="134"/>
                  </a:lnTo>
                  <a:lnTo>
                    <a:pt x="117" y="150"/>
                  </a:lnTo>
                  <a:lnTo>
                    <a:pt x="126" y="166"/>
                  </a:lnTo>
                  <a:lnTo>
                    <a:pt x="131" y="173"/>
                  </a:lnTo>
                  <a:lnTo>
                    <a:pt x="134" y="169"/>
                  </a:lnTo>
                  <a:lnTo>
                    <a:pt x="136" y="168"/>
                  </a:lnTo>
                  <a:lnTo>
                    <a:pt x="140" y="168"/>
                  </a:lnTo>
                  <a:lnTo>
                    <a:pt x="143" y="166"/>
                  </a:lnTo>
                  <a:lnTo>
                    <a:pt x="150" y="166"/>
                  </a:lnTo>
                  <a:lnTo>
                    <a:pt x="150" y="169"/>
                  </a:lnTo>
                  <a:lnTo>
                    <a:pt x="154" y="169"/>
                  </a:lnTo>
                  <a:lnTo>
                    <a:pt x="154" y="180"/>
                  </a:lnTo>
                  <a:lnTo>
                    <a:pt x="127" y="183"/>
                  </a:lnTo>
                  <a:lnTo>
                    <a:pt x="124" y="211"/>
                  </a:lnTo>
                  <a:lnTo>
                    <a:pt x="115" y="234"/>
                  </a:lnTo>
                  <a:lnTo>
                    <a:pt x="108" y="257"/>
                  </a:lnTo>
                  <a:lnTo>
                    <a:pt x="105" y="276"/>
                  </a:lnTo>
                  <a:lnTo>
                    <a:pt x="103" y="295"/>
                  </a:lnTo>
                  <a:lnTo>
                    <a:pt x="103" y="311"/>
                  </a:lnTo>
                  <a:lnTo>
                    <a:pt x="99" y="326"/>
                  </a:lnTo>
                  <a:lnTo>
                    <a:pt x="96" y="326"/>
                  </a:lnTo>
                  <a:lnTo>
                    <a:pt x="96" y="323"/>
                  </a:lnTo>
                  <a:lnTo>
                    <a:pt x="91" y="316"/>
                  </a:lnTo>
                  <a:lnTo>
                    <a:pt x="82" y="307"/>
                  </a:lnTo>
                  <a:lnTo>
                    <a:pt x="72" y="295"/>
                  </a:lnTo>
                  <a:lnTo>
                    <a:pt x="63" y="283"/>
                  </a:lnTo>
                  <a:lnTo>
                    <a:pt x="56" y="271"/>
                  </a:lnTo>
                  <a:lnTo>
                    <a:pt x="52" y="260"/>
                  </a:lnTo>
                  <a:lnTo>
                    <a:pt x="54" y="253"/>
                  </a:lnTo>
                  <a:lnTo>
                    <a:pt x="58" y="251"/>
                  </a:lnTo>
                  <a:lnTo>
                    <a:pt x="61" y="251"/>
                  </a:lnTo>
                  <a:lnTo>
                    <a:pt x="63" y="251"/>
                  </a:lnTo>
                  <a:lnTo>
                    <a:pt x="65" y="251"/>
                  </a:lnTo>
                  <a:lnTo>
                    <a:pt x="66" y="251"/>
                  </a:lnTo>
                  <a:lnTo>
                    <a:pt x="68" y="251"/>
                  </a:lnTo>
                  <a:lnTo>
                    <a:pt x="70" y="250"/>
                  </a:lnTo>
                  <a:lnTo>
                    <a:pt x="73" y="246"/>
                  </a:lnTo>
                  <a:lnTo>
                    <a:pt x="70" y="246"/>
                  </a:lnTo>
                  <a:lnTo>
                    <a:pt x="70" y="243"/>
                  </a:lnTo>
                  <a:lnTo>
                    <a:pt x="54" y="241"/>
                  </a:lnTo>
                  <a:lnTo>
                    <a:pt x="45" y="236"/>
                  </a:lnTo>
                  <a:lnTo>
                    <a:pt x="38" y="227"/>
                  </a:lnTo>
                  <a:lnTo>
                    <a:pt x="45" y="225"/>
                  </a:lnTo>
                  <a:lnTo>
                    <a:pt x="51" y="223"/>
                  </a:lnTo>
                  <a:lnTo>
                    <a:pt x="54" y="222"/>
                  </a:lnTo>
                  <a:lnTo>
                    <a:pt x="58" y="220"/>
                  </a:lnTo>
                  <a:lnTo>
                    <a:pt x="61" y="218"/>
                  </a:lnTo>
                  <a:lnTo>
                    <a:pt x="65" y="215"/>
                  </a:lnTo>
                  <a:lnTo>
                    <a:pt x="65" y="211"/>
                  </a:lnTo>
                  <a:lnTo>
                    <a:pt x="51" y="211"/>
                  </a:lnTo>
                  <a:lnTo>
                    <a:pt x="47" y="213"/>
                  </a:lnTo>
                  <a:lnTo>
                    <a:pt x="44" y="213"/>
                  </a:lnTo>
                  <a:lnTo>
                    <a:pt x="40" y="215"/>
                  </a:lnTo>
                  <a:lnTo>
                    <a:pt x="35" y="215"/>
                  </a:lnTo>
                  <a:lnTo>
                    <a:pt x="26" y="199"/>
                  </a:lnTo>
                  <a:lnTo>
                    <a:pt x="16" y="183"/>
                  </a:lnTo>
                  <a:lnTo>
                    <a:pt x="17" y="178"/>
                  </a:lnTo>
                  <a:lnTo>
                    <a:pt x="17" y="175"/>
                  </a:lnTo>
                  <a:lnTo>
                    <a:pt x="19" y="173"/>
                  </a:lnTo>
                  <a:lnTo>
                    <a:pt x="21" y="169"/>
                  </a:lnTo>
                  <a:lnTo>
                    <a:pt x="21" y="166"/>
                  </a:lnTo>
                  <a:lnTo>
                    <a:pt x="23" y="161"/>
                  </a:lnTo>
                  <a:lnTo>
                    <a:pt x="19" y="161"/>
                  </a:lnTo>
                  <a:lnTo>
                    <a:pt x="19" y="157"/>
                  </a:lnTo>
                  <a:lnTo>
                    <a:pt x="16" y="159"/>
                  </a:lnTo>
                  <a:lnTo>
                    <a:pt x="14" y="159"/>
                  </a:lnTo>
                  <a:lnTo>
                    <a:pt x="12" y="159"/>
                  </a:lnTo>
                  <a:lnTo>
                    <a:pt x="12" y="159"/>
                  </a:lnTo>
                  <a:lnTo>
                    <a:pt x="10" y="159"/>
                  </a:lnTo>
                  <a:lnTo>
                    <a:pt x="10" y="157"/>
                  </a:lnTo>
                  <a:lnTo>
                    <a:pt x="7" y="154"/>
                  </a:lnTo>
                  <a:lnTo>
                    <a:pt x="5" y="150"/>
                  </a:lnTo>
                  <a:lnTo>
                    <a:pt x="3" y="147"/>
                  </a:lnTo>
                  <a:lnTo>
                    <a:pt x="2" y="145"/>
                  </a:lnTo>
                  <a:lnTo>
                    <a:pt x="2" y="140"/>
                  </a:lnTo>
                  <a:lnTo>
                    <a:pt x="0" y="134"/>
                  </a:lnTo>
                  <a:lnTo>
                    <a:pt x="19" y="122"/>
                  </a:lnTo>
                  <a:lnTo>
                    <a:pt x="38" y="112"/>
                  </a:lnTo>
                  <a:lnTo>
                    <a:pt x="40" y="117"/>
                  </a:lnTo>
                  <a:lnTo>
                    <a:pt x="42" y="122"/>
                  </a:lnTo>
                  <a:lnTo>
                    <a:pt x="44" y="124"/>
                  </a:lnTo>
                  <a:lnTo>
                    <a:pt x="47" y="126"/>
                  </a:lnTo>
                  <a:lnTo>
                    <a:pt x="49" y="126"/>
                  </a:lnTo>
                  <a:lnTo>
                    <a:pt x="51" y="127"/>
                  </a:lnTo>
                  <a:lnTo>
                    <a:pt x="54" y="129"/>
                  </a:lnTo>
                  <a:lnTo>
                    <a:pt x="58" y="131"/>
                  </a:lnTo>
                  <a:lnTo>
                    <a:pt x="61" y="141"/>
                  </a:lnTo>
                  <a:lnTo>
                    <a:pt x="63" y="154"/>
                  </a:lnTo>
                  <a:lnTo>
                    <a:pt x="65" y="166"/>
                  </a:lnTo>
                  <a:lnTo>
                    <a:pt x="73" y="166"/>
                  </a:lnTo>
                  <a:lnTo>
                    <a:pt x="73" y="157"/>
                  </a:lnTo>
                  <a:lnTo>
                    <a:pt x="70" y="147"/>
                  </a:lnTo>
                  <a:lnTo>
                    <a:pt x="70" y="134"/>
                  </a:lnTo>
                  <a:lnTo>
                    <a:pt x="73" y="122"/>
                  </a:lnTo>
                  <a:lnTo>
                    <a:pt x="77" y="112"/>
                  </a:lnTo>
                  <a:lnTo>
                    <a:pt x="99" y="108"/>
                  </a:lnTo>
                  <a:close/>
                  <a:moveTo>
                    <a:pt x="1082" y="99"/>
                  </a:moveTo>
                  <a:lnTo>
                    <a:pt x="1087" y="103"/>
                  </a:lnTo>
                  <a:lnTo>
                    <a:pt x="1091" y="106"/>
                  </a:lnTo>
                  <a:lnTo>
                    <a:pt x="1096" y="106"/>
                  </a:lnTo>
                  <a:lnTo>
                    <a:pt x="1101" y="106"/>
                  </a:lnTo>
                  <a:lnTo>
                    <a:pt x="1110" y="108"/>
                  </a:lnTo>
                  <a:lnTo>
                    <a:pt x="1108" y="112"/>
                  </a:lnTo>
                  <a:lnTo>
                    <a:pt x="1108" y="113"/>
                  </a:lnTo>
                  <a:lnTo>
                    <a:pt x="1108" y="115"/>
                  </a:lnTo>
                  <a:lnTo>
                    <a:pt x="1107" y="117"/>
                  </a:lnTo>
                  <a:lnTo>
                    <a:pt x="1107" y="119"/>
                  </a:lnTo>
                  <a:lnTo>
                    <a:pt x="1094" y="126"/>
                  </a:lnTo>
                  <a:lnTo>
                    <a:pt x="1077" y="129"/>
                  </a:lnTo>
                  <a:lnTo>
                    <a:pt x="1059" y="131"/>
                  </a:lnTo>
                  <a:lnTo>
                    <a:pt x="1058" y="127"/>
                  </a:lnTo>
                  <a:lnTo>
                    <a:pt x="1058" y="124"/>
                  </a:lnTo>
                  <a:lnTo>
                    <a:pt x="1056" y="120"/>
                  </a:lnTo>
                  <a:lnTo>
                    <a:pt x="1056" y="115"/>
                  </a:lnTo>
                  <a:lnTo>
                    <a:pt x="1061" y="112"/>
                  </a:lnTo>
                  <a:lnTo>
                    <a:pt x="1065" y="108"/>
                  </a:lnTo>
                  <a:lnTo>
                    <a:pt x="1068" y="106"/>
                  </a:lnTo>
                  <a:lnTo>
                    <a:pt x="1072" y="103"/>
                  </a:lnTo>
                  <a:lnTo>
                    <a:pt x="1075" y="101"/>
                  </a:lnTo>
                  <a:lnTo>
                    <a:pt x="1082" y="99"/>
                  </a:lnTo>
                  <a:close/>
                  <a:moveTo>
                    <a:pt x="545" y="99"/>
                  </a:moveTo>
                  <a:lnTo>
                    <a:pt x="559" y="101"/>
                  </a:lnTo>
                  <a:lnTo>
                    <a:pt x="569" y="106"/>
                  </a:lnTo>
                  <a:lnTo>
                    <a:pt x="579" y="112"/>
                  </a:lnTo>
                  <a:lnTo>
                    <a:pt x="576" y="115"/>
                  </a:lnTo>
                  <a:lnTo>
                    <a:pt x="574" y="120"/>
                  </a:lnTo>
                  <a:lnTo>
                    <a:pt x="571" y="122"/>
                  </a:lnTo>
                  <a:lnTo>
                    <a:pt x="566" y="124"/>
                  </a:lnTo>
                  <a:lnTo>
                    <a:pt x="560" y="126"/>
                  </a:lnTo>
                  <a:lnTo>
                    <a:pt x="553" y="126"/>
                  </a:lnTo>
                  <a:lnTo>
                    <a:pt x="548" y="129"/>
                  </a:lnTo>
                  <a:lnTo>
                    <a:pt x="543" y="129"/>
                  </a:lnTo>
                  <a:lnTo>
                    <a:pt x="538" y="131"/>
                  </a:lnTo>
                  <a:lnTo>
                    <a:pt x="531" y="131"/>
                  </a:lnTo>
                  <a:lnTo>
                    <a:pt x="531" y="120"/>
                  </a:lnTo>
                  <a:lnTo>
                    <a:pt x="532" y="113"/>
                  </a:lnTo>
                  <a:lnTo>
                    <a:pt x="539" y="108"/>
                  </a:lnTo>
                  <a:lnTo>
                    <a:pt x="545" y="99"/>
                  </a:lnTo>
                  <a:close/>
                  <a:moveTo>
                    <a:pt x="1175" y="77"/>
                  </a:moveTo>
                  <a:lnTo>
                    <a:pt x="1178" y="77"/>
                  </a:lnTo>
                  <a:lnTo>
                    <a:pt x="1182" y="79"/>
                  </a:lnTo>
                  <a:lnTo>
                    <a:pt x="1183" y="79"/>
                  </a:lnTo>
                  <a:lnTo>
                    <a:pt x="1185" y="79"/>
                  </a:lnTo>
                  <a:lnTo>
                    <a:pt x="1187" y="80"/>
                  </a:lnTo>
                  <a:lnTo>
                    <a:pt x="1183" y="84"/>
                  </a:lnTo>
                  <a:lnTo>
                    <a:pt x="1180" y="87"/>
                  </a:lnTo>
                  <a:lnTo>
                    <a:pt x="1178" y="92"/>
                  </a:lnTo>
                  <a:lnTo>
                    <a:pt x="1176" y="96"/>
                  </a:lnTo>
                  <a:lnTo>
                    <a:pt x="1175" y="103"/>
                  </a:lnTo>
                  <a:lnTo>
                    <a:pt x="1178" y="103"/>
                  </a:lnTo>
                  <a:lnTo>
                    <a:pt x="1182" y="98"/>
                  </a:lnTo>
                  <a:lnTo>
                    <a:pt x="1185" y="94"/>
                  </a:lnTo>
                  <a:lnTo>
                    <a:pt x="1189" y="91"/>
                  </a:lnTo>
                  <a:lnTo>
                    <a:pt x="1194" y="89"/>
                  </a:lnTo>
                  <a:lnTo>
                    <a:pt x="1204" y="99"/>
                  </a:lnTo>
                  <a:lnTo>
                    <a:pt x="1217" y="108"/>
                  </a:lnTo>
                  <a:lnTo>
                    <a:pt x="1225" y="115"/>
                  </a:lnTo>
                  <a:lnTo>
                    <a:pt x="1225" y="138"/>
                  </a:lnTo>
                  <a:lnTo>
                    <a:pt x="1231" y="143"/>
                  </a:lnTo>
                  <a:lnTo>
                    <a:pt x="1236" y="147"/>
                  </a:lnTo>
                  <a:lnTo>
                    <a:pt x="1241" y="148"/>
                  </a:lnTo>
                  <a:lnTo>
                    <a:pt x="1245" y="155"/>
                  </a:lnTo>
                  <a:lnTo>
                    <a:pt x="1248" y="169"/>
                  </a:lnTo>
                  <a:lnTo>
                    <a:pt x="1241" y="178"/>
                  </a:lnTo>
                  <a:lnTo>
                    <a:pt x="1238" y="187"/>
                  </a:lnTo>
                  <a:lnTo>
                    <a:pt x="1231" y="192"/>
                  </a:lnTo>
                  <a:lnTo>
                    <a:pt x="1222" y="194"/>
                  </a:lnTo>
                  <a:lnTo>
                    <a:pt x="1206" y="195"/>
                  </a:lnTo>
                  <a:lnTo>
                    <a:pt x="1194" y="185"/>
                  </a:lnTo>
                  <a:lnTo>
                    <a:pt x="1176" y="176"/>
                  </a:lnTo>
                  <a:lnTo>
                    <a:pt x="1157" y="171"/>
                  </a:lnTo>
                  <a:lnTo>
                    <a:pt x="1138" y="164"/>
                  </a:lnTo>
                  <a:lnTo>
                    <a:pt x="1121" y="157"/>
                  </a:lnTo>
                  <a:lnTo>
                    <a:pt x="1110" y="147"/>
                  </a:lnTo>
                  <a:lnTo>
                    <a:pt x="1117" y="143"/>
                  </a:lnTo>
                  <a:lnTo>
                    <a:pt x="1122" y="140"/>
                  </a:lnTo>
                  <a:lnTo>
                    <a:pt x="1126" y="136"/>
                  </a:lnTo>
                  <a:lnTo>
                    <a:pt x="1128" y="131"/>
                  </a:lnTo>
                  <a:lnTo>
                    <a:pt x="1129" y="122"/>
                  </a:lnTo>
                  <a:lnTo>
                    <a:pt x="1128" y="119"/>
                  </a:lnTo>
                  <a:lnTo>
                    <a:pt x="1126" y="113"/>
                  </a:lnTo>
                  <a:lnTo>
                    <a:pt x="1126" y="106"/>
                  </a:lnTo>
                  <a:lnTo>
                    <a:pt x="1126" y="99"/>
                  </a:lnTo>
                  <a:lnTo>
                    <a:pt x="1126" y="98"/>
                  </a:lnTo>
                  <a:lnTo>
                    <a:pt x="1128" y="98"/>
                  </a:lnTo>
                  <a:lnTo>
                    <a:pt x="1128" y="98"/>
                  </a:lnTo>
                  <a:lnTo>
                    <a:pt x="1128" y="98"/>
                  </a:lnTo>
                  <a:lnTo>
                    <a:pt x="1128" y="98"/>
                  </a:lnTo>
                  <a:lnTo>
                    <a:pt x="1129" y="96"/>
                  </a:lnTo>
                  <a:lnTo>
                    <a:pt x="1145" y="92"/>
                  </a:lnTo>
                  <a:lnTo>
                    <a:pt x="1162" y="84"/>
                  </a:lnTo>
                  <a:lnTo>
                    <a:pt x="1175" y="77"/>
                  </a:lnTo>
                  <a:close/>
                  <a:moveTo>
                    <a:pt x="953" y="73"/>
                  </a:moveTo>
                  <a:lnTo>
                    <a:pt x="963" y="73"/>
                  </a:lnTo>
                  <a:lnTo>
                    <a:pt x="977" y="87"/>
                  </a:lnTo>
                  <a:lnTo>
                    <a:pt x="995" y="99"/>
                  </a:lnTo>
                  <a:lnTo>
                    <a:pt x="995" y="103"/>
                  </a:lnTo>
                  <a:lnTo>
                    <a:pt x="991" y="103"/>
                  </a:lnTo>
                  <a:lnTo>
                    <a:pt x="991" y="108"/>
                  </a:lnTo>
                  <a:lnTo>
                    <a:pt x="974" y="99"/>
                  </a:lnTo>
                  <a:lnTo>
                    <a:pt x="962" y="87"/>
                  </a:lnTo>
                  <a:lnTo>
                    <a:pt x="953" y="73"/>
                  </a:lnTo>
                  <a:close/>
                  <a:moveTo>
                    <a:pt x="602" y="68"/>
                  </a:moveTo>
                  <a:lnTo>
                    <a:pt x="616" y="72"/>
                  </a:lnTo>
                  <a:lnTo>
                    <a:pt x="627" y="75"/>
                  </a:lnTo>
                  <a:lnTo>
                    <a:pt x="637" y="80"/>
                  </a:lnTo>
                  <a:lnTo>
                    <a:pt x="637" y="89"/>
                  </a:lnTo>
                  <a:lnTo>
                    <a:pt x="628" y="91"/>
                  </a:lnTo>
                  <a:lnTo>
                    <a:pt x="620" y="94"/>
                  </a:lnTo>
                  <a:lnTo>
                    <a:pt x="607" y="96"/>
                  </a:lnTo>
                  <a:lnTo>
                    <a:pt x="602" y="98"/>
                  </a:lnTo>
                  <a:lnTo>
                    <a:pt x="599" y="99"/>
                  </a:lnTo>
                  <a:lnTo>
                    <a:pt x="593" y="99"/>
                  </a:lnTo>
                  <a:lnTo>
                    <a:pt x="588" y="99"/>
                  </a:lnTo>
                  <a:lnTo>
                    <a:pt x="588" y="89"/>
                  </a:lnTo>
                  <a:lnTo>
                    <a:pt x="592" y="84"/>
                  </a:lnTo>
                  <a:lnTo>
                    <a:pt x="597" y="77"/>
                  </a:lnTo>
                  <a:lnTo>
                    <a:pt x="602" y="68"/>
                  </a:lnTo>
                  <a:close/>
                  <a:moveTo>
                    <a:pt x="176" y="58"/>
                  </a:moveTo>
                  <a:lnTo>
                    <a:pt x="176" y="77"/>
                  </a:lnTo>
                  <a:lnTo>
                    <a:pt x="183" y="77"/>
                  </a:lnTo>
                  <a:lnTo>
                    <a:pt x="187" y="75"/>
                  </a:lnTo>
                  <a:lnTo>
                    <a:pt x="190" y="75"/>
                  </a:lnTo>
                  <a:lnTo>
                    <a:pt x="194" y="75"/>
                  </a:lnTo>
                  <a:lnTo>
                    <a:pt x="195" y="75"/>
                  </a:lnTo>
                  <a:lnTo>
                    <a:pt x="199" y="77"/>
                  </a:lnTo>
                  <a:lnTo>
                    <a:pt x="204" y="80"/>
                  </a:lnTo>
                  <a:lnTo>
                    <a:pt x="204" y="89"/>
                  </a:lnTo>
                  <a:lnTo>
                    <a:pt x="208" y="91"/>
                  </a:lnTo>
                  <a:lnTo>
                    <a:pt x="213" y="91"/>
                  </a:lnTo>
                  <a:lnTo>
                    <a:pt x="216" y="89"/>
                  </a:lnTo>
                  <a:lnTo>
                    <a:pt x="222" y="89"/>
                  </a:lnTo>
                  <a:lnTo>
                    <a:pt x="223" y="87"/>
                  </a:lnTo>
                  <a:lnTo>
                    <a:pt x="227" y="89"/>
                  </a:lnTo>
                  <a:lnTo>
                    <a:pt x="230" y="92"/>
                  </a:lnTo>
                  <a:lnTo>
                    <a:pt x="234" y="98"/>
                  </a:lnTo>
                  <a:lnTo>
                    <a:pt x="237" y="103"/>
                  </a:lnTo>
                  <a:lnTo>
                    <a:pt x="232" y="115"/>
                  </a:lnTo>
                  <a:lnTo>
                    <a:pt x="227" y="127"/>
                  </a:lnTo>
                  <a:lnTo>
                    <a:pt x="223" y="141"/>
                  </a:lnTo>
                  <a:lnTo>
                    <a:pt x="211" y="141"/>
                  </a:lnTo>
                  <a:lnTo>
                    <a:pt x="202" y="145"/>
                  </a:lnTo>
                  <a:lnTo>
                    <a:pt x="194" y="150"/>
                  </a:lnTo>
                  <a:lnTo>
                    <a:pt x="180" y="154"/>
                  </a:lnTo>
                  <a:lnTo>
                    <a:pt x="171" y="147"/>
                  </a:lnTo>
                  <a:lnTo>
                    <a:pt x="159" y="143"/>
                  </a:lnTo>
                  <a:lnTo>
                    <a:pt x="147" y="138"/>
                  </a:lnTo>
                  <a:lnTo>
                    <a:pt x="145" y="134"/>
                  </a:lnTo>
                  <a:lnTo>
                    <a:pt x="145" y="131"/>
                  </a:lnTo>
                  <a:lnTo>
                    <a:pt x="143" y="127"/>
                  </a:lnTo>
                  <a:lnTo>
                    <a:pt x="141" y="122"/>
                  </a:lnTo>
                  <a:lnTo>
                    <a:pt x="136" y="117"/>
                  </a:lnTo>
                  <a:lnTo>
                    <a:pt x="131" y="112"/>
                  </a:lnTo>
                  <a:lnTo>
                    <a:pt x="127" y="108"/>
                  </a:lnTo>
                  <a:lnTo>
                    <a:pt x="124" y="101"/>
                  </a:lnTo>
                  <a:lnTo>
                    <a:pt x="122" y="89"/>
                  </a:lnTo>
                  <a:lnTo>
                    <a:pt x="129" y="80"/>
                  </a:lnTo>
                  <a:lnTo>
                    <a:pt x="134" y="73"/>
                  </a:lnTo>
                  <a:lnTo>
                    <a:pt x="141" y="73"/>
                  </a:lnTo>
                  <a:lnTo>
                    <a:pt x="147" y="75"/>
                  </a:lnTo>
                  <a:lnTo>
                    <a:pt x="154" y="77"/>
                  </a:lnTo>
                  <a:lnTo>
                    <a:pt x="161" y="77"/>
                  </a:lnTo>
                  <a:lnTo>
                    <a:pt x="161" y="65"/>
                  </a:lnTo>
                  <a:lnTo>
                    <a:pt x="164" y="63"/>
                  </a:lnTo>
                  <a:lnTo>
                    <a:pt x="168" y="61"/>
                  </a:lnTo>
                  <a:lnTo>
                    <a:pt x="169" y="61"/>
                  </a:lnTo>
                  <a:lnTo>
                    <a:pt x="173" y="59"/>
                  </a:lnTo>
                  <a:lnTo>
                    <a:pt x="176" y="58"/>
                  </a:lnTo>
                  <a:close/>
                  <a:moveTo>
                    <a:pt x="627" y="45"/>
                  </a:moveTo>
                  <a:lnTo>
                    <a:pt x="641" y="45"/>
                  </a:lnTo>
                  <a:lnTo>
                    <a:pt x="649" y="54"/>
                  </a:lnTo>
                  <a:lnTo>
                    <a:pt x="658" y="59"/>
                  </a:lnTo>
                  <a:lnTo>
                    <a:pt x="665" y="66"/>
                  </a:lnTo>
                  <a:lnTo>
                    <a:pt x="672" y="77"/>
                  </a:lnTo>
                  <a:lnTo>
                    <a:pt x="656" y="77"/>
                  </a:lnTo>
                  <a:lnTo>
                    <a:pt x="646" y="66"/>
                  </a:lnTo>
                  <a:lnTo>
                    <a:pt x="635" y="58"/>
                  </a:lnTo>
                  <a:lnTo>
                    <a:pt x="627" y="45"/>
                  </a:lnTo>
                  <a:close/>
                  <a:moveTo>
                    <a:pt x="545" y="42"/>
                  </a:moveTo>
                  <a:lnTo>
                    <a:pt x="552" y="44"/>
                  </a:lnTo>
                  <a:lnTo>
                    <a:pt x="559" y="47"/>
                  </a:lnTo>
                  <a:lnTo>
                    <a:pt x="562" y="51"/>
                  </a:lnTo>
                  <a:lnTo>
                    <a:pt x="567" y="54"/>
                  </a:lnTo>
                  <a:lnTo>
                    <a:pt x="573" y="58"/>
                  </a:lnTo>
                  <a:lnTo>
                    <a:pt x="569" y="68"/>
                  </a:lnTo>
                  <a:lnTo>
                    <a:pt x="548" y="80"/>
                  </a:lnTo>
                  <a:lnTo>
                    <a:pt x="532" y="94"/>
                  </a:lnTo>
                  <a:lnTo>
                    <a:pt x="518" y="112"/>
                  </a:lnTo>
                  <a:lnTo>
                    <a:pt x="515" y="112"/>
                  </a:lnTo>
                  <a:lnTo>
                    <a:pt x="515" y="108"/>
                  </a:lnTo>
                  <a:lnTo>
                    <a:pt x="510" y="105"/>
                  </a:lnTo>
                  <a:lnTo>
                    <a:pt x="506" y="101"/>
                  </a:lnTo>
                  <a:lnTo>
                    <a:pt x="504" y="98"/>
                  </a:lnTo>
                  <a:lnTo>
                    <a:pt x="501" y="94"/>
                  </a:lnTo>
                  <a:lnTo>
                    <a:pt x="499" y="89"/>
                  </a:lnTo>
                  <a:lnTo>
                    <a:pt x="503" y="82"/>
                  </a:lnTo>
                  <a:lnTo>
                    <a:pt x="504" y="77"/>
                  </a:lnTo>
                  <a:lnTo>
                    <a:pt x="506" y="68"/>
                  </a:lnTo>
                  <a:lnTo>
                    <a:pt x="480" y="68"/>
                  </a:lnTo>
                  <a:lnTo>
                    <a:pt x="480" y="61"/>
                  </a:lnTo>
                  <a:lnTo>
                    <a:pt x="494" y="56"/>
                  </a:lnTo>
                  <a:lnTo>
                    <a:pt x="508" y="52"/>
                  </a:lnTo>
                  <a:lnTo>
                    <a:pt x="525" y="49"/>
                  </a:lnTo>
                  <a:lnTo>
                    <a:pt x="527" y="54"/>
                  </a:lnTo>
                  <a:lnTo>
                    <a:pt x="529" y="56"/>
                  </a:lnTo>
                  <a:lnTo>
                    <a:pt x="529" y="58"/>
                  </a:lnTo>
                  <a:lnTo>
                    <a:pt x="531" y="58"/>
                  </a:lnTo>
                  <a:lnTo>
                    <a:pt x="531" y="59"/>
                  </a:lnTo>
                  <a:lnTo>
                    <a:pt x="534" y="61"/>
                  </a:lnTo>
                  <a:lnTo>
                    <a:pt x="536" y="56"/>
                  </a:lnTo>
                  <a:lnTo>
                    <a:pt x="538" y="52"/>
                  </a:lnTo>
                  <a:lnTo>
                    <a:pt x="539" y="49"/>
                  </a:lnTo>
                  <a:lnTo>
                    <a:pt x="543" y="45"/>
                  </a:lnTo>
                  <a:lnTo>
                    <a:pt x="545" y="42"/>
                  </a:lnTo>
                  <a:close/>
                  <a:moveTo>
                    <a:pt x="588" y="23"/>
                  </a:moveTo>
                  <a:lnTo>
                    <a:pt x="592" y="24"/>
                  </a:lnTo>
                  <a:lnTo>
                    <a:pt x="593" y="24"/>
                  </a:lnTo>
                  <a:lnTo>
                    <a:pt x="595" y="26"/>
                  </a:lnTo>
                  <a:lnTo>
                    <a:pt x="595" y="26"/>
                  </a:lnTo>
                  <a:lnTo>
                    <a:pt x="597" y="28"/>
                  </a:lnTo>
                  <a:lnTo>
                    <a:pt x="599" y="31"/>
                  </a:lnTo>
                  <a:lnTo>
                    <a:pt x="602" y="37"/>
                  </a:lnTo>
                  <a:lnTo>
                    <a:pt x="606" y="42"/>
                  </a:lnTo>
                  <a:lnTo>
                    <a:pt x="607" y="49"/>
                  </a:lnTo>
                  <a:lnTo>
                    <a:pt x="599" y="49"/>
                  </a:lnTo>
                  <a:lnTo>
                    <a:pt x="599" y="45"/>
                  </a:lnTo>
                  <a:lnTo>
                    <a:pt x="595" y="42"/>
                  </a:lnTo>
                  <a:lnTo>
                    <a:pt x="592" y="38"/>
                  </a:lnTo>
                  <a:lnTo>
                    <a:pt x="590" y="35"/>
                  </a:lnTo>
                  <a:lnTo>
                    <a:pt x="588" y="30"/>
                  </a:lnTo>
                  <a:lnTo>
                    <a:pt x="588" y="23"/>
                  </a:lnTo>
                  <a:close/>
                  <a:moveTo>
                    <a:pt x="646" y="16"/>
                  </a:moveTo>
                  <a:lnTo>
                    <a:pt x="656" y="19"/>
                  </a:lnTo>
                  <a:lnTo>
                    <a:pt x="656" y="26"/>
                  </a:lnTo>
                  <a:lnTo>
                    <a:pt x="641" y="26"/>
                  </a:lnTo>
                  <a:lnTo>
                    <a:pt x="646" y="16"/>
                  </a:lnTo>
                  <a:close/>
                  <a:moveTo>
                    <a:pt x="1117" y="0"/>
                  </a:moveTo>
                  <a:lnTo>
                    <a:pt x="1122" y="3"/>
                  </a:lnTo>
                  <a:lnTo>
                    <a:pt x="1126" y="7"/>
                  </a:lnTo>
                  <a:lnTo>
                    <a:pt x="1128" y="10"/>
                  </a:lnTo>
                  <a:lnTo>
                    <a:pt x="1129" y="16"/>
                  </a:lnTo>
                  <a:lnTo>
                    <a:pt x="1131" y="19"/>
                  </a:lnTo>
                  <a:lnTo>
                    <a:pt x="1133" y="24"/>
                  </a:lnTo>
                  <a:lnTo>
                    <a:pt x="1136" y="26"/>
                  </a:lnTo>
                  <a:lnTo>
                    <a:pt x="1147" y="31"/>
                  </a:lnTo>
                  <a:lnTo>
                    <a:pt x="1157" y="33"/>
                  </a:lnTo>
                  <a:lnTo>
                    <a:pt x="1164" y="33"/>
                  </a:lnTo>
                  <a:lnTo>
                    <a:pt x="1169" y="37"/>
                  </a:lnTo>
                  <a:lnTo>
                    <a:pt x="1173" y="44"/>
                  </a:lnTo>
                  <a:lnTo>
                    <a:pt x="1175" y="58"/>
                  </a:lnTo>
                  <a:lnTo>
                    <a:pt x="1173" y="59"/>
                  </a:lnTo>
                  <a:lnTo>
                    <a:pt x="1173" y="59"/>
                  </a:lnTo>
                  <a:lnTo>
                    <a:pt x="1173" y="61"/>
                  </a:lnTo>
                  <a:lnTo>
                    <a:pt x="1173" y="63"/>
                  </a:lnTo>
                  <a:lnTo>
                    <a:pt x="1171" y="65"/>
                  </a:lnTo>
                  <a:lnTo>
                    <a:pt x="1149" y="65"/>
                  </a:lnTo>
                  <a:lnTo>
                    <a:pt x="1126" y="65"/>
                  </a:lnTo>
                  <a:lnTo>
                    <a:pt x="1107" y="73"/>
                  </a:lnTo>
                  <a:lnTo>
                    <a:pt x="1103" y="75"/>
                  </a:lnTo>
                  <a:lnTo>
                    <a:pt x="1101" y="79"/>
                  </a:lnTo>
                  <a:lnTo>
                    <a:pt x="1100" y="80"/>
                  </a:lnTo>
                  <a:lnTo>
                    <a:pt x="1098" y="82"/>
                  </a:lnTo>
                  <a:lnTo>
                    <a:pt x="1096" y="84"/>
                  </a:lnTo>
                  <a:lnTo>
                    <a:pt x="1093" y="86"/>
                  </a:lnTo>
                  <a:lnTo>
                    <a:pt x="1087" y="89"/>
                  </a:lnTo>
                  <a:lnTo>
                    <a:pt x="1084" y="84"/>
                  </a:lnTo>
                  <a:lnTo>
                    <a:pt x="1082" y="80"/>
                  </a:lnTo>
                  <a:lnTo>
                    <a:pt x="1079" y="77"/>
                  </a:lnTo>
                  <a:lnTo>
                    <a:pt x="1091" y="47"/>
                  </a:lnTo>
                  <a:lnTo>
                    <a:pt x="1103" y="23"/>
                  </a:lnTo>
                  <a:lnTo>
                    <a:pt x="1117" y="0"/>
                  </a:lnTo>
                  <a:close/>
                  <a:moveTo>
                    <a:pt x="995" y="0"/>
                  </a:moveTo>
                  <a:lnTo>
                    <a:pt x="1004" y="9"/>
                  </a:lnTo>
                  <a:lnTo>
                    <a:pt x="1009" y="19"/>
                  </a:lnTo>
                  <a:lnTo>
                    <a:pt x="1014" y="31"/>
                  </a:lnTo>
                  <a:lnTo>
                    <a:pt x="1005" y="31"/>
                  </a:lnTo>
                  <a:lnTo>
                    <a:pt x="1005" y="26"/>
                  </a:lnTo>
                  <a:lnTo>
                    <a:pt x="1002" y="23"/>
                  </a:lnTo>
                  <a:lnTo>
                    <a:pt x="998" y="19"/>
                  </a:lnTo>
                  <a:lnTo>
                    <a:pt x="997" y="14"/>
                  </a:lnTo>
                  <a:lnTo>
                    <a:pt x="995" y="9"/>
                  </a:lnTo>
                  <a:lnTo>
                    <a:pt x="99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4" name="Freeform 17">
              <a:extLst>
                <a:ext uri="{FF2B5EF4-FFF2-40B4-BE49-F238E27FC236}">
                  <a16:creationId xmlns="" xmlns:a16="http://schemas.microsoft.com/office/drawing/2014/main" id="{6122B17D-051C-443D-B57E-55DA9FA7FD21}"/>
                </a:ext>
              </a:extLst>
            </p:cNvPr>
            <p:cNvSpPr>
              <a:spLocks noEditPoints="1"/>
            </p:cNvSpPr>
            <p:nvPr/>
          </p:nvSpPr>
          <p:spPr bwMode="auto">
            <a:xfrm>
              <a:off x="6823869" y="4470400"/>
              <a:ext cx="1468438" cy="933450"/>
            </a:xfrm>
            <a:custGeom>
              <a:avLst/>
              <a:gdLst>
                <a:gd name="T0" fmla="*/ 489 w 925"/>
                <a:gd name="T1" fmla="*/ 520 h 588"/>
                <a:gd name="T2" fmla="*/ 484 w 925"/>
                <a:gd name="T3" fmla="*/ 472 h 588"/>
                <a:gd name="T4" fmla="*/ 800 w 925"/>
                <a:gd name="T5" fmla="*/ 463 h 588"/>
                <a:gd name="T6" fmla="*/ 810 w 925"/>
                <a:gd name="T7" fmla="*/ 463 h 588"/>
                <a:gd name="T8" fmla="*/ 817 w 925"/>
                <a:gd name="T9" fmla="*/ 473 h 588"/>
                <a:gd name="T10" fmla="*/ 796 w 925"/>
                <a:gd name="T11" fmla="*/ 529 h 588"/>
                <a:gd name="T12" fmla="*/ 768 w 925"/>
                <a:gd name="T13" fmla="*/ 547 h 588"/>
                <a:gd name="T14" fmla="*/ 756 w 925"/>
                <a:gd name="T15" fmla="*/ 576 h 588"/>
                <a:gd name="T16" fmla="*/ 716 w 925"/>
                <a:gd name="T17" fmla="*/ 576 h 588"/>
                <a:gd name="T18" fmla="*/ 712 w 925"/>
                <a:gd name="T19" fmla="*/ 543 h 588"/>
                <a:gd name="T20" fmla="*/ 754 w 925"/>
                <a:gd name="T21" fmla="*/ 520 h 588"/>
                <a:gd name="T22" fmla="*/ 784 w 925"/>
                <a:gd name="T23" fmla="*/ 330 h 588"/>
                <a:gd name="T24" fmla="*/ 850 w 925"/>
                <a:gd name="T25" fmla="*/ 396 h 588"/>
                <a:gd name="T26" fmla="*/ 870 w 925"/>
                <a:gd name="T27" fmla="*/ 390 h 588"/>
                <a:gd name="T28" fmla="*/ 870 w 925"/>
                <a:gd name="T29" fmla="*/ 423 h 588"/>
                <a:gd name="T30" fmla="*/ 826 w 925"/>
                <a:gd name="T31" fmla="*/ 470 h 588"/>
                <a:gd name="T32" fmla="*/ 826 w 925"/>
                <a:gd name="T33" fmla="*/ 445 h 588"/>
                <a:gd name="T34" fmla="*/ 810 w 925"/>
                <a:gd name="T35" fmla="*/ 433 h 588"/>
                <a:gd name="T36" fmla="*/ 815 w 925"/>
                <a:gd name="T37" fmla="*/ 417 h 588"/>
                <a:gd name="T38" fmla="*/ 793 w 925"/>
                <a:gd name="T39" fmla="*/ 355 h 588"/>
                <a:gd name="T40" fmla="*/ 765 w 925"/>
                <a:gd name="T41" fmla="*/ 170 h 588"/>
                <a:gd name="T42" fmla="*/ 721 w 925"/>
                <a:gd name="T43" fmla="*/ 147 h 588"/>
                <a:gd name="T44" fmla="*/ 915 w 925"/>
                <a:gd name="T45" fmla="*/ 91 h 588"/>
                <a:gd name="T46" fmla="*/ 918 w 925"/>
                <a:gd name="T47" fmla="*/ 115 h 588"/>
                <a:gd name="T48" fmla="*/ 906 w 925"/>
                <a:gd name="T49" fmla="*/ 86 h 588"/>
                <a:gd name="T50" fmla="*/ 754 w 925"/>
                <a:gd name="T51" fmla="*/ 68 h 588"/>
                <a:gd name="T52" fmla="*/ 763 w 925"/>
                <a:gd name="T53" fmla="*/ 91 h 588"/>
                <a:gd name="T54" fmla="*/ 746 w 925"/>
                <a:gd name="T55" fmla="*/ 65 h 588"/>
                <a:gd name="T56" fmla="*/ 435 w 925"/>
                <a:gd name="T57" fmla="*/ 47 h 588"/>
                <a:gd name="T58" fmla="*/ 458 w 925"/>
                <a:gd name="T59" fmla="*/ 60 h 588"/>
                <a:gd name="T60" fmla="*/ 477 w 925"/>
                <a:gd name="T61" fmla="*/ 122 h 588"/>
                <a:gd name="T62" fmla="*/ 506 w 925"/>
                <a:gd name="T63" fmla="*/ 143 h 588"/>
                <a:gd name="T64" fmla="*/ 564 w 925"/>
                <a:gd name="T65" fmla="*/ 215 h 588"/>
                <a:gd name="T66" fmla="*/ 552 w 925"/>
                <a:gd name="T67" fmla="*/ 339 h 588"/>
                <a:gd name="T68" fmla="*/ 515 w 925"/>
                <a:gd name="T69" fmla="*/ 426 h 588"/>
                <a:gd name="T70" fmla="*/ 449 w 925"/>
                <a:gd name="T71" fmla="*/ 426 h 588"/>
                <a:gd name="T72" fmla="*/ 381 w 925"/>
                <a:gd name="T73" fmla="*/ 396 h 588"/>
                <a:gd name="T74" fmla="*/ 356 w 925"/>
                <a:gd name="T75" fmla="*/ 384 h 588"/>
                <a:gd name="T76" fmla="*/ 355 w 925"/>
                <a:gd name="T77" fmla="*/ 374 h 588"/>
                <a:gd name="T78" fmla="*/ 344 w 925"/>
                <a:gd name="T79" fmla="*/ 377 h 588"/>
                <a:gd name="T80" fmla="*/ 349 w 925"/>
                <a:gd name="T81" fmla="*/ 360 h 588"/>
                <a:gd name="T82" fmla="*/ 318 w 925"/>
                <a:gd name="T83" fmla="*/ 369 h 588"/>
                <a:gd name="T84" fmla="*/ 259 w 925"/>
                <a:gd name="T85" fmla="*/ 327 h 588"/>
                <a:gd name="T86" fmla="*/ 157 w 925"/>
                <a:gd name="T87" fmla="*/ 339 h 588"/>
                <a:gd name="T88" fmla="*/ 75 w 925"/>
                <a:gd name="T89" fmla="*/ 370 h 588"/>
                <a:gd name="T90" fmla="*/ 26 w 925"/>
                <a:gd name="T91" fmla="*/ 360 h 588"/>
                <a:gd name="T92" fmla="*/ 18 w 925"/>
                <a:gd name="T93" fmla="*/ 273 h 588"/>
                <a:gd name="T94" fmla="*/ 9 w 925"/>
                <a:gd name="T95" fmla="*/ 229 h 588"/>
                <a:gd name="T96" fmla="*/ 7 w 925"/>
                <a:gd name="T97" fmla="*/ 215 h 588"/>
                <a:gd name="T98" fmla="*/ 33 w 925"/>
                <a:gd name="T99" fmla="*/ 152 h 588"/>
                <a:gd name="T100" fmla="*/ 116 w 925"/>
                <a:gd name="T101" fmla="*/ 135 h 588"/>
                <a:gd name="T102" fmla="*/ 161 w 925"/>
                <a:gd name="T103" fmla="*/ 77 h 588"/>
                <a:gd name="T104" fmla="*/ 210 w 925"/>
                <a:gd name="T105" fmla="*/ 53 h 588"/>
                <a:gd name="T106" fmla="*/ 225 w 925"/>
                <a:gd name="T107" fmla="*/ 68 h 588"/>
                <a:gd name="T108" fmla="*/ 264 w 925"/>
                <a:gd name="T109" fmla="*/ 32 h 588"/>
                <a:gd name="T110" fmla="*/ 280 w 925"/>
                <a:gd name="T111" fmla="*/ 16 h 588"/>
                <a:gd name="T112" fmla="*/ 330 w 925"/>
                <a:gd name="T113" fmla="*/ 47 h 588"/>
                <a:gd name="T114" fmla="*/ 395 w 925"/>
                <a:gd name="T115" fmla="*/ 10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5" h="588">
                  <a:moveTo>
                    <a:pt x="503" y="461"/>
                  </a:moveTo>
                  <a:lnTo>
                    <a:pt x="508" y="475"/>
                  </a:lnTo>
                  <a:lnTo>
                    <a:pt x="510" y="491"/>
                  </a:lnTo>
                  <a:lnTo>
                    <a:pt x="506" y="506"/>
                  </a:lnTo>
                  <a:lnTo>
                    <a:pt x="498" y="515"/>
                  </a:lnTo>
                  <a:lnTo>
                    <a:pt x="489" y="520"/>
                  </a:lnTo>
                  <a:lnTo>
                    <a:pt x="477" y="526"/>
                  </a:lnTo>
                  <a:lnTo>
                    <a:pt x="472" y="505"/>
                  </a:lnTo>
                  <a:lnTo>
                    <a:pt x="465" y="484"/>
                  </a:lnTo>
                  <a:lnTo>
                    <a:pt x="458" y="465"/>
                  </a:lnTo>
                  <a:lnTo>
                    <a:pt x="472" y="465"/>
                  </a:lnTo>
                  <a:lnTo>
                    <a:pt x="484" y="472"/>
                  </a:lnTo>
                  <a:lnTo>
                    <a:pt x="494" y="470"/>
                  </a:lnTo>
                  <a:lnTo>
                    <a:pt x="503" y="461"/>
                  </a:lnTo>
                  <a:close/>
                  <a:moveTo>
                    <a:pt x="791" y="458"/>
                  </a:moveTo>
                  <a:lnTo>
                    <a:pt x="794" y="459"/>
                  </a:lnTo>
                  <a:lnTo>
                    <a:pt x="798" y="461"/>
                  </a:lnTo>
                  <a:lnTo>
                    <a:pt x="800" y="463"/>
                  </a:lnTo>
                  <a:lnTo>
                    <a:pt x="801" y="465"/>
                  </a:lnTo>
                  <a:lnTo>
                    <a:pt x="803" y="466"/>
                  </a:lnTo>
                  <a:lnTo>
                    <a:pt x="807" y="470"/>
                  </a:lnTo>
                  <a:lnTo>
                    <a:pt x="807" y="468"/>
                  </a:lnTo>
                  <a:lnTo>
                    <a:pt x="808" y="466"/>
                  </a:lnTo>
                  <a:lnTo>
                    <a:pt x="810" y="463"/>
                  </a:lnTo>
                  <a:lnTo>
                    <a:pt x="810" y="461"/>
                  </a:lnTo>
                  <a:lnTo>
                    <a:pt x="812" y="461"/>
                  </a:lnTo>
                  <a:lnTo>
                    <a:pt x="814" y="461"/>
                  </a:lnTo>
                  <a:lnTo>
                    <a:pt x="814" y="465"/>
                  </a:lnTo>
                  <a:lnTo>
                    <a:pt x="815" y="468"/>
                  </a:lnTo>
                  <a:lnTo>
                    <a:pt x="817" y="473"/>
                  </a:lnTo>
                  <a:lnTo>
                    <a:pt x="817" y="479"/>
                  </a:lnTo>
                  <a:lnTo>
                    <a:pt x="817" y="484"/>
                  </a:lnTo>
                  <a:lnTo>
                    <a:pt x="805" y="498"/>
                  </a:lnTo>
                  <a:lnTo>
                    <a:pt x="794" y="515"/>
                  </a:lnTo>
                  <a:lnTo>
                    <a:pt x="798" y="526"/>
                  </a:lnTo>
                  <a:lnTo>
                    <a:pt x="796" y="529"/>
                  </a:lnTo>
                  <a:lnTo>
                    <a:pt x="791" y="533"/>
                  </a:lnTo>
                  <a:lnTo>
                    <a:pt x="786" y="534"/>
                  </a:lnTo>
                  <a:lnTo>
                    <a:pt x="781" y="536"/>
                  </a:lnTo>
                  <a:lnTo>
                    <a:pt x="775" y="540"/>
                  </a:lnTo>
                  <a:lnTo>
                    <a:pt x="772" y="541"/>
                  </a:lnTo>
                  <a:lnTo>
                    <a:pt x="768" y="547"/>
                  </a:lnTo>
                  <a:lnTo>
                    <a:pt x="768" y="552"/>
                  </a:lnTo>
                  <a:lnTo>
                    <a:pt x="767" y="557"/>
                  </a:lnTo>
                  <a:lnTo>
                    <a:pt x="767" y="562"/>
                  </a:lnTo>
                  <a:lnTo>
                    <a:pt x="765" y="569"/>
                  </a:lnTo>
                  <a:lnTo>
                    <a:pt x="761" y="573"/>
                  </a:lnTo>
                  <a:lnTo>
                    <a:pt x="756" y="576"/>
                  </a:lnTo>
                  <a:lnTo>
                    <a:pt x="751" y="580"/>
                  </a:lnTo>
                  <a:lnTo>
                    <a:pt x="746" y="583"/>
                  </a:lnTo>
                  <a:lnTo>
                    <a:pt x="740" y="588"/>
                  </a:lnTo>
                  <a:lnTo>
                    <a:pt x="733" y="588"/>
                  </a:lnTo>
                  <a:lnTo>
                    <a:pt x="725" y="582"/>
                  </a:lnTo>
                  <a:lnTo>
                    <a:pt x="716" y="576"/>
                  </a:lnTo>
                  <a:lnTo>
                    <a:pt x="709" y="571"/>
                  </a:lnTo>
                  <a:lnTo>
                    <a:pt x="702" y="561"/>
                  </a:lnTo>
                  <a:lnTo>
                    <a:pt x="707" y="557"/>
                  </a:lnTo>
                  <a:lnTo>
                    <a:pt x="709" y="552"/>
                  </a:lnTo>
                  <a:lnTo>
                    <a:pt x="711" y="548"/>
                  </a:lnTo>
                  <a:lnTo>
                    <a:pt x="712" y="543"/>
                  </a:lnTo>
                  <a:lnTo>
                    <a:pt x="714" y="538"/>
                  </a:lnTo>
                  <a:lnTo>
                    <a:pt x="718" y="534"/>
                  </a:lnTo>
                  <a:lnTo>
                    <a:pt x="728" y="531"/>
                  </a:lnTo>
                  <a:lnTo>
                    <a:pt x="739" y="529"/>
                  </a:lnTo>
                  <a:lnTo>
                    <a:pt x="749" y="526"/>
                  </a:lnTo>
                  <a:lnTo>
                    <a:pt x="754" y="520"/>
                  </a:lnTo>
                  <a:lnTo>
                    <a:pt x="763" y="508"/>
                  </a:lnTo>
                  <a:lnTo>
                    <a:pt x="770" y="494"/>
                  </a:lnTo>
                  <a:lnTo>
                    <a:pt x="779" y="480"/>
                  </a:lnTo>
                  <a:lnTo>
                    <a:pt x="786" y="466"/>
                  </a:lnTo>
                  <a:lnTo>
                    <a:pt x="791" y="458"/>
                  </a:lnTo>
                  <a:close/>
                  <a:moveTo>
                    <a:pt x="784" y="330"/>
                  </a:moveTo>
                  <a:lnTo>
                    <a:pt x="791" y="330"/>
                  </a:lnTo>
                  <a:lnTo>
                    <a:pt x="807" y="346"/>
                  </a:lnTo>
                  <a:lnTo>
                    <a:pt x="821" y="360"/>
                  </a:lnTo>
                  <a:lnTo>
                    <a:pt x="835" y="376"/>
                  </a:lnTo>
                  <a:lnTo>
                    <a:pt x="845" y="396"/>
                  </a:lnTo>
                  <a:lnTo>
                    <a:pt x="850" y="396"/>
                  </a:lnTo>
                  <a:lnTo>
                    <a:pt x="856" y="396"/>
                  </a:lnTo>
                  <a:lnTo>
                    <a:pt x="859" y="396"/>
                  </a:lnTo>
                  <a:lnTo>
                    <a:pt x="861" y="396"/>
                  </a:lnTo>
                  <a:lnTo>
                    <a:pt x="864" y="396"/>
                  </a:lnTo>
                  <a:lnTo>
                    <a:pt x="868" y="393"/>
                  </a:lnTo>
                  <a:lnTo>
                    <a:pt x="870" y="390"/>
                  </a:lnTo>
                  <a:lnTo>
                    <a:pt x="871" y="384"/>
                  </a:lnTo>
                  <a:lnTo>
                    <a:pt x="875" y="384"/>
                  </a:lnTo>
                  <a:lnTo>
                    <a:pt x="875" y="407"/>
                  </a:lnTo>
                  <a:lnTo>
                    <a:pt x="873" y="412"/>
                  </a:lnTo>
                  <a:lnTo>
                    <a:pt x="871" y="417"/>
                  </a:lnTo>
                  <a:lnTo>
                    <a:pt x="870" y="423"/>
                  </a:lnTo>
                  <a:lnTo>
                    <a:pt x="868" y="426"/>
                  </a:lnTo>
                  <a:lnTo>
                    <a:pt x="856" y="426"/>
                  </a:lnTo>
                  <a:lnTo>
                    <a:pt x="856" y="438"/>
                  </a:lnTo>
                  <a:lnTo>
                    <a:pt x="845" y="449"/>
                  </a:lnTo>
                  <a:lnTo>
                    <a:pt x="836" y="459"/>
                  </a:lnTo>
                  <a:lnTo>
                    <a:pt x="826" y="470"/>
                  </a:lnTo>
                  <a:lnTo>
                    <a:pt x="826" y="465"/>
                  </a:lnTo>
                  <a:lnTo>
                    <a:pt x="824" y="461"/>
                  </a:lnTo>
                  <a:lnTo>
                    <a:pt x="824" y="458"/>
                  </a:lnTo>
                  <a:lnTo>
                    <a:pt x="824" y="452"/>
                  </a:lnTo>
                  <a:lnTo>
                    <a:pt x="826" y="449"/>
                  </a:lnTo>
                  <a:lnTo>
                    <a:pt x="826" y="445"/>
                  </a:lnTo>
                  <a:lnTo>
                    <a:pt x="826" y="442"/>
                  </a:lnTo>
                  <a:lnTo>
                    <a:pt x="824" y="440"/>
                  </a:lnTo>
                  <a:lnTo>
                    <a:pt x="821" y="438"/>
                  </a:lnTo>
                  <a:lnTo>
                    <a:pt x="817" y="437"/>
                  </a:lnTo>
                  <a:lnTo>
                    <a:pt x="814" y="435"/>
                  </a:lnTo>
                  <a:lnTo>
                    <a:pt x="810" y="433"/>
                  </a:lnTo>
                  <a:lnTo>
                    <a:pt x="807" y="431"/>
                  </a:lnTo>
                  <a:lnTo>
                    <a:pt x="805" y="430"/>
                  </a:lnTo>
                  <a:lnTo>
                    <a:pt x="805" y="428"/>
                  </a:lnTo>
                  <a:lnTo>
                    <a:pt x="807" y="426"/>
                  </a:lnTo>
                  <a:lnTo>
                    <a:pt x="810" y="421"/>
                  </a:lnTo>
                  <a:lnTo>
                    <a:pt x="815" y="417"/>
                  </a:lnTo>
                  <a:lnTo>
                    <a:pt x="821" y="412"/>
                  </a:lnTo>
                  <a:lnTo>
                    <a:pt x="826" y="407"/>
                  </a:lnTo>
                  <a:lnTo>
                    <a:pt x="819" y="400"/>
                  </a:lnTo>
                  <a:lnTo>
                    <a:pt x="812" y="388"/>
                  </a:lnTo>
                  <a:lnTo>
                    <a:pt x="801" y="370"/>
                  </a:lnTo>
                  <a:lnTo>
                    <a:pt x="793" y="355"/>
                  </a:lnTo>
                  <a:lnTo>
                    <a:pt x="788" y="341"/>
                  </a:lnTo>
                  <a:lnTo>
                    <a:pt x="784" y="330"/>
                  </a:lnTo>
                  <a:close/>
                  <a:moveTo>
                    <a:pt x="721" y="147"/>
                  </a:moveTo>
                  <a:lnTo>
                    <a:pt x="730" y="147"/>
                  </a:lnTo>
                  <a:lnTo>
                    <a:pt x="746" y="159"/>
                  </a:lnTo>
                  <a:lnTo>
                    <a:pt x="765" y="170"/>
                  </a:lnTo>
                  <a:lnTo>
                    <a:pt x="765" y="180"/>
                  </a:lnTo>
                  <a:lnTo>
                    <a:pt x="753" y="180"/>
                  </a:lnTo>
                  <a:lnTo>
                    <a:pt x="744" y="173"/>
                  </a:lnTo>
                  <a:lnTo>
                    <a:pt x="735" y="166"/>
                  </a:lnTo>
                  <a:lnTo>
                    <a:pt x="728" y="157"/>
                  </a:lnTo>
                  <a:lnTo>
                    <a:pt x="721" y="147"/>
                  </a:lnTo>
                  <a:close/>
                  <a:moveTo>
                    <a:pt x="906" y="86"/>
                  </a:moveTo>
                  <a:lnTo>
                    <a:pt x="910" y="86"/>
                  </a:lnTo>
                  <a:lnTo>
                    <a:pt x="913" y="88"/>
                  </a:lnTo>
                  <a:lnTo>
                    <a:pt x="913" y="88"/>
                  </a:lnTo>
                  <a:lnTo>
                    <a:pt x="915" y="89"/>
                  </a:lnTo>
                  <a:lnTo>
                    <a:pt x="915" y="91"/>
                  </a:lnTo>
                  <a:lnTo>
                    <a:pt x="917" y="93"/>
                  </a:lnTo>
                  <a:lnTo>
                    <a:pt x="918" y="96"/>
                  </a:lnTo>
                  <a:lnTo>
                    <a:pt x="922" y="102"/>
                  </a:lnTo>
                  <a:lnTo>
                    <a:pt x="924" y="108"/>
                  </a:lnTo>
                  <a:lnTo>
                    <a:pt x="925" y="115"/>
                  </a:lnTo>
                  <a:lnTo>
                    <a:pt x="918" y="115"/>
                  </a:lnTo>
                  <a:lnTo>
                    <a:pt x="918" y="108"/>
                  </a:lnTo>
                  <a:lnTo>
                    <a:pt x="913" y="105"/>
                  </a:lnTo>
                  <a:lnTo>
                    <a:pt x="911" y="100"/>
                  </a:lnTo>
                  <a:lnTo>
                    <a:pt x="910" y="96"/>
                  </a:lnTo>
                  <a:lnTo>
                    <a:pt x="908" y="91"/>
                  </a:lnTo>
                  <a:lnTo>
                    <a:pt x="906" y="86"/>
                  </a:lnTo>
                  <a:close/>
                  <a:moveTo>
                    <a:pt x="746" y="65"/>
                  </a:moveTo>
                  <a:lnTo>
                    <a:pt x="749" y="65"/>
                  </a:lnTo>
                  <a:lnTo>
                    <a:pt x="751" y="67"/>
                  </a:lnTo>
                  <a:lnTo>
                    <a:pt x="751" y="68"/>
                  </a:lnTo>
                  <a:lnTo>
                    <a:pt x="753" y="68"/>
                  </a:lnTo>
                  <a:lnTo>
                    <a:pt x="754" y="68"/>
                  </a:lnTo>
                  <a:lnTo>
                    <a:pt x="756" y="70"/>
                  </a:lnTo>
                  <a:lnTo>
                    <a:pt x="758" y="75"/>
                  </a:lnTo>
                  <a:lnTo>
                    <a:pt x="758" y="81"/>
                  </a:lnTo>
                  <a:lnTo>
                    <a:pt x="760" y="84"/>
                  </a:lnTo>
                  <a:lnTo>
                    <a:pt x="761" y="88"/>
                  </a:lnTo>
                  <a:lnTo>
                    <a:pt x="763" y="91"/>
                  </a:lnTo>
                  <a:lnTo>
                    <a:pt x="765" y="96"/>
                  </a:lnTo>
                  <a:lnTo>
                    <a:pt x="753" y="96"/>
                  </a:lnTo>
                  <a:lnTo>
                    <a:pt x="751" y="88"/>
                  </a:lnTo>
                  <a:lnTo>
                    <a:pt x="747" y="82"/>
                  </a:lnTo>
                  <a:lnTo>
                    <a:pt x="746" y="75"/>
                  </a:lnTo>
                  <a:lnTo>
                    <a:pt x="746" y="65"/>
                  </a:lnTo>
                  <a:close/>
                  <a:moveTo>
                    <a:pt x="419" y="0"/>
                  </a:moveTo>
                  <a:lnTo>
                    <a:pt x="423" y="0"/>
                  </a:lnTo>
                  <a:lnTo>
                    <a:pt x="424" y="9"/>
                  </a:lnTo>
                  <a:lnTo>
                    <a:pt x="426" y="21"/>
                  </a:lnTo>
                  <a:lnTo>
                    <a:pt x="431" y="35"/>
                  </a:lnTo>
                  <a:lnTo>
                    <a:pt x="435" y="47"/>
                  </a:lnTo>
                  <a:lnTo>
                    <a:pt x="438" y="54"/>
                  </a:lnTo>
                  <a:lnTo>
                    <a:pt x="440" y="56"/>
                  </a:lnTo>
                  <a:lnTo>
                    <a:pt x="445" y="58"/>
                  </a:lnTo>
                  <a:lnTo>
                    <a:pt x="449" y="58"/>
                  </a:lnTo>
                  <a:lnTo>
                    <a:pt x="454" y="60"/>
                  </a:lnTo>
                  <a:lnTo>
                    <a:pt x="458" y="60"/>
                  </a:lnTo>
                  <a:lnTo>
                    <a:pt x="461" y="61"/>
                  </a:lnTo>
                  <a:lnTo>
                    <a:pt x="461" y="67"/>
                  </a:lnTo>
                  <a:lnTo>
                    <a:pt x="465" y="79"/>
                  </a:lnTo>
                  <a:lnTo>
                    <a:pt x="468" y="93"/>
                  </a:lnTo>
                  <a:lnTo>
                    <a:pt x="473" y="110"/>
                  </a:lnTo>
                  <a:lnTo>
                    <a:pt x="477" y="122"/>
                  </a:lnTo>
                  <a:lnTo>
                    <a:pt x="480" y="131"/>
                  </a:lnTo>
                  <a:lnTo>
                    <a:pt x="489" y="131"/>
                  </a:lnTo>
                  <a:lnTo>
                    <a:pt x="494" y="133"/>
                  </a:lnTo>
                  <a:lnTo>
                    <a:pt x="500" y="135"/>
                  </a:lnTo>
                  <a:lnTo>
                    <a:pt x="503" y="138"/>
                  </a:lnTo>
                  <a:lnTo>
                    <a:pt x="506" y="143"/>
                  </a:lnTo>
                  <a:lnTo>
                    <a:pt x="515" y="156"/>
                  </a:lnTo>
                  <a:lnTo>
                    <a:pt x="519" y="173"/>
                  </a:lnTo>
                  <a:lnTo>
                    <a:pt x="538" y="173"/>
                  </a:lnTo>
                  <a:lnTo>
                    <a:pt x="545" y="191"/>
                  </a:lnTo>
                  <a:lnTo>
                    <a:pt x="555" y="203"/>
                  </a:lnTo>
                  <a:lnTo>
                    <a:pt x="564" y="215"/>
                  </a:lnTo>
                  <a:lnTo>
                    <a:pt x="573" y="231"/>
                  </a:lnTo>
                  <a:lnTo>
                    <a:pt x="576" y="257"/>
                  </a:lnTo>
                  <a:lnTo>
                    <a:pt x="575" y="278"/>
                  </a:lnTo>
                  <a:lnTo>
                    <a:pt x="569" y="299"/>
                  </a:lnTo>
                  <a:lnTo>
                    <a:pt x="561" y="318"/>
                  </a:lnTo>
                  <a:lnTo>
                    <a:pt x="552" y="339"/>
                  </a:lnTo>
                  <a:lnTo>
                    <a:pt x="541" y="362"/>
                  </a:lnTo>
                  <a:lnTo>
                    <a:pt x="538" y="376"/>
                  </a:lnTo>
                  <a:lnTo>
                    <a:pt x="533" y="390"/>
                  </a:lnTo>
                  <a:lnTo>
                    <a:pt x="529" y="405"/>
                  </a:lnTo>
                  <a:lnTo>
                    <a:pt x="524" y="417"/>
                  </a:lnTo>
                  <a:lnTo>
                    <a:pt x="515" y="426"/>
                  </a:lnTo>
                  <a:lnTo>
                    <a:pt x="505" y="431"/>
                  </a:lnTo>
                  <a:lnTo>
                    <a:pt x="493" y="437"/>
                  </a:lnTo>
                  <a:lnTo>
                    <a:pt x="480" y="442"/>
                  </a:lnTo>
                  <a:lnTo>
                    <a:pt x="472" y="445"/>
                  </a:lnTo>
                  <a:lnTo>
                    <a:pt x="461" y="437"/>
                  </a:lnTo>
                  <a:lnTo>
                    <a:pt x="449" y="426"/>
                  </a:lnTo>
                  <a:lnTo>
                    <a:pt x="440" y="433"/>
                  </a:lnTo>
                  <a:lnTo>
                    <a:pt x="430" y="437"/>
                  </a:lnTo>
                  <a:lnTo>
                    <a:pt x="417" y="435"/>
                  </a:lnTo>
                  <a:lnTo>
                    <a:pt x="404" y="433"/>
                  </a:lnTo>
                  <a:lnTo>
                    <a:pt x="388" y="431"/>
                  </a:lnTo>
                  <a:lnTo>
                    <a:pt x="381" y="396"/>
                  </a:lnTo>
                  <a:lnTo>
                    <a:pt x="376" y="395"/>
                  </a:lnTo>
                  <a:lnTo>
                    <a:pt x="370" y="393"/>
                  </a:lnTo>
                  <a:lnTo>
                    <a:pt x="365" y="391"/>
                  </a:lnTo>
                  <a:lnTo>
                    <a:pt x="362" y="388"/>
                  </a:lnTo>
                  <a:lnTo>
                    <a:pt x="358" y="386"/>
                  </a:lnTo>
                  <a:lnTo>
                    <a:pt x="356" y="384"/>
                  </a:lnTo>
                  <a:lnTo>
                    <a:pt x="356" y="383"/>
                  </a:lnTo>
                  <a:lnTo>
                    <a:pt x="358" y="381"/>
                  </a:lnTo>
                  <a:lnTo>
                    <a:pt x="358" y="379"/>
                  </a:lnTo>
                  <a:lnTo>
                    <a:pt x="358" y="377"/>
                  </a:lnTo>
                  <a:lnTo>
                    <a:pt x="356" y="376"/>
                  </a:lnTo>
                  <a:lnTo>
                    <a:pt x="355" y="374"/>
                  </a:lnTo>
                  <a:lnTo>
                    <a:pt x="349" y="372"/>
                  </a:lnTo>
                  <a:lnTo>
                    <a:pt x="348" y="374"/>
                  </a:lnTo>
                  <a:lnTo>
                    <a:pt x="348" y="376"/>
                  </a:lnTo>
                  <a:lnTo>
                    <a:pt x="348" y="376"/>
                  </a:lnTo>
                  <a:lnTo>
                    <a:pt x="346" y="377"/>
                  </a:lnTo>
                  <a:lnTo>
                    <a:pt x="344" y="377"/>
                  </a:lnTo>
                  <a:lnTo>
                    <a:pt x="342" y="377"/>
                  </a:lnTo>
                  <a:lnTo>
                    <a:pt x="342" y="372"/>
                  </a:lnTo>
                  <a:lnTo>
                    <a:pt x="337" y="372"/>
                  </a:lnTo>
                  <a:lnTo>
                    <a:pt x="337" y="369"/>
                  </a:lnTo>
                  <a:lnTo>
                    <a:pt x="344" y="365"/>
                  </a:lnTo>
                  <a:lnTo>
                    <a:pt x="349" y="360"/>
                  </a:lnTo>
                  <a:lnTo>
                    <a:pt x="353" y="355"/>
                  </a:lnTo>
                  <a:lnTo>
                    <a:pt x="349" y="355"/>
                  </a:lnTo>
                  <a:lnTo>
                    <a:pt x="349" y="349"/>
                  </a:lnTo>
                  <a:lnTo>
                    <a:pt x="341" y="358"/>
                  </a:lnTo>
                  <a:lnTo>
                    <a:pt x="332" y="363"/>
                  </a:lnTo>
                  <a:lnTo>
                    <a:pt x="318" y="369"/>
                  </a:lnTo>
                  <a:lnTo>
                    <a:pt x="313" y="358"/>
                  </a:lnTo>
                  <a:lnTo>
                    <a:pt x="306" y="348"/>
                  </a:lnTo>
                  <a:lnTo>
                    <a:pt x="297" y="339"/>
                  </a:lnTo>
                  <a:lnTo>
                    <a:pt x="285" y="332"/>
                  </a:lnTo>
                  <a:lnTo>
                    <a:pt x="269" y="330"/>
                  </a:lnTo>
                  <a:lnTo>
                    <a:pt x="259" y="327"/>
                  </a:lnTo>
                  <a:lnTo>
                    <a:pt x="245" y="325"/>
                  </a:lnTo>
                  <a:lnTo>
                    <a:pt x="225" y="327"/>
                  </a:lnTo>
                  <a:lnTo>
                    <a:pt x="206" y="328"/>
                  </a:lnTo>
                  <a:lnTo>
                    <a:pt x="187" y="332"/>
                  </a:lnTo>
                  <a:lnTo>
                    <a:pt x="170" y="335"/>
                  </a:lnTo>
                  <a:lnTo>
                    <a:pt x="157" y="339"/>
                  </a:lnTo>
                  <a:lnTo>
                    <a:pt x="150" y="362"/>
                  </a:lnTo>
                  <a:lnTo>
                    <a:pt x="133" y="362"/>
                  </a:lnTo>
                  <a:lnTo>
                    <a:pt x="117" y="360"/>
                  </a:lnTo>
                  <a:lnTo>
                    <a:pt x="100" y="362"/>
                  </a:lnTo>
                  <a:lnTo>
                    <a:pt x="88" y="365"/>
                  </a:lnTo>
                  <a:lnTo>
                    <a:pt x="75" y="370"/>
                  </a:lnTo>
                  <a:lnTo>
                    <a:pt x="65" y="376"/>
                  </a:lnTo>
                  <a:lnTo>
                    <a:pt x="53" y="377"/>
                  </a:lnTo>
                  <a:lnTo>
                    <a:pt x="39" y="377"/>
                  </a:lnTo>
                  <a:lnTo>
                    <a:pt x="35" y="370"/>
                  </a:lnTo>
                  <a:lnTo>
                    <a:pt x="32" y="365"/>
                  </a:lnTo>
                  <a:lnTo>
                    <a:pt x="26" y="360"/>
                  </a:lnTo>
                  <a:lnTo>
                    <a:pt x="23" y="355"/>
                  </a:lnTo>
                  <a:lnTo>
                    <a:pt x="32" y="342"/>
                  </a:lnTo>
                  <a:lnTo>
                    <a:pt x="33" y="327"/>
                  </a:lnTo>
                  <a:lnTo>
                    <a:pt x="32" y="309"/>
                  </a:lnTo>
                  <a:lnTo>
                    <a:pt x="25" y="292"/>
                  </a:lnTo>
                  <a:lnTo>
                    <a:pt x="18" y="273"/>
                  </a:lnTo>
                  <a:lnTo>
                    <a:pt x="9" y="255"/>
                  </a:lnTo>
                  <a:lnTo>
                    <a:pt x="4" y="239"/>
                  </a:lnTo>
                  <a:lnTo>
                    <a:pt x="0" y="227"/>
                  </a:lnTo>
                  <a:lnTo>
                    <a:pt x="4" y="227"/>
                  </a:lnTo>
                  <a:lnTo>
                    <a:pt x="7" y="229"/>
                  </a:lnTo>
                  <a:lnTo>
                    <a:pt x="9" y="229"/>
                  </a:lnTo>
                  <a:lnTo>
                    <a:pt x="11" y="231"/>
                  </a:lnTo>
                  <a:lnTo>
                    <a:pt x="11" y="231"/>
                  </a:lnTo>
                  <a:lnTo>
                    <a:pt x="13" y="229"/>
                  </a:lnTo>
                  <a:lnTo>
                    <a:pt x="14" y="227"/>
                  </a:lnTo>
                  <a:lnTo>
                    <a:pt x="16" y="224"/>
                  </a:lnTo>
                  <a:lnTo>
                    <a:pt x="7" y="215"/>
                  </a:lnTo>
                  <a:lnTo>
                    <a:pt x="4" y="204"/>
                  </a:lnTo>
                  <a:lnTo>
                    <a:pt x="0" y="192"/>
                  </a:lnTo>
                  <a:lnTo>
                    <a:pt x="9" y="182"/>
                  </a:lnTo>
                  <a:lnTo>
                    <a:pt x="16" y="171"/>
                  </a:lnTo>
                  <a:lnTo>
                    <a:pt x="23" y="161"/>
                  </a:lnTo>
                  <a:lnTo>
                    <a:pt x="33" y="152"/>
                  </a:lnTo>
                  <a:lnTo>
                    <a:pt x="46" y="147"/>
                  </a:lnTo>
                  <a:lnTo>
                    <a:pt x="54" y="147"/>
                  </a:lnTo>
                  <a:lnTo>
                    <a:pt x="68" y="145"/>
                  </a:lnTo>
                  <a:lnTo>
                    <a:pt x="86" y="142"/>
                  </a:lnTo>
                  <a:lnTo>
                    <a:pt x="102" y="138"/>
                  </a:lnTo>
                  <a:lnTo>
                    <a:pt x="116" y="135"/>
                  </a:lnTo>
                  <a:lnTo>
                    <a:pt x="121" y="122"/>
                  </a:lnTo>
                  <a:lnTo>
                    <a:pt x="129" y="108"/>
                  </a:lnTo>
                  <a:lnTo>
                    <a:pt x="140" y="98"/>
                  </a:lnTo>
                  <a:lnTo>
                    <a:pt x="154" y="93"/>
                  </a:lnTo>
                  <a:lnTo>
                    <a:pt x="154" y="81"/>
                  </a:lnTo>
                  <a:lnTo>
                    <a:pt x="161" y="77"/>
                  </a:lnTo>
                  <a:lnTo>
                    <a:pt x="170" y="68"/>
                  </a:lnTo>
                  <a:lnTo>
                    <a:pt x="180" y="60"/>
                  </a:lnTo>
                  <a:lnTo>
                    <a:pt x="191" y="53"/>
                  </a:lnTo>
                  <a:lnTo>
                    <a:pt x="201" y="47"/>
                  </a:lnTo>
                  <a:lnTo>
                    <a:pt x="208" y="51"/>
                  </a:lnTo>
                  <a:lnTo>
                    <a:pt x="210" y="53"/>
                  </a:lnTo>
                  <a:lnTo>
                    <a:pt x="210" y="56"/>
                  </a:lnTo>
                  <a:lnTo>
                    <a:pt x="210" y="60"/>
                  </a:lnTo>
                  <a:lnTo>
                    <a:pt x="212" y="65"/>
                  </a:lnTo>
                  <a:lnTo>
                    <a:pt x="217" y="67"/>
                  </a:lnTo>
                  <a:lnTo>
                    <a:pt x="222" y="67"/>
                  </a:lnTo>
                  <a:lnTo>
                    <a:pt x="225" y="68"/>
                  </a:lnTo>
                  <a:lnTo>
                    <a:pt x="231" y="70"/>
                  </a:lnTo>
                  <a:lnTo>
                    <a:pt x="234" y="54"/>
                  </a:lnTo>
                  <a:lnTo>
                    <a:pt x="239" y="46"/>
                  </a:lnTo>
                  <a:lnTo>
                    <a:pt x="246" y="40"/>
                  </a:lnTo>
                  <a:lnTo>
                    <a:pt x="255" y="35"/>
                  </a:lnTo>
                  <a:lnTo>
                    <a:pt x="264" y="32"/>
                  </a:lnTo>
                  <a:lnTo>
                    <a:pt x="273" y="23"/>
                  </a:lnTo>
                  <a:lnTo>
                    <a:pt x="269" y="21"/>
                  </a:lnTo>
                  <a:lnTo>
                    <a:pt x="269" y="19"/>
                  </a:lnTo>
                  <a:lnTo>
                    <a:pt x="267" y="18"/>
                  </a:lnTo>
                  <a:lnTo>
                    <a:pt x="266" y="16"/>
                  </a:lnTo>
                  <a:lnTo>
                    <a:pt x="280" y="16"/>
                  </a:lnTo>
                  <a:lnTo>
                    <a:pt x="294" y="23"/>
                  </a:lnTo>
                  <a:lnTo>
                    <a:pt x="309" y="25"/>
                  </a:lnTo>
                  <a:lnTo>
                    <a:pt x="325" y="25"/>
                  </a:lnTo>
                  <a:lnTo>
                    <a:pt x="342" y="23"/>
                  </a:lnTo>
                  <a:lnTo>
                    <a:pt x="342" y="32"/>
                  </a:lnTo>
                  <a:lnTo>
                    <a:pt x="330" y="47"/>
                  </a:lnTo>
                  <a:lnTo>
                    <a:pt x="323" y="70"/>
                  </a:lnTo>
                  <a:lnTo>
                    <a:pt x="335" y="77"/>
                  </a:lnTo>
                  <a:lnTo>
                    <a:pt x="351" y="86"/>
                  </a:lnTo>
                  <a:lnTo>
                    <a:pt x="367" y="95"/>
                  </a:lnTo>
                  <a:lnTo>
                    <a:pt x="383" y="100"/>
                  </a:lnTo>
                  <a:lnTo>
                    <a:pt x="395" y="100"/>
                  </a:lnTo>
                  <a:lnTo>
                    <a:pt x="404" y="86"/>
                  </a:lnTo>
                  <a:lnTo>
                    <a:pt x="409" y="63"/>
                  </a:lnTo>
                  <a:lnTo>
                    <a:pt x="410" y="40"/>
                  </a:lnTo>
                  <a:lnTo>
                    <a:pt x="414" y="18"/>
                  </a:lnTo>
                  <a:lnTo>
                    <a:pt x="4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dirty="0" smtClean="0"/>
              <a:t>Notre </a:t>
            </a:r>
            <a:r>
              <a:rPr lang="en-US" dirty="0" err="1" smtClean="0"/>
              <a:t>marché</a:t>
            </a:r>
            <a:endParaRPr lang="en-US" dirty="0"/>
          </a:p>
        </p:txBody>
      </p:sp>
      <p:sp>
        <p:nvSpPr>
          <p:cNvPr id="3" name="Rectangle 2">
            <a:extLst>
              <a:ext uri="{FF2B5EF4-FFF2-40B4-BE49-F238E27FC236}">
                <a16:creationId xmlns="" xmlns:a16="http://schemas.microsoft.com/office/drawing/2014/main" id="{AC512683-B3D0-4404-966F-8FB25E421CD0}"/>
              </a:ext>
            </a:extLst>
          </p:cNvPr>
          <p:cNvSpPr/>
          <p:nvPr/>
        </p:nvSpPr>
        <p:spPr>
          <a:xfrm>
            <a:off x="730287" y="5135042"/>
            <a:ext cx="3672000" cy="11727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3">
            <a:extLst>
              <a:ext uri="{FF2B5EF4-FFF2-40B4-BE49-F238E27FC236}">
                <a16:creationId xmlns="" xmlns:a16="http://schemas.microsoft.com/office/drawing/2014/main" id="{1C3AAD04-6645-4080-B91C-E1FD6AC13BB2}"/>
              </a:ext>
            </a:extLst>
          </p:cNvPr>
          <p:cNvSpPr/>
          <p:nvPr/>
        </p:nvSpPr>
        <p:spPr>
          <a:xfrm>
            <a:off x="7784009" y="5119129"/>
            <a:ext cx="3672000" cy="11727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82" name="Group 281">
            <a:extLst>
              <a:ext uri="{FF2B5EF4-FFF2-40B4-BE49-F238E27FC236}">
                <a16:creationId xmlns="" xmlns:a16="http://schemas.microsoft.com/office/drawing/2014/main" id="{015AE6C5-0440-4CB5-9C27-F3F6A01ACE0E}"/>
              </a:ext>
            </a:extLst>
          </p:cNvPr>
          <p:cNvGrpSpPr/>
          <p:nvPr/>
        </p:nvGrpSpPr>
        <p:grpSpPr>
          <a:xfrm>
            <a:off x="1246037" y="5312433"/>
            <a:ext cx="206152" cy="206152"/>
            <a:chOff x="2411760" y="3708613"/>
            <a:chExt cx="206152" cy="206152"/>
          </a:xfrm>
        </p:grpSpPr>
        <p:sp>
          <p:nvSpPr>
            <p:cNvPr id="283" name="Oval 282">
              <a:extLst>
                <a:ext uri="{FF2B5EF4-FFF2-40B4-BE49-F238E27FC236}">
                  <a16:creationId xmlns="" xmlns:a16="http://schemas.microsoft.com/office/drawing/2014/main" id="{58D6669B-F300-4719-A8E7-D7CBAA3483BD}"/>
                </a:ext>
              </a:extLst>
            </p:cNvPr>
            <p:cNvSpPr/>
            <p:nvPr/>
          </p:nvSpPr>
          <p:spPr>
            <a:xfrm>
              <a:off x="2411760" y="3708613"/>
              <a:ext cx="206152" cy="206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endParaRPr>
            </a:p>
          </p:txBody>
        </p:sp>
        <p:sp>
          <p:nvSpPr>
            <p:cNvPr id="284" name="Chevron 9">
              <a:extLst>
                <a:ext uri="{FF2B5EF4-FFF2-40B4-BE49-F238E27FC236}">
                  <a16:creationId xmlns="" xmlns:a16="http://schemas.microsoft.com/office/drawing/2014/main" id="{1960A8D1-7EB1-46F5-B702-5B4690856E26}"/>
                </a:ext>
              </a:extLst>
            </p:cNvPr>
            <p:cNvSpPr/>
            <p:nvPr/>
          </p:nvSpPr>
          <p:spPr>
            <a:xfrm>
              <a:off x="2478836" y="3755880"/>
              <a:ext cx="72000" cy="108000"/>
            </a:xfrm>
            <a:prstGeom prst="chevron">
              <a:avLst>
                <a:gd name="adj" fmla="val 6522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285" name="그룹 21">
            <a:extLst>
              <a:ext uri="{FF2B5EF4-FFF2-40B4-BE49-F238E27FC236}">
                <a16:creationId xmlns="" xmlns:a16="http://schemas.microsoft.com/office/drawing/2014/main" id="{42D95D7B-A8AC-4285-87D4-FA4B0729CDF2}"/>
              </a:ext>
            </a:extLst>
          </p:cNvPr>
          <p:cNvGrpSpPr/>
          <p:nvPr/>
        </p:nvGrpSpPr>
        <p:grpSpPr>
          <a:xfrm>
            <a:off x="1505373" y="5275200"/>
            <a:ext cx="2304000" cy="554900"/>
            <a:chOff x="1435037" y="5275200"/>
            <a:chExt cx="2304000" cy="554900"/>
          </a:xfrm>
        </p:grpSpPr>
        <p:sp>
          <p:nvSpPr>
            <p:cNvPr id="286" name="TextBox 285">
              <a:extLst>
                <a:ext uri="{FF2B5EF4-FFF2-40B4-BE49-F238E27FC236}">
                  <a16:creationId xmlns="" xmlns:a16="http://schemas.microsoft.com/office/drawing/2014/main" id="{DD8ED511-225E-4881-95A8-B86EBFCD0995}"/>
                </a:ext>
              </a:extLst>
            </p:cNvPr>
            <p:cNvSpPr txBox="1"/>
            <p:nvPr/>
          </p:nvSpPr>
          <p:spPr>
            <a:xfrm>
              <a:off x="1435037" y="5275200"/>
              <a:ext cx="2304000" cy="276999"/>
            </a:xfrm>
            <a:prstGeom prst="rect">
              <a:avLst/>
            </a:prstGeom>
            <a:noFill/>
          </p:spPr>
          <p:txBody>
            <a:bodyPr wrap="square" rtlCol="0" anchor="ctr">
              <a:spAutoFit/>
            </a:bodyPr>
            <a:lstStyle/>
            <a:p>
              <a:r>
                <a:rPr lang="en-US" altLang="ko-KR" sz="1200" b="1" dirty="0" err="1" smtClean="0">
                  <a:solidFill>
                    <a:schemeClr val="bg1"/>
                  </a:solidFill>
                </a:rPr>
                <a:t>Chiffres</a:t>
              </a:r>
              <a:r>
                <a:rPr lang="en-US" altLang="ko-KR" sz="1200" b="1" dirty="0" smtClean="0">
                  <a:solidFill>
                    <a:schemeClr val="bg1"/>
                  </a:solidFill>
                </a:rPr>
                <a:t> </a:t>
              </a:r>
              <a:endParaRPr lang="ko-KR" altLang="en-US" sz="1200" b="1" dirty="0">
                <a:solidFill>
                  <a:schemeClr val="bg1"/>
                </a:solidFill>
              </a:endParaRPr>
            </a:p>
          </p:txBody>
        </p:sp>
        <p:sp>
          <p:nvSpPr>
            <p:cNvPr id="287" name="TextBox 286">
              <a:extLst>
                <a:ext uri="{FF2B5EF4-FFF2-40B4-BE49-F238E27FC236}">
                  <a16:creationId xmlns="" xmlns:a16="http://schemas.microsoft.com/office/drawing/2014/main" id="{1AAD736C-940D-4093-ACC8-11A9D2662DC5}"/>
                </a:ext>
              </a:extLst>
            </p:cNvPr>
            <p:cNvSpPr txBox="1"/>
            <p:nvPr/>
          </p:nvSpPr>
          <p:spPr>
            <a:xfrm>
              <a:off x="1435037" y="5553101"/>
              <a:ext cx="2304000" cy="276999"/>
            </a:xfrm>
            <a:prstGeom prst="rect">
              <a:avLst/>
            </a:prstGeom>
            <a:noFill/>
          </p:spPr>
          <p:txBody>
            <a:bodyPr wrap="square" rtlCol="0">
              <a:spAutoFit/>
            </a:bodyPr>
            <a:lstStyle/>
            <a:p>
              <a:r>
                <a:rPr lang="en-US" altLang="ko-KR" sz="1200" dirty="0" err="1" smtClean="0">
                  <a:solidFill>
                    <a:schemeClr val="bg1"/>
                  </a:solidFill>
                </a:rPr>
                <a:t>Blabla</a:t>
              </a:r>
              <a:r>
                <a:rPr lang="en-US" altLang="ko-KR" sz="1200" dirty="0" smtClean="0">
                  <a:solidFill>
                    <a:schemeClr val="bg1"/>
                  </a:solidFill>
                </a:rPr>
                <a:t>…</a:t>
              </a:r>
              <a:endParaRPr lang="ko-KR" altLang="en-US" sz="1200" dirty="0">
                <a:solidFill>
                  <a:schemeClr val="bg1"/>
                </a:solidFill>
              </a:endParaRPr>
            </a:p>
          </p:txBody>
        </p:sp>
      </p:grpSp>
      <p:grpSp>
        <p:nvGrpSpPr>
          <p:cNvPr id="288" name="Group 287">
            <a:extLst>
              <a:ext uri="{FF2B5EF4-FFF2-40B4-BE49-F238E27FC236}">
                <a16:creationId xmlns="" xmlns:a16="http://schemas.microsoft.com/office/drawing/2014/main" id="{452CE548-12D7-4E62-A5D2-C0077DE39645}"/>
              </a:ext>
            </a:extLst>
          </p:cNvPr>
          <p:cNvGrpSpPr/>
          <p:nvPr/>
        </p:nvGrpSpPr>
        <p:grpSpPr>
          <a:xfrm>
            <a:off x="8367810" y="5296520"/>
            <a:ext cx="206152" cy="206152"/>
            <a:chOff x="2411760" y="3708613"/>
            <a:chExt cx="206152" cy="206152"/>
          </a:xfrm>
        </p:grpSpPr>
        <p:sp>
          <p:nvSpPr>
            <p:cNvPr id="289" name="Oval 288">
              <a:extLst>
                <a:ext uri="{FF2B5EF4-FFF2-40B4-BE49-F238E27FC236}">
                  <a16:creationId xmlns="" xmlns:a16="http://schemas.microsoft.com/office/drawing/2014/main" id="{C6D2AC56-2564-4D7D-BC0A-ECFE0C86BA57}"/>
                </a:ext>
              </a:extLst>
            </p:cNvPr>
            <p:cNvSpPr/>
            <p:nvPr/>
          </p:nvSpPr>
          <p:spPr>
            <a:xfrm>
              <a:off x="2411760" y="3708613"/>
              <a:ext cx="206152" cy="206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endParaRPr>
            </a:p>
          </p:txBody>
        </p:sp>
        <p:sp>
          <p:nvSpPr>
            <p:cNvPr id="290" name="Chevron 16">
              <a:extLst>
                <a:ext uri="{FF2B5EF4-FFF2-40B4-BE49-F238E27FC236}">
                  <a16:creationId xmlns="" xmlns:a16="http://schemas.microsoft.com/office/drawing/2014/main" id="{863A7F31-EC6E-4BE0-AF73-E67DAEF12C20}"/>
                </a:ext>
              </a:extLst>
            </p:cNvPr>
            <p:cNvSpPr/>
            <p:nvPr/>
          </p:nvSpPr>
          <p:spPr>
            <a:xfrm>
              <a:off x="2478836" y="3755880"/>
              <a:ext cx="72000" cy="108000"/>
            </a:xfrm>
            <a:prstGeom prst="chevron">
              <a:avLst>
                <a:gd name="adj" fmla="val 652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291" name="그룹 22">
            <a:extLst>
              <a:ext uri="{FF2B5EF4-FFF2-40B4-BE49-F238E27FC236}">
                <a16:creationId xmlns="" xmlns:a16="http://schemas.microsoft.com/office/drawing/2014/main" id="{3F215E49-1C33-435A-B0AE-75106BBD191F}"/>
              </a:ext>
            </a:extLst>
          </p:cNvPr>
          <p:cNvGrpSpPr/>
          <p:nvPr/>
        </p:nvGrpSpPr>
        <p:grpSpPr>
          <a:xfrm>
            <a:off x="8627146" y="5259287"/>
            <a:ext cx="2304000" cy="554900"/>
            <a:chOff x="8627146" y="5259287"/>
            <a:chExt cx="2304000" cy="554900"/>
          </a:xfrm>
        </p:grpSpPr>
        <p:sp>
          <p:nvSpPr>
            <p:cNvPr id="292" name="TextBox 291">
              <a:extLst>
                <a:ext uri="{FF2B5EF4-FFF2-40B4-BE49-F238E27FC236}">
                  <a16:creationId xmlns="" xmlns:a16="http://schemas.microsoft.com/office/drawing/2014/main" id="{0D800D78-8363-402F-AB6D-D5A3EE6FFC74}"/>
                </a:ext>
              </a:extLst>
            </p:cNvPr>
            <p:cNvSpPr txBox="1"/>
            <p:nvPr/>
          </p:nvSpPr>
          <p:spPr>
            <a:xfrm>
              <a:off x="8627146" y="5259287"/>
              <a:ext cx="2304000" cy="276999"/>
            </a:xfrm>
            <a:prstGeom prst="rect">
              <a:avLst/>
            </a:prstGeom>
            <a:noFill/>
          </p:spPr>
          <p:txBody>
            <a:bodyPr wrap="square" rtlCol="0" anchor="ctr">
              <a:spAutoFit/>
            </a:bodyPr>
            <a:lstStyle/>
            <a:p>
              <a:r>
                <a:rPr lang="en-US" altLang="ko-KR" sz="1200" b="1" dirty="0" err="1" smtClean="0">
                  <a:solidFill>
                    <a:schemeClr val="bg1"/>
                  </a:solidFill>
                </a:rPr>
                <a:t>Chiffres</a:t>
              </a:r>
              <a:endParaRPr lang="ko-KR" altLang="en-US" sz="1200" b="1" dirty="0">
                <a:solidFill>
                  <a:schemeClr val="bg1"/>
                </a:solidFill>
              </a:endParaRPr>
            </a:p>
          </p:txBody>
        </p:sp>
        <p:sp>
          <p:nvSpPr>
            <p:cNvPr id="293" name="TextBox 292">
              <a:extLst>
                <a:ext uri="{FF2B5EF4-FFF2-40B4-BE49-F238E27FC236}">
                  <a16:creationId xmlns="" xmlns:a16="http://schemas.microsoft.com/office/drawing/2014/main" id="{B03D16B4-DDE4-40E7-9056-778128EC0F7A}"/>
                </a:ext>
              </a:extLst>
            </p:cNvPr>
            <p:cNvSpPr txBox="1"/>
            <p:nvPr/>
          </p:nvSpPr>
          <p:spPr>
            <a:xfrm>
              <a:off x="8627146" y="5537188"/>
              <a:ext cx="2304000" cy="276999"/>
            </a:xfrm>
            <a:prstGeom prst="rect">
              <a:avLst/>
            </a:prstGeom>
            <a:noFill/>
          </p:spPr>
          <p:txBody>
            <a:bodyPr wrap="square" rtlCol="0">
              <a:spAutoFit/>
            </a:bodyPr>
            <a:lstStyle/>
            <a:p>
              <a:r>
                <a:rPr lang="en-US" altLang="ko-KR" sz="1200" dirty="0" err="1" smtClean="0">
                  <a:solidFill>
                    <a:schemeClr val="bg1"/>
                  </a:solidFill>
                </a:rPr>
                <a:t>Blabla</a:t>
              </a:r>
              <a:r>
                <a:rPr lang="en-US" altLang="ko-KR" sz="1200" dirty="0" smtClean="0">
                  <a:solidFill>
                    <a:schemeClr val="bg1"/>
                  </a:solidFill>
                </a:rPr>
                <a:t>…</a:t>
              </a:r>
              <a:endParaRPr lang="ko-KR" altLang="en-US" sz="1200" dirty="0">
                <a:solidFill>
                  <a:schemeClr val="bg1"/>
                </a:solidFill>
              </a:endParaRPr>
            </a:p>
          </p:txBody>
        </p:sp>
      </p:grpSp>
      <p:sp>
        <p:nvSpPr>
          <p:cNvPr id="294" name="Oval Callout 18">
            <a:extLst>
              <a:ext uri="{FF2B5EF4-FFF2-40B4-BE49-F238E27FC236}">
                <a16:creationId xmlns="" xmlns:a16="http://schemas.microsoft.com/office/drawing/2014/main" id="{993F97DB-8B01-429B-A7FC-BF60FB5AC72D}"/>
              </a:ext>
            </a:extLst>
          </p:cNvPr>
          <p:cNvSpPr/>
          <p:nvPr/>
        </p:nvSpPr>
        <p:spPr>
          <a:xfrm>
            <a:off x="1998548" y="3440418"/>
            <a:ext cx="1121271" cy="751251"/>
          </a:xfrm>
          <a:prstGeom prst="wedgeEllipseCallout">
            <a:avLst>
              <a:gd name="adj1" fmla="val 146265"/>
              <a:gd name="adj2" fmla="val -860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bg1"/>
                </a:solidFill>
              </a:rPr>
              <a:t>US</a:t>
            </a:r>
            <a:endParaRPr lang="ko-KR" altLang="en-US" sz="2000" b="1" dirty="0">
              <a:solidFill>
                <a:schemeClr val="bg1"/>
              </a:solidFill>
            </a:endParaRPr>
          </a:p>
        </p:txBody>
      </p:sp>
      <p:sp>
        <p:nvSpPr>
          <p:cNvPr id="295" name="Oval Callout 19">
            <a:extLst>
              <a:ext uri="{FF2B5EF4-FFF2-40B4-BE49-F238E27FC236}">
                <a16:creationId xmlns="" xmlns:a16="http://schemas.microsoft.com/office/drawing/2014/main" id="{7627BCFC-03E7-4621-A853-C6AD18872EBD}"/>
              </a:ext>
            </a:extLst>
          </p:cNvPr>
          <p:cNvSpPr/>
          <p:nvPr/>
        </p:nvSpPr>
        <p:spPr>
          <a:xfrm>
            <a:off x="8434886" y="3332677"/>
            <a:ext cx="1121271" cy="751251"/>
          </a:xfrm>
          <a:prstGeom prst="wedgeEllipseCallout">
            <a:avLst>
              <a:gd name="adj1" fmla="val -249398"/>
              <a:gd name="adj2" fmla="val -877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smtClean="0">
                <a:solidFill>
                  <a:schemeClr val="bg1"/>
                </a:solidFill>
              </a:rPr>
              <a:t>EU</a:t>
            </a:r>
            <a:endParaRPr lang="ko-KR" altLang="en-US" sz="2000" b="1" dirty="0">
              <a:solidFill>
                <a:schemeClr val="bg1"/>
              </a:solidFill>
            </a:endParaRPr>
          </a:p>
        </p:txBody>
      </p:sp>
      <p:sp>
        <p:nvSpPr>
          <p:cNvPr id="296" name="TextBox 295">
            <a:extLst>
              <a:ext uri="{FF2B5EF4-FFF2-40B4-BE49-F238E27FC236}">
                <a16:creationId xmlns="" xmlns:a16="http://schemas.microsoft.com/office/drawing/2014/main" id="{70651303-A7AB-412B-AC49-39806D657B0E}"/>
              </a:ext>
            </a:extLst>
          </p:cNvPr>
          <p:cNvSpPr txBox="1"/>
          <p:nvPr/>
        </p:nvSpPr>
        <p:spPr>
          <a:xfrm>
            <a:off x="4363133" y="5114001"/>
            <a:ext cx="1664803" cy="1077218"/>
          </a:xfrm>
          <a:prstGeom prst="rect">
            <a:avLst/>
          </a:prstGeom>
          <a:noFill/>
        </p:spPr>
        <p:txBody>
          <a:bodyPr wrap="square" rtlCol="0" anchor="ctr">
            <a:spAutoFit/>
          </a:bodyPr>
          <a:lstStyle/>
          <a:p>
            <a:pPr algn="ctr"/>
            <a:r>
              <a:rPr lang="en-US" altLang="ko-KR" sz="3200" b="1" dirty="0" smtClean="0">
                <a:solidFill>
                  <a:schemeClr val="accent2"/>
                </a:solidFill>
              </a:rPr>
              <a:t>X affaires</a:t>
            </a:r>
            <a:endParaRPr lang="ko-KR" altLang="en-US" sz="3200" b="1" dirty="0">
              <a:solidFill>
                <a:schemeClr val="accent2"/>
              </a:solidFill>
            </a:endParaRPr>
          </a:p>
        </p:txBody>
      </p:sp>
      <p:sp>
        <p:nvSpPr>
          <p:cNvPr id="297" name="TextBox 296">
            <a:extLst>
              <a:ext uri="{FF2B5EF4-FFF2-40B4-BE49-F238E27FC236}">
                <a16:creationId xmlns="" xmlns:a16="http://schemas.microsoft.com/office/drawing/2014/main" id="{DD5926A2-9261-404B-9B04-775E927B2817}"/>
              </a:ext>
            </a:extLst>
          </p:cNvPr>
          <p:cNvSpPr txBox="1"/>
          <p:nvPr/>
        </p:nvSpPr>
        <p:spPr>
          <a:xfrm>
            <a:off x="6027936" y="5105373"/>
            <a:ext cx="1913964" cy="1077218"/>
          </a:xfrm>
          <a:prstGeom prst="rect">
            <a:avLst/>
          </a:prstGeom>
          <a:noFill/>
        </p:spPr>
        <p:txBody>
          <a:bodyPr wrap="square" rtlCol="0" anchor="ctr">
            <a:spAutoFit/>
          </a:bodyPr>
          <a:lstStyle/>
          <a:p>
            <a:pPr algn="ctr"/>
            <a:r>
              <a:rPr lang="en-US" altLang="ko-KR" sz="3200" b="1" dirty="0" smtClean="0">
                <a:solidFill>
                  <a:schemeClr val="accent3"/>
                </a:solidFill>
              </a:rPr>
              <a:t>Y affaires</a:t>
            </a:r>
            <a:endParaRPr lang="ko-KR" altLang="en-US" sz="3200" b="1" dirty="0">
              <a:solidFill>
                <a:schemeClr val="accent3"/>
              </a:solidFill>
            </a:endParaRPr>
          </a:p>
        </p:txBody>
      </p:sp>
      <p:sp>
        <p:nvSpPr>
          <p:cNvPr id="298" name="TextBox 297">
            <a:extLst>
              <a:ext uri="{FF2B5EF4-FFF2-40B4-BE49-F238E27FC236}">
                <a16:creationId xmlns="" xmlns:a16="http://schemas.microsoft.com/office/drawing/2014/main" id="{FB564088-9ECC-4DBA-829C-AC922820B3A9}"/>
              </a:ext>
            </a:extLst>
          </p:cNvPr>
          <p:cNvSpPr txBox="1"/>
          <p:nvPr/>
        </p:nvSpPr>
        <p:spPr>
          <a:xfrm>
            <a:off x="3913884" y="2675610"/>
            <a:ext cx="807962" cy="276999"/>
          </a:xfrm>
          <a:prstGeom prst="rect">
            <a:avLst/>
          </a:prstGeom>
          <a:solidFill>
            <a:schemeClr val="accent2"/>
          </a:solidFill>
        </p:spPr>
        <p:txBody>
          <a:bodyPr wrap="square" rtlCol="0" anchor="ctr">
            <a:spAutoFit/>
          </a:bodyPr>
          <a:lstStyle/>
          <a:p>
            <a:pPr algn="ctr"/>
            <a:r>
              <a:rPr lang="en-US" altLang="ko-KR" sz="1200" b="1" dirty="0" smtClean="0">
                <a:solidFill>
                  <a:schemeClr val="bg1"/>
                </a:solidFill>
              </a:rPr>
              <a:t>CA $</a:t>
            </a:r>
            <a:endParaRPr lang="ko-KR" altLang="en-US" sz="1200" b="1" dirty="0">
              <a:solidFill>
                <a:schemeClr val="bg1"/>
              </a:solidFill>
            </a:endParaRPr>
          </a:p>
        </p:txBody>
      </p:sp>
      <p:sp>
        <p:nvSpPr>
          <p:cNvPr id="299" name="TextBox 298">
            <a:extLst>
              <a:ext uri="{FF2B5EF4-FFF2-40B4-BE49-F238E27FC236}">
                <a16:creationId xmlns="" xmlns:a16="http://schemas.microsoft.com/office/drawing/2014/main" id="{D336454B-71EF-4F09-890A-98C25F4653BB}"/>
              </a:ext>
            </a:extLst>
          </p:cNvPr>
          <p:cNvSpPr txBox="1"/>
          <p:nvPr/>
        </p:nvSpPr>
        <p:spPr>
          <a:xfrm>
            <a:off x="6830256" y="2722469"/>
            <a:ext cx="807962" cy="276999"/>
          </a:xfrm>
          <a:prstGeom prst="rect">
            <a:avLst/>
          </a:prstGeom>
          <a:solidFill>
            <a:schemeClr val="accent3"/>
          </a:solidFill>
        </p:spPr>
        <p:txBody>
          <a:bodyPr wrap="square" rtlCol="0" anchor="ctr">
            <a:spAutoFit/>
          </a:bodyPr>
          <a:lstStyle/>
          <a:p>
            <a:pPr algn="ctr"/>
            <a:r>
              <a:rPr lang="en-US" altLang="ko-KR" sz="1200" b="1" dirty="0" smtClean="0">
                <a:solidFill>
                  <a:schemeClr val="bg1"/>
                </a:solidFill>
              </a:rPr>
              <a:t>CA €</a:t>
            </a:r>
            <a:endParaRPr lang="ko-KR" altLang="en-US" sz="1200" b="1" dirty="0">
              <a:solidFill>
                <a:schemeClr val="bg1"/>
              </a:solidFill>
            </a:endParaRPr>
          </a:p>
        </p:txBody>
      </p:sp>
      <p:sp>
        <p:nvSpPr>
          <p:cNvPr id="307" name="Round Same Side Corner Rectangle 36">
            <a:extLst>
              <a:ext uri="{FF2B5EF4-FFF2-40B4-BE49-F238E27FC236}">
                <a16:creationId xmlns="" xmlns:a16="http://schemas.microsoft.com/office/drawing/2014/main" id="{92C457DC-1FE7-403D-AE3E-68707F7E5F70}"/>
              </a:ext>
            </a:extLst>
          </p:cNvPr>
          <p:cNvSpPr>
            <a:spLocks noChangeAspect="1"/>
          </p:cNvSpPr>
          <p:nvPr/>
        </p:nvSpPr>
        <p:spPr>
          <a:xfrm>
            <a:off x="4997534" y="6231569"/>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8" name="Round Same Side Corner Rectangle 36">
            <a:extLst>
              <a:ext uri="{FF2B5EF4-FFF2-40B4-BE49-F238E27FC236}">
                <a16:creationId xmlns="" xmlns:a16="http://schemas.microsoft.com/office/drawing/2014/main" id="{AF19F8ED-8D09-4D9C-9171-71D19179AE86}"/>
              </a:ext>
            </a:extLst>
          </p:cNvPr>
          <p:cNvSpPr>
            <a:spLocks noChangeAspect="1"/>
          </p:cNvSpPr>
          <p:nvPr/>
        </p:nvSpPr>
        <p:spPr>
          <a:xfrm>
            <a:off x="6838237" y="6206778"/>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84736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dirty="0" err="1" smtClean="0"/>
              <a:t>Objectifs</a:t>
            </a:r>
            <a:r>
              <a:rPr lang="en-US" dirty="0" smtClean="0"/>
              <a:t> du </a:t>
            </a:r>
            <a:r>
              <a:rPr lang="en-US" dirty="0" err="1" smtClean="0"/>
              <a:t>projet</a:t>
            </a:r>
            <a:r>
              <a:rPr lang="en-US" dirty="0" smtClean="0"/>
              <a:t> CRM</a:t>
            </a:r>
            <a:endParaRPr lang="en-US" dirty="0"/>
          </a:p>
        </p:txBody>
      </p:sp>
      <p:sp>
        <p:nvSpPr>
          <p:cNvPr id="3" name="Rectangle 2">
            <a:extLst>
              <a:ext uri="{FF2B5EF4-FFF2-40B4-BE49-F238E27FC236}">
                <a16:creationId xmlns="" xmlns:a16="http://schemas.microsoft.com/office/drawing/2014/main" id="{BF876B8E-04AF-4723-8287-6799CCCE9613}"/>
              </a:ext>
            </a:extLst>
          </p:cNvPr>
          <p:cNvSpPr/>
          <p:nvPr/>
        </p:nvSpPr>
        <p:spPr>
          <a:xfrm rot="16200000" flipH="1">
            <a:off x="2783253" y="918282"/>
            <a:ext cx="634878" cy="4773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 name="Rectangle 3">
            <a:extLst>
              <a:ext uri="{FF2B5EF4-FFF2-40B4-BE49-F238E27FC236}">
                <a16:creationId xmlns="" xmlns:a16="http://schemas.microsoft.com/office/drawing/2014/main" id="{44B430DA-5631-40E0-9EF0-BD4D2473F898}"/>
              </a:ext>
            </a:extLst>
          </p:cNvPr>
          <p:cNvSpPr/>
          <p:nvPr/>
        </p:nvSpPr>
        <p:spPr>
          <a:xfrm rot="16200000" flipH="1">
            <a:off x="3595852" y="3000254"/>
            <a:ext cx="634878" cy="3171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Rectangle 15">
            <a:extLst>
              <a:ext uri="{FF2B5EF4-FFF2-40B4-BE49-F238E27FC236}">
                <a16:creationId xmlns="" xmlns:a16="http://schemas.microsoft.com/office/drawing/2014/main" id="{44DA5043-08ED-4590-865D-A0910424165A}"/>
              </a:ext>
            </a:extLst>
          </p:cNvPr>
          <p:cNvSpPr/>
          <p:nvPr/>
        </p:nvSpPr>
        <p:spPr>
          <a:xfrm rot="5400000">
            <a:off x="6074730" y="2973398"/>
            <a:ext cx="935168" cy="369483"/>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42154"/>
              <a:gd name="connsiteY0" fmla="*/ 3403 h 364194"/>
              <a:gd name="connsiteX1" fmla="*/ 1042154 w 1042154"/>
              <a:gd name="connsiteY1" fmla="*/ 0 h 364194"/>
              <a:gd name="connsiteX2" fmla="*/ 944648 w 1042154"/>
              <a:gd name="connsiteY2" fmla="*/ 356952 h 364194"/>
              <a:gd name="connsiteX3" fmla="*/ 0 w 1042154"/>
              <a:gd name="connsiteY3" fmla="*/ 364194 h 364194"/>
              <a:gd name="connsiteX4" fmla="*/ 344336 w 1042154"/>
              <a:gd name="connsiteY4" fmla="*/ 3403 h 364194"/>
              <a:gd name="connsiteX0" fmla="*/ 350274 w 1042154"/>
              <a:gd name="connsiteY0" fmla="*/ 0 h 366729"/>
              <a:gd name="connsiteX1" fmla="*/ 1042154 w 1042154"/>
              <a:gd name="connsiteY1" fmla="*/ 2535 h 366729"/>
              <a:gd name="connsiteX2" fmla="*/ 944648 w 1042154"/>
              <a:gd name="connsiteY2" fmla="*/ 359487 h 366729"/>
              <a:gd name="connsiteX3" fmla="*/ 0 w 1042154"/>
              <a:gd name="connsiteY3" fmla="*/ 366729 h 366729"/>
              <a:gd name="connsiteX4" fmla="*/ 350274 w 1042154"/>
              <a:gd name="connsiteY4" fmla="*/ 0 h 366729"/>
              <a:gd name="connsiteX0" fmla="*/ 350274 w 1054029"/>
              <a:gd name="connsiteY0" fmla="*/ 9340 h 376069"/>
              <a:gd name="connsiteX1" fmla="*/ 1054029 w 1054029"/>
              <a:gd name="connsiteY1" fmla="*/ 0 h 376069"/>
              <a:gd name="connsiteX2" fmla="*/ 944648 w 1054029"/>
              <a:gd name="connsiteY2" fmla="*/ 368827 h 376069"/>
              <a:gd name="connsiteX3" fmla="*/ 0 w 1054029"/>
              <a:gd name="connsiteY3" fmla="*/ 376069 h 376069"/>
              <a:gd name="connsiteX4" fmla="*/ 350274 w 1054029"/>
              <a:gd name="connsiteY4" fmla="*/ 9340 h 376069"/>
              <a:gd name="connsiteX0" fmla="*/ 350274 w 944648"/>
              <a:gd name="connsiteY0" fmla="*/ 0 h 366729"/>
              <a:gd name="connsiteX1" fmla="*/ 875899 w 944648"/>
              <a:gd name="connsiteY1" fmla="*/ 79725 h 366729"/>
              <a:gd name="connsiteX2" fmla="*/ 944648 w 944648"/>
              <a:gd name="connsiteY2" fmla="*/ 359487 h 366729"/>
              <a:gd name="connsiteX3" fmla="*/ 0 w 944648"/>
              <a:gd name="connsiteY3" fmla="*/ 366729 h 366729"/>
              <a:gd name="connsiteX4" fmla="*/ 350274 w 944648"/>
              <a:gd name="connsiteY4" fmla="*/ 0 h 366729"/>
              <a:gd name="connsiteX0" fmla="*/ 350274 w 1042153"/>
              <a:gd name="connsiteY0" fmla="*/ 0 h 366729"/>
              <a:gd name="connsiteX1" fmla="*/ 1042153 w 1042153"/>
              <a:gd name="connsiteY1" fmla="*/ 2535 h 366729"/>
              <a:gd name="connsiteX2" fmla="*/ 944648 w 1042153"/>
              <a:gd name="connsiteY2" fmla="*/ 359487 h 366729"/>
              <a:gd name="connsiteX3" fmla="*/ 0 w 1042153"/>
              <a:gd name="connsiteY3" fmla="*/ 366729 h 366729"/>
              <a:gd name="connsiteX4" fmla="*/ 350274 w 1042153"/>
              <a:gd name="connsiteY4" fmla="*/ 0 h 366729"/>
              <a:gd name="connsiteX0" fmla="*/ 350274 w 1042153"/>
              <a:gd name="connsiteY0" fmla="*/ 0 h 373135"/>
              <a:gd name="connsiteX1" fmla="*/ 1042153 w 1042153"/>
              <a:gd name="connsiteY1" fmla="*/ 2535 h 373135"/>
              <a:gd name="connsiteX2" fmla="*/ 937824 w 1042153"/>
              <a:gd name="connsiteY2" fmla="*/ 373135 h 373135"/>
              <a:gd name="connsiteX3" fmla="*/ 0 w 1042153"/>
              <a:gd name="connsiteY3" fmla="*/ 366729 h 373135"/>
              <a:gd name="connsiteX4" fmla="*/ 350274 w 1042153"/>
              <a:gd name="connsiteY4" fmla="*/ 0 h 373135"/>
              <a:gd name="connsiteX0" fmla="*/ 350274 w 1042153"/>
              <a:gd name="connsiteY0" fmla="*/ 0 h 379959"/>
              <a:gd name="connsiteX1" fmla="*/ 1042153 w 1042153"/>
              <a:gd name="connsiteY1" fmla="*/ 2535 h 379959"/>
              <a:gd name="connsiteX2" fmla="*/ 931000 w 1042153"/>
              <a:gd name="connsiteY2" fmla="*/ 379959 h 379959"/>
              <a:gd name="connsiteX3" fmla="*/ 0 w 1042153"/>
              <a:gd name="connsiteY3" fmla="*/ 366729 h 379959"/>
              <a:gd name="connsiteX4" fmla="*/ 350274 w 1042153"/>
              <a:gd name="connsiteY4" fmla="*/ 0 h 379959"/>
              <a:gd name="connsiteX0" fmla="*/ 329281 w 1021160"/>
              <a:gd name="connsiteY0" fmla="*/ 0 h 379959"/>
              <a:gd name="connsiteX1" fmla="*/ 1021160 w 1021160"/>
              <a:gd name="connsiteY1" fmla="*/ 2535 h 379959"/>
              <a:gd name="connsiteX2" fmla="*/ 910007 w 1021160"/>
              <a:gd name="connsiteY2" fmla="*/ 379959 h 379959"/>
              <a:gd name="connsiteX3" fmla="*/ 0 w 1021160"/>
              <a:gd name="connsiteY3" fmla="*/ 363975 h 379959"/>
              <a:gd name="connsiteX4" fmla="*/ 329281 w 1021160"/>
              <a:gd name="connsiteY4" fmla="*/ 0 h 379959"/>
              <a:gd name="connsiteX0" fmla="*/ 329278 w 1021157"/>
              <a:gd name="connsiteY0" fmla="*/ 0 h 379959"/>
              <a:gd name="connsiteX1" fmla="*/ 1021157 w 1021157"/>
              <a:gd name="connsiteY1" fmla="*/ 2535 h 379959"/>
              <a:gd name="connsiteX2" fmla="*/ 910004 w 1021157"/>
              <a:gd name="connsiteY2" fmla="*/ 379959 h 379959"/>
              <a:gd name="connsiteX3" fmla="*/ 0 w 1021157"/>
              <a:gd name="connsiteY3" fmla="*/ 363975 h 379959"/>
              <a:gd name="connsiteX4" fmla="*/ 329278 w 1021157"/>
              <a:gd name="connsiteY4" fmla="*/ 0 h 379959"/>
              <a:gd name="connsiteX0" fmla="*/ 329278 w 1021157"/>
              <a:gd name="connsiteY0" fmla="*/ 0 h 363975"/>
              <a:gd name="connsiteX1" fmla="*/ 1021157 w 1021157"/>
              <a:gd name="connsiteY1" fmla="*/ 2535 h 363975"/>
              <a:gd name="connsiteX2" fmla="*/ 921999 w 1021157"/>
              <a:gd name="connsiteY2" fmla="*/ 349662 h 363975"/>
              <a:gd name="connsiteX3" fmla="*/ 0 w 1021157"/>
              <a:gd name="connsiteY3" fmla="*/ 363975 h 363975"/>
              <a:gd name="connsiteX4" fmla="*/ 329278 w 1021157"/>
              <a:gd name="connsiteY4" fmla="*/ 0 h 363975"/>
              <a:gd name="connsiteX0" fmla="*/ 329278 w 1021157"/>
              <a:gd name="connsiteY0" fmla="*/ 0 h 366188"/>
              <a:gd name="connsiteX1" fmla="*/ 1021157 w 1021157"/>
              <a:gd name="connsiteY1" fmla="*/ 2535 h 366188"/>
              <a:gd name="connsiteX2" fmla="*/ 916002 w 1021157"/>
              <a:gd name="connsiteY2" fmla="*/ 366188 h 366188"/>
              <a:gd name="connsiteX3" fmla="*/ 0 w 1021157"/>
              <a:gd name="connsiteY3" fmla="*/ 363975 h 366188"/>
              <a:gd name="connsiteX4" fmla="*/ 329278 w 1021157"/>
              <a:gd name="connsiteY4" fmla="*/ 0 h 366188"/>
              <a:gd name="connsiteX0" fmla="*/ 311284 w 1003163"/>
              <a:gd name="connsiteY0" fmla="*/ 0 h 369483"/>
              <a:gd name="connsiteX1" fmla="*/ 1003163 w 1003163"/>
              <a:gd name="connsiteY1" fmla="*/ 2535 h 369483"/>
              <a:gd name="connsiteX2" fmla="*/ 898008 w 1003163"/>
              <a:gd name="connsiteY2" fmla="*/ 366188 h 369483"/>
              <a:gd name="connsiteX3" fmla="*/ 0 w 1003163"/>
              <a:gd name="connsiteY3" fmla="*/ 369483 h 369483"/>
              <a:gd name="connsiteX4" fmla="*/ 311284 w 1003163"/>
              <a:gd name="connsiteY4" fmla="*/ 0 h 369483"/>
              <a:gd name="connsiteX0" fmla="*/ 326274 w 1018153"/>
              <a:gd name="connsiteY0" fmla="*/ 0 h 369483"/>
              <a:gd name="connsiteX1" fmla="*/ 1018153 w 1018153"/>
              <a:gd name="connsiteY1" fmla="*/ 2535 h 369483"/>
              <a:gd name="connsiteX2" fmla="*/ 912998 w 1018153"/>
              <a:gd name="connsiteY2" fmla="*/ 366188 h 369483"/>
              <a:gd name="connsiteX3" fmla="*/ 0 w 1018153"/>
              <a:gd name="connsiteY3" fmla="*/ 369483 h 369483"/>
              <a:gd name="connsiteX4" fmla="*/ 326274 w 1018153"/>
              <a:gd name="connsiteY4" fmla="*/ 0 h 36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153" h="369483">
                <a:moveTo>
                  <a:pt x="326274" y="0"/>
                </a:moveTo>
                <a:lnTo>
                  <a:pt x="1018153" y="2535"/>
                </a:lnTo>
                <a:lnTo>
                  <a:pt x="912998" y="366188"/>
                </a:lnTo>
                <a:lnTo>
                  <a:pt x="0" y="369483"/>
                </a:lnTo>
                <a:lnTo>
                  <a:pt x="326274" y="0"/>
                </a:lnTo>
                <a:close/>
              </a:path>
            </a:pathLst>
          </a:custGeom>
          <a:gradFill flip="none" rotWithShape="1">
            <a:gsLst>
              <a:gs pos="0">
                <a:schemeClr val="accent3">
                  <a:lumMod val="100000"/>
                </a:schemeClr>
              </a:gs>
              <a:gs pos="68000">
                <a:schemeClr val="accent3">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Rectangle 15">
            <a:extLst>
              <a:ext uri="{FF2B5EF4-FFF2-40B4-BE49-F238E27FC236}">
                <a16:creationId xmlns="" xmlns:a16="http://schemas.microsoft.com/office/drawing/2014/main" id="{C564B9D4-A6EB-4C45-B7C3-38FE339B143C}"/>
              </a:ext>
            </a:extLst>
          </p:cNvPr>
          <p:cNvSpPr/>
          <p:nvPr/>
        </p:nvSpPr>
        <p:spPr>
          <a:xfrm rot="16200000" flipH="1">
            <a:off x="5194682" y="2967155"/>
            <a:ext cx="950386" cy="380380"/>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42154"/>
              <a:gd name="connsiteY0" fmla="*/ 3403 h 364194"/>
              <a:gd name="connsiteX1" fmla="*/ 1042154 w 1042154"/>
              <a:gd name="connsiteY1" fmla="*/ 0 h 364194"/>
              <a:gd name="connsiteX2" fmla="*/ 944648 w 1042154"/>
              <a:gd name="connsiteY2" fmla="*/ 356952 h 364194"/>
              <a:gd name="connsiteX3" fmla="*/ 0 w 1042154"/>
              <a:gd name="connsiteY3" fmla="*/ 364194 h 364194"/>
              <a:gd name="connsiteX4" fmla="*/ 344336 w 1042154"/>
              <a:gd name="connsiteY4" fmla="*/ 3403 h 364194"/>
              <a:gd name="connsiteX0" fmla="*/ 350274 w 1042154"/>
              <a:gd name="connsiteY0" fmla="*/ 0 h 366729"/>
              <a:gd name="connsiteX1" fmla="*/ 1042154 w 1042154"/>
              <a:gd name="connsiteY1" fmla="*/ 2535 h 366729"/>
              <a:gd name="connsiteX2" fmla="*/ 944648 w 1042154"/>
              <a:gd name="connsiteY2" fmla="*/ 359487 h 366729"/>
              <a:gd name="connsiteX3" fmla="*/ 0 w 1042154"/>
              <a:gd name="connsiteY3" fmla="*/ 366729 h 366729"/>
              <a:gd name="connsiteX4" fmla="*/ 350274 w 1042154"/>
              <a:gd name="connsiteY4" fmla="*/ 0 h 366729"/>
              <a:gd name="connsiteX0" fmla="*/ 350274 w 1054029"/>
              <a:gd name="connsiteY0" fmla="*/ 9340 h 376069"/>
              <a:gd name="connsiteX1" fmla="*/ 1054029 w 1054029"/>
              <a:gd name="connsiteY1" fmla="*/ 0 h 376069"/>
              <a:gd name="connsiteX2" fmla="*/ 944648 w 1054029"/>
              <a:gd name="connsiteY2" fmla="*/ 368827 h 376069"/>
              <a:gd name="connsiteX3" fmla="*/ 0 w 1054029"/>
              <a:gd name="connsiteY3" fmla="*/ 376069 h 376069"/>
              <a:gd name="connsiteX4" fmla="*/ 350274 w 1054029"/>
              <a:gd name="connsiteY4" fmla="*/ 9340 h 376069"/>
              <a:gd name="connsiteX0" fmla="*/ 350274 w 944648"/>
              <a:gd name="connsiteY0" fmla="*/ 0 h 366729"/>
              <a:gd name="connsiteX1" fmla="*/ 875899 w 944648"/>
              <a:gd name="connsiteY1" fmla="*/ 79725 h 366729"/>
              <a:gd name="connsiteX2" fmla="*/ 944648 w 944648"/>
              <a:gd name="connsiteY2" fmla="*/ 359487 h 366729"/>
              <a:gd name="connsiteX3" fmla="*/ 0 w 944648"/>
              <a:gd name="connsiteY3" fmla="*/ 366729 h 366729"/>
              <a:gd name="connsiteX4" fmla="*/ 350274 w 944648"/>
              <a:gd name="connsiteY4" fmla="*/ 0 h 366729"/>
              <a:gd name="connsiteX0" fmla="*/ 350274 w 1042153"/>
              <a:gd name="connsiteY0" fmla="*/ 0 h 366729"/>
              <a:gd name="connsiteX1" fmla="*/ 1042153 w 1042153"/>
              <a:gd name="connsiteY1" fmla="*/ 2535 h 366729"/>
              <a:gd name="connsiteX2" fmla="*/ 944648 w 1042153"/>
              <a:gd name="connsiteY2" fmla="*/ 359487 h 366729"/>
              <a:gd name="connsiteX3" fmla="*/ 0 w 1042153"/>
              <a:gd name="connsiteY3" fmla="*/ 366729 h 366729"/>
              <a:gd name="connsiteX4" fmla="*/ 350274 w 1042153"/>
              <a:gd name="connsiteY4" fmla="*/ 0 h 366729"/>
              <a:gd name="connsiteX0" fmla="*/ 350274 w 1042153"/>
              <a:gd name="connsiteY0" fmla="*/ 0 h 373135"/>
              <a:gd name="connsiteX1" fmla="*/ 1042153 w 1042153"/>
              <a:gd name="connsiteY1" fmla="*/ 2535 h 373135"/>
              <a:gd name="connsiteX2" fmla="*/ 937824 w 1042153"/>
              <a:gd name="connsiteY2" fmla="*/ 373135 h 373135"/>
              <a:gd name="connsiteX3" fmla="*/ 0 w 1042153"/>
              <a:gd name="connsiteY3" fmla="*/ 366729 h 373135"/>
              <a:gd name="connsiteX4" fmla="*/ 350274 w 1042153"/>
              <a:gd name="connsiteY4" fmla="*/ 0 h 373135"/>
              <a:gd name="connsiteX0" fmla="*/ 350274 w 1042153"/>
              <a:gd name="connsiteY0" fmla="*/ 0 h 379959"/>
              <a:gd name="connsiteX1" fmla="*/ 1042153 w 1042153"/>
              <a:gd name="connsiteY1" fmla="*/ 2535 h 379959"/>
              <a:gd name="connsiteX2" fmla="*/ 931000 w 1042153"/>
              <a:gd name="connsiteY2" fmla="*/ 379959 h 379959"/>
              <a:gd name="connsiteX3" fmla="*/ 0 w 1042153"/>
              <a:gd name="connsiteY3" fmla="*/ 366729 h 379959"/>
              <a:gd name="connsiteX4" fmla="*/ 350274 w 1042153"/>
              <a:gd name="connsiteY4" fmla="*/ 0 h 379959"/>
              <a:gd name="connsiteX0" fmla="*/ 342842 w 1034721"/>
              <a:gd name="connsiteY0" fmla="*/ 0 h 380380"/>
              <a:gd name="connsiteX1" fmla="*/ 1034721 w 1034721"/>
              <a:gd name="connsiteY1" fmla="*/ 2535 h 380380"/>
              <a:gd name="connsiteX2" fmla="*/ 923568 w 1034721"/>
              <a:gd name="connsiteY2" fmla="*/ 379959 h 380380"/>
              <a:gd name="connsiteX3" fmla="*/ 0 w 1034721"/>
              <a:gd name="connsiteY3" fmla="*/ 380380 h 380380"/>
              <a:gd name="connsiteX4" fmla="*/ 342842 w 1034721"/>
              <a:gd name="connsiteY4" fmla="*/ 0 h 38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721" h="380380">
                <a:moveTo>
                  <a:pt x="342842" y="0"/>
                </a:moveTo>
                <a:lnTo>
                  <a:pt x="1034721" y="2535"/>
                </a:lnTo>
                <a:lnTo>
                  <a:pt x="923568" y="379959"/>
                </a:lnTo>
                <a:lnTo>
                  <a:pt x="0" y="380380"/>
                </a:lnTo>
                <a:lnTo>
                  <a:pt x="342842" y="0"/>
                </a:lnTo>
                <a:close/>
              </a:path>
            </a:pathLst>
          </a:custGeom>
          <a:gradFill flip="none" rotWithShape="1">
            <a:gsLst>
              <a:gs pos="0">
                <a:schemeClr val="accent3">
                  <a:lumMod val="80000"/>
                  <a:lumOff val="20000"/>
                </a:schemeClr>
              </a:gs>
              <a:gs pos="68000">
                <a:schemeClr val="accent3">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Rectangle 6">
            <a:extLst>
              <a:ext uri="{FF2B5EF4-FFF2-40B4-BE49-F238E27FC236}">
                <a16:creationId xmlns="" xmlns:a16="http://schemas.microsoft.com/office/drawing/2014/main" id="{58A494CD-D8D4-4776-9DE2-C21EDE492DC3}"/>
              </a:ext>
            </a:extLst>
          </p:cNvPr>
          <p:cNvSpPr/>
          <p:nvPr/>
        </p:nvSpPr>
        <p:spPr>
          <a:xfrm rot="16200000" flipH="1">
            <a:off x="5684785" y="2857943"/>
            <a:ext cx="847396" cy="504056"/>
          </a:xfrm>
          <a:prstGeom prst="rect">
            <a:avLst/>
          </a:prstGeom>
          <a:gradFill>
            <a:gsLst>
              <a:gs pos="0">
                <a:schemeClr val="accent3"/>
              </a:gs>
              <a:gs pos="68000">
                <a:schemeClr val="accent3">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8" name="Rectangle 15">
            <a:extLst>
              <a:ext uri="{FF2B5EF4-FFF2-40B4-BE49-F238E27FC236}">
                <a16:creationId xmlns="" xmlns:a16="http://schemas.microsoft.com/office/drawing/2014/main" id="{5B5AD645-A7BC-49C2-925F-3B9F6DD23C80}"/>
              </a:ext>
            </a:extLst>
          </p:cNvPr>
          <p:cNvSpPr/>
          <p:nvPr/>
        </p:nvSpPr>
        <p:spPr>
          <a:xfrm rot="5400000">
            <a:off x="6065904" y="4551210"/>
            <a:ext cx="954910" cy="372239"/>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045638"/>
              <a:gd name="connsiteY0" fmla="*/ 0 h 371362"/>
              <a:gd name="connsiteX1" fmla="*/ 697819 w 1045638"/>
              <a:gd name="connsiteY1" fmla="*/ 2534 h 371362"/>
              <a:gd name="connsiteX2" fmla="*/ 1045638 w 1045638"/>
              <a:gd name="connsiteY2" fmla="*/ 371362 h 371362"/>
              <a:gd name="connsiteX3" fmla="*/ 100990 w 1045638"/>
              <a:gd name="connsiteY3" fmla="*/ 366729 h 371362"/>
              <a:gd name="connsiteX4" fmla="*/ 0 w 1045638"/>
              <a:gd name="connsiteY4" fmla="*/ 0 h 371362"/>
              <a:gd name="connsiteX0" fmla="*/ 0 w 1045638"/>
              <a:gd name="connsiteY0" fmla="*/ 0 h 371362"/>
              <a:gd name="connsiteX1" fmla="*/ 697819 w 1045638"/>
              <a:gd name="connsiteY1" fmla="*/ 2534 h 371362"/>
              <a:gd name="connsiteX2" fmla="*/ 1045638 w 1045638"/>
              <a:gd name="connsiteY2" fmla="*/ 371362 h 371362"/>
              <a:gd name="connsiteX3" fmla="*/ 115983 w 1045638"/>
              <a:gd name="connsiteY3" fmla="*/ 361221 h 371362"/>
              <a:gd name="connsiteX4" fmla="*/ 0 w 1045638"/>
              <a:gd name="connsiteY4" fmla="*/ 0 h 371362"/>
              <a:gd name="connsiteX0" fmla="*/ 0 w 1030645"/>
              <a:gd name="connsiteY0" fmla="*/ 0 h 376871"/>
              <a:gd name="connsiteX1" fmla="*/ 682826 w 1030645"/>
              <a:gd name="connsiteY1" fmla="*/ 8043 h 376871"/>
              <a:gd name="connsiteX2" fmla="*/ 1030645 w 1030645"/>
              <a:gd name="connsiteY2" fmla="*/ 376871 h 376871"/>
              <a:gd name="connsiteX3" fmla="*/ 100990 w 1030645"/>
              <a:gd name="connsiteY3" fmla="*/ 366730 h 376871"/>
              <a:gd name="connsiteX4" fmla="*/ 0 w 1030645"/>
              <a:gd name="connsiteY4" fmla="*/ 0 h 376871"/>
              <a:gd name="connsiteX0" fmla="*/ 0 w 1045638"/>
              <a:gd name="connsiteY0" fmla="*/ 0 h 382380"/>
              <a:gd name="connsiteX1" fmla="*/ 697819 w 1045638"/>
              <a:gd name="connsiteY1" fmla="*/ 13552 h 382380"/>
              <a:gd name="connsiteX2" fmla="*/ 1045638 w 1045638"/>
              <a:gd name="connsiteY2" fmla="*/ 382380 h 382380"/>
              <a:gd name="connsiteX3" fmla="*/ 115983 w 1045638"/>
              <a:gd name="connsiteY3" fmla="*/ 372239 h 382380"/>
              <a:gd name="connsiteX4" fmla="*/ 0 w 1045638"/>
              <a:gd name="connsiteY4" fmla="*/ 0 h 382380"/>
              <a:gd name="connsiteX0" fmla="*/ 0 w 1045638"/>
              <a:gd name="connsiteY0" fmla="*/ 0 h 382380"/>
              <a:gd name="connsiteX1" fmla="*/ 697819 w 1045638"/>
              <a:gd name="connsiteY1" fmla="*/ 13552 h 382380"/>
              <a:gd name="connsiteX2" fmla="*/ 1045638 w 1045638"/>
              <a:gd name="connsiteY2" fmla="*/ 382380 h 382380"/>
              <a:gd name="connsiteX3" fmla="*/ 115983 w 1045638"/>
              <a:gd name="connsiteY3" fmla="*/ 372239 h 382380"/>
              <a:gd name="connsiteX4" fmla="*/ 0 w 1045638"/>
              <a:gd name="connsiteY4" fmla="*/ 0 h 382380"/>
              <a:gd name="connsiteX0" fmla="*/ 0 w 1045638"/>
              <a:gd name="connsiteY0" fmla="*/ 0 h 382380"/>
              <a:gd name="connsiteX1" fmla="*/ 697819 w 1045638"/>
              <a:gd name="connsiteY1" fmla="*/ 13552 h 382380"/>
              <a:gd name="connsiteX2" fmla="*/ 1045638 w 1045638"/>
              <a:gd name="connsiteY2" fmla="*/ 382380 h 382380"/>
              <a:gd name="connsiteX3" fmla="*/ 112985 w 1045638"/>
              <a:gd name="connsiteY3" fmla="*/ 372239 h 382380"/>
              <a:gd name="connsiteX4" fmla="*/ 0 w 1045638"/>
              <a:gd name="connsiteY4" fmla="*/ 0 h 382380"/>
              <a:gd name="connsiteX0" fmla="*/ 0 w 1027646"/>
              <a:gd name="connsiteY0" fmla="*/ 0 h 372239"/>
              <a:gd name="connsiteX1" fmla="*/ 697819 w 1027646"/>
              <a:gd name="connsiteY1" fmla="*/ 13552 h 372239"/>
              <a:gd name="connsiteX2" fmla="*/ 1027646 w 1027646"/>
              <a:gd name="connsiteY2" fmla="*/ 365855 h 372239"/>
              <a:gd name="connsiteX3" fmla="*/ 112985 w 1027646"/>
              <a:gd name="connsiteY3" fmla="*/ 372239 h 372239"/>
              <a:gd name="connsiteX4" fmla="*/ 0 w 1027646"/>
              <a:gd name="connsiteY4" fmla="*/ 0 h 372239"/>
              <a:gd name="connsiteX0" fmla="*/ 0 w 1030647"/>
              <a:gd name="connsiteY0" fmla="*/ 0 h 372239"/>
              <a:gd name="connsiteX1" fmla="*/ 697819 w 1030647"/>
              <a:gd name="connsiteY1" fmla="*/ 13552 h 372239"/>
              <a:gd name="connsiteX2" fmla="*/ 1030647 w 1030647"/>
              <a:gd name="connsiteY2" fmla="*/ 371363 h 372239"/>
              <a:gd name="connsiteX3" fmla="*/ 112985 w 1030647"/>
              <a:gd name="connsiteY3" fmla="*/ 372239 h 372239"/>
              <a:gd name="connsiteX4" fmla="*/ 0 w 1030647"/>
              <a:gd name="connsiteY4" fmla="*/ 0 h 372239"/>
              <a:gd name="connsiteX0" fmla="*/ 0 w 1039647"/>
              <a:gd name="connsiteY0" fmla="*/ 0 h 372239"/>
              <a:gd name="connsiteX1" fmla="*/ 697819 w 1039647"/>
              <a:gd name="connsiteY1" fmla="*/ 13552 h 372239"/>
              <a:gd name="connsiteX2" fmla="*/ 1039646 w 1039647"/>
              <a:gd name="connsiteY2" fmla="*/ 371363 h 372239"/>
              <a:gd name="connsiteX3" fmla="*/ 112985 w 1039647"/>
              <a:gd name="connsiteY3" fmla="*/ 372239 h 372239"/>
              <a:gd name="connsiteX4" fmla="*/ 0 w 1039647"/>
              <a:gd name="connsiteY4" fmla="*/ 0 h 37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647" h="372239">
                <a:moveTo>
                  <a:pt x="0" y="0"/>
                </a:moveTo>
                <a:lnTo>
                  <a:pt x="697819" y="13552"/>
                </a:lnTo>
                <a:lnTo>
                  <a:pt x="1039646" y="371363"/>
                </a:lnTo>
                <a:lnTo>
                  <a:pt x="112985" y="372239"/>
                </a:lnTo>
                <a:lnTo>
                  <a:pt x="0" y="0"/>
                </a:lnTo>
                <a:close/>
              </a:path>
            </a:pathLst>
          </a:custGeom>
          <a:gradFill flip="none" rotWithShape="1">
            <a:gsLst>
              <a:gs pos="0">
                <a:schemeClr val="accent1">
                  <a:lumMod val="80000"/>
                  <a:lumOff val="20000"/>
                </a:schemeClr>
              </a:gs>
              <a:gs pos="68000">
                <a:schemeClr val="accent1">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15">
            <a:extLst>
              <a:ext uri="{FF2B5EF4-FFF2-40B4-BE49-F238E27FC236}">
                <a16:creationId xmlns="" xmlns:a16="http://schemas.microsoft.com/office/drawing/2014/main" id="{BFC5AB72-57B6-44E7-8A3E-8E01B8DEFD49}"/>
              </a:ext>
            </a:extLst>
          </p:cNvPr>
          <p:cNvSpPr/>
          <p:nvPr/>
        </p:nvSpPr>
        <p:spPr>
          <a:xfrm rot="16200000" flipH="1">
            <a:off x="5205045" y="4548630"/>
            <a:ext cx="932332" cy="376866"/>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045638"/>
              <a:gd name="connsiteY0" fmla="*/ 0 h 371362"/>
              <a:gd name="connsiteX1" fmla="*/ 697819 w 1045638"/>
              <a:gd name="connsiteY1" fmla="*/ 2534 h 371362"/>
              <a:gd name="connsiteX2" fmla="*/ 1045638 w 1045638"/>
              <a:gd name="connsiteY2" fmla="*/ 371362 h 371362"/>
              <a:gd name="connsiteX3" fmla="*/ 100990 w 1045638"/>
              <a:gd name="connsiteY3" fmla="*/ 366729 h 371362"/>
              <a:gd name="connsiteX4" fmla="*/ 0 w 1045638"/>
              <a:gd name="connsiteY4" fmla="*/ 0 h 371362"/>
              <a:gd name="connsiteX0" fmla="*/ 0 w 1027064"/>
              <a:gd name="connsiteY0" fmla="*/ 0 h 371362"/>
              <a:gd name="connsiteX1" fmla="*/ 697819 w 1027064"/>
              <a:gd name="connsiteY1" fmla="*/ 2534 h 371362"/>
              <a:gd name="connsiteX2" fmla="*/ 1027064 w 1027064"/>
              <a:gd name="connsiteY2" fmla="*/ 371362 h 371362"/>
              <a:gd name="connsiteX3" fmla="*/ 100990 w 1027064"/>
              <a:gd name="connsiteY3" fmla="*/ 366729 h 371362"/>
              <a:gd name="connsiteX4" fmla="*/ 0 w 1027064"/>
              <a:gd name="connsiteY4" fmla="*/ 0 h 371362"/>
              <a:gd name="connsiteX0" fmla="*/ 0 w 1027064"/>
              <a:gd name="connsiteY0" fmla="*/ 0 h 371362"/>
              <a:gd name="connsiteX1" fmla="*/ 700818 w 1027064"/>
              <a:gd name="connsiteY1" fmla="*/ 2534 h 371362"/>
              <a:gd name="connsiteX2" fmla="*/ 1027064 w 1027064"/>
              <a:gd name="connsiteY2" fmla="*/ 371362 h 371362"/>
              <a:gd name="connsiteX3" fmla="*/ 100990 w 1027064"/>
              <a:gd name="connsiteY3" fmla="*/ 366729 h 371362"/>
              <a:gd name="connsiteX4" fmla="*/ 0 w 1027064"/>
              <a:gd name="connsiteY4" fmla="*/ 0 h 371362"/>
              <a:gd name="connsiteX0" fmla="*/ 0 w 1021066"/>
              <a:gd name="connsiteY0" fmla="*/ 220 h 368828"/>
              <a:gd name="connsiteX1" fmla="*/ 694820 w 1021066"/>
              <a:gd name="connsiteY1" fmla="*/ 0 h 368828"/>
              <a:gd name="connsiteX2" fmla="*/ 1021066 w 1021066"/>
              <a:gd name="connsiteY2" fmla="*/ 368828 h 368828"/>
              <a:gd name="connsiteX3" fmla="*/ 94992 w 1021066"/>
              <a:gd name="connsiteY3" fmla="*/ 364195 h 368828"/>
              <a:gd name="connsiteX4" fmla="*/ 0 w 1021066"/>
              <a:gd name="connsiteY4" fmla="*/ 220 h 368828"/>
              <a:gd name="connsiteX0" fmla="*/ 0 w 1012067"/>
              <a:gd name="connsiteY0" fmla="*/ 0 h 371360"/>
              <a:gd name="connsiteX1" fmla="*/ 685821 w 1012067"/>
              <a:gd name="connsiteY1" fmla="*/ 2532 h 371360"/>
              <a:gd name="connsiteX2" fmla="*/ 1012067 w 1012067"/>
              <a:gd name="connsiteY2" fmla="*/ 371360 h 371360"/>
              <a:gd name="connsiteX3" fmla="*/ 85993 w 1012067"/>
              <a:gd name="connsiteY3" fmla="*/ 366727 h 371360"/>
              <a:gd name="connsiteX4" fmla="*/ 0 w 1012067"/>
              <a:gd name="connsiteY4" fmla="*/ 0 h 371360"/>
              <a:gd name="connsiteX0" fmla="*/ 0 w 1012067"/>
              <a:gd name="connsiteY0" fmla="*/ 220 h 371580"/>
              <a:gd name="connsiteX1" fmla="*/ 685824 w 1012067"/>
              <a:gd name="connsiteY1" fmla="*/ 0 h 371580"/>
              <a:gd name="connsiteX2" fmla="*/ 1012067 w 1012067"/>
              <a:gd name="connsiteY2" fmla="*/ 371580 h 371580"/>
              <a:gd name="connsiteX3" fmla="*/ 85993 w 1012067"/>
              <a:gd name="connsiteY3" fmla="*/ 366947 h 371580"/>
              <a:gd name="connsiteX4" fmla="*/ 0 w 1012067"/>
              <a:gd name="connsiteY4" fmla="*/ 220 h 371580"/>
              <a:gd name="connsiteX0" fmla="*/ 0 w 1015064"/>
              <a:gd name="connsiteY0" fmla="*/ 0 h 376866"/>
              <a:gd name="connsiteX1" fmla="*/ 688821 w 1015064"/>
              <a:gd name="connsiteY1" fmla="*/ 5286 h 376866"/>
              <a:gd name="connsiteX2" fmla="*/ 1015064 w 1015064"/>
              <a:gd name="connsiteY2" fmla="*/ 376866 h 376866"/>
              <a:gd name="connsiteX3" fmla="*/ 88990 w 1015064"/>
              <a:gd name="connsiteY3" fmla="*/ 372233 h 376866"/>
              <a:gd name="connsiteX4" fmla="*/ 0 w 1015064"/>
              <a:gd name="connsiteY4" fmla="*/ 0 h 37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064" h="376866">
                <a:moveTo>
                  <a:pt x="0" y="0"/>
                </a:moveTo>
                <a:lnTo>
                  <a:pt x="688821" y="5286"/>
                </a:lnTo>
                <a:lnTo>
                  <a:pt x="1015064" y="376866"/>
                </a:lnTo>
                <a:lnTo>
                  <a:pt x="88990" y="372233"/>
                </a:lnTo>
                <a:lnTo>
                  <a:pt x="0" y="0"/>
                </a:lnTo>
                <a:close/>
              </a:path>
            </a:pathLst>
          </a:custGeom>
          <a:gradFill flip="none" rotWithShape="1">
            <a:gsLst>
              <a:gs pos="0">
                <a:schemeClr val="accent1">
                  <a:lumMod val="80000"/>
                  <a:lumOff val="20000"/>
                </a:schemeClr>
              </a:gs>
              <a:gs pos="68000">
                <a:schemeClr val="accent1">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a:extLst>
              <a:ext uri="{FF2B5EF4-FFF2-40B4-BE49-F238E27FC236}">
                <a16:creationId xmlns="" xmlns:a16="http://schemas.microsoft.com/office/drawing/2014/main" id="{95F89D26-F309-4FF3-B63E-73ED76021445}"/>
              </a:ext>
            </a:extLst>
          </p:cNvPr>
          <p:cNvSpPr/>
          <p:nvPr/>
        </p:nvSpPr>
        <p:spPr>
          <a:xfrm rot="16200000" flipH="1">
            <a:off x="5684785" y="4541543"/>
            <a:ext cx="847397" cy="504056"/>
          </a:xfrm>
          <a:prstGeom prst="rect">
            <a:avLst/>
          </a:prstGeom>
          <a:gradFill>
            <a:gsLst>
              <a:gs pos="0">
                <a:schemeClr val="accent1"/>
              </a:gs>
              <a:gs pos="68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5">
            <a:extLst>
              <a:ext uri="{FF2B5EF4-FFF2-40B4-BE49-F238E27FC236}">
                <a16:creationId xmlns="" xmlns:a16="http://schemas.microsoft.com/office/drawing/2014/main" id="{8521E655-A3B3-4D34-9D7B-2E9A61551B37}"/>
              </a:ext>
            </a:extLst>
          </p:cNvPr>
          <p:cNvSpPr/>
          <p:nvPr/>
        </p:nvSpPr>
        <p:spPr>
          <a:xfrm rot="5400000">
            <a:off x="5964640" y="2235721"/>
            <a:ext cx="1156190" cy="370132"/>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0968 w 1258787"/>
              <a:gd name="connsiteY0" fmla="*/ 9340 h 380703"/>
              <a:gd name="connsiteX1" fmla="*/ 1258787 w 1258787"/>
              <a:gd name="connsiteY1" fmla="*/ 0 h 380703"/>
              <a:gd name="connsiteX2" fmla="*/ 894085 w 1258787"/>
              <a:gd name="connsiteY2" fmla="*/ 380703 h 380703"/>
              <a:gd name="connsiteX3" fmla="*/ 0 w 1258787"/>
              <a:gd name="connsiteY3" fmla="*/ 370132 h 380703"/>
              <a:gd name="connsiteX4" fmla="*/ 560968 w 1258787"/>
              <a:gd name="connsiteY4" fmla="*/ 9340 h 380703"/>
              <a:gd name="connsiteX0" fmla="*/ 560968 w 1258787"/>
              <a:gd name="connsiteY0" fmla="*/ 9340 h 370132"/>
              <a:gd name="connsiteX1" fmla="*/ 1258787 w 1258787"/>
              <a:gd name="connsiteY1" fmla="*/ 0 h 370132"/>
              <a:gd name="connsiteX2" fmla="*/ 924074 w 1258787"/>
              <a:gd name="connsiteY2" fmla="*/ 369686 h 370132"/>
              <a:gd name="connsiteX3" fmla="*/ 0 w 1258787"/>
              <a:gd name="connsiteY3" fmla="*/ 370132 h 370132"/>
              <a:gd name="connsiteX4" fmla="*/ 560968 w 1258787"/>
              <a:gd name="connsiteY4" fmla="*/ 9340 h 370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787" h="370132">
                <a:moveTo>
                  <a:pt x="560968" y="9340"/>
                </a:moveTo>
                <a:lnTo>
                  <a:pt x="1258787" y="0"/>
                </a:lnTo>
                <a:lnTo>
                  <a:pt x="924074" y="369686"/>
                </a:lnTo>
                <a:lnTo>
                  <a:pt x="0" y="370132"/>
                </a:lnTo>
                <a:lnTo>
                  <a:pt x="560968" y="9340"/>
                </a:lnTo>
                <a:close/>
              </a:path>
            </a:pathLst>
          </a:custGeom>
          <a:gradFill flip="none" rotWithShape="1">
            <a:gsLst>
              <a:gs pos="0">
                <a:schemeClr val="accent4">
                  <a:lumMod val="80000"/>
                  <a:lumOff val="20000"/>
                </a:schemeClr>
              </a:gs>
              <a:gs pos="68000">
                <a:schemeClr val="accent4">
                  <a:lumMod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ectangle 15">
            <a:extLst>
              <a:ext uri="{FF2B5EF4-FFF2-40B4-BE49-F238E27FC236}">
                <a16:creationId xmlns="" xmlns:a16="http://schemas.microsoft.com/office/drawing/2014/main" id="{0C38E617-CA9D-4DB1-B0B6-27C154A136FE}"/>
              </a:ext>
            </a:extLst>
          </p:cNvPr>
          <p:cNvSpPr/>
          <p:nvPr/>
        </p:nvSpPr>
        <p:spPr>
          <a:xfrm rot="16200000" flipH="1">
            <a:off x="5096855" y="2227016"/>
            <a:ext cx="1150803" cy="381599"/>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4115"/>
              <a:gd name="connsiteX1" fmla="*/ 1267786 w 1267786"/>
              <a:gd name="connsiteY1" fmla="*/ 0 h 384115"/>
              <a:gd name="connsiteX2" fmla="*/ 929089 w 1267786"/>
              <a:gd name="connsiteY2" fmla="*/ 384115 h 384115"/>
              <a:gd name="connsiteX3" fmla="*/ 0 w 1267786"/>
              <a:gd name="connsiteY3" fmla="*/ 370132 h 384115"/>
              <a:gd name="connsiteX4" fmla="*/ 569967 w 1267786"/>
              <a:gd name="connsiteY4" fmla="*/ 9340 h 384115"/>
              <a:gd name="connsiteX0" fmla="*/ 555105 w 1252924"/>
              <a:gd name="connsiteY0" fmla="*/ 9340 h 384115"/>
              <a:gd name="connsiteX1" fmla="*/ 1252924 w 1252924"/>
              <a:gd name="connsiteY1" fmla="*/ 0 h 384115"/>
              <a:gd name="connsiteX2" fmla="*/ 914227 w 1252924"/>
              <a:gd name="connsiteY2" fmla="*/ 384115 h 384115"/>
              <a:gd name="connsiteX3" fmla="*/ 0 w 1252924"/>
              <a:gd name="connsiteY3" fmla="*/ 380370 h 384115"/>
              <a:gd name="connsiteX4" fmla="*/ 555105 w 1252924"/>
              <a:gd name="connsiteY4" fmla="*/ 9340 h 384115"/>
              <a:gd name="connsiteX0" fmla="*/ 555105 w 1252924"/>
              <a:gd name="connsiteY0" fmla="*/ 2516 h 384115"/>
              <a:gd name="connsiteX1" fmla="*/ 1252924 w 1252924"/>
              <a:gd name="connsiteY1" fmla="*/ 0 h 384115"/>
              <a:gd name="connsiteX2" fmla="*/ 914227 w 1252924"/>
              <a:gd name="connsiteY2" fmla="*/ 384115 h 384115"/>
              <a:gd name="connsiteX3" fmla="*/ 0 w 1252924"/>
              <a:gd name="connsiteY3" fmla="*/ 380370 h 384115"/>
              <a:gd name="connsiteX4" fmla="*/ 555105 w 1252924"/>
              <a:gd name="connsiteY4" fmla="*/ 2516 h 384115"/>
              <a:gd name="connsiteX0" fmla="*/ 555105 w 1249926"/>
              <a:gd name="connsiteY0" fmla="*/ 0 h 381599"/>
              <a:gd name="connsiteX1" fmla="*/ 1249926 w 1249926"/>
              <a:gd name="connsiteY1" fmla="*/ 2993 h 381599"/>
              <a:gd name="connsiteX2" fmla="*/ 914227 w 1249926"/>
              <a:gd name="connsiteY2" fmla="*/ 381599 h 381599"/>
              <a:gd name="connsiteX3" fmla="*/ 0 w 1249926"/>
              <a:gd name="connsiteY3" fmla="*/ 377854 h 381599"/>
              <a:gd name="connsiteX4" fmla="*/ 555105 w 1249926"/>
              <a:gd name="connsiteY4" fmla="*/ 0 h 381599"/>
              <a:gd name="connsiteX0" fmla="*/ 546109 w 1240930"/>
              <a:gd name="connsiteY0" fmla="*/ 0 h 381599"/>
              <a:gd name="connsiteX1" fmla="*/ 1240930 w 1240930"/>
              <a:gd name="connsiteY1" fmla="*/ 2993 h 381599"/>
              <a:gd name="connsiteX2" fmla="*/ 905231 w 1240930"/>
              <a:gd name="connsiteY2" fmla="*/ 381599 h 381599"/>
              <a:gd name="connsiteX3" fmla="*/ 0 w 1240930"/>
              <a:gd name="connsiteY3" fmla="*/ 369592 h 381599"/>
              <a:gd name="connsiteX4" fmla="*/ 546109 w 1240930"/>
              <a:gd name="connsiteY4" fmla="*/ 0 h 381599"/>
              <a:gd name="connsiteX0" fmla="*/ 558101 w 1252922"/>
              <a:gd name="connsiteY0" fmla="*/ 0 h 381599"/>
              <a:gd name="connsiteX1" fmla="*/ 1252922 w 1252922"/>
              <a:gd name="connsiteY1" fmla="*/ 2993 h 381599"/>
              <a:gd name="connsiteX2" fmla="*/ 917223 w 1252922"/>
              <a:gd name="connsiteY2" fmla="*/ 381599 h 381599"/>
              <a:gd name="connsiteX3" fmla="*/ 0 w 1252922"/>
              <a:gd name="connsiteY3" fmla="*/ 375103 h 381599"/>
              <a:gd name="connsiteX4" fmla="*/ 558101 w 1252922"/>
              <a:gd name="connsiteY4" fmla="*/ 0 h 381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22" h="381599">
                <a:moveTo>
                  <a:pt x="558101" y="0"/>
                </a:moveTo>
                <a:lnTo>
                  <a:pt x="1252922" y="2993"/>
                </a:lnTo>
                <a:lnTo>
                  <a:pt x="917223" y="381599"/>
                </a:lnTo>
                <a:lnTo>
                  <a:pt x="0" y="375103"/>
                </a:lnTo>
                <a:lnTo>
                  <a:pt x="558101" y="0"/>
                </a:lnTo>
                <a:close/>
              </a:path>
            </a:pathLst>
          </a:custGeom>
          <a:gradFill flip="none" rotWithShape="1">
            <a:gsLst>
              <a:gs pos="0">
                <a:schemeClr val="accent4">
                  <a:lumMod val="80000"/>
                  <a:lumOff val="20000"/>
                </a:schemeClr>
              </a:gs>
              <a:gs pos="68000">
                <a:schemeClr val="accent4">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Rectangle 12">
            <a:extLst>
              <a:ext uri="{FF2B5EF4-FFF2-40B4-BE49-F238E27FC236}">
                <a16:creationId xmlns="" xmlns:a16="http://schemas.microsoft.com/office/drawing/2014/main" id="{9EBBC134-FD89-4A27-AB23-51D06688CD6A}"/>
              </a:ext>
            </a:extLst>
          </p:cNvPr>
          <p:cNvSpPr/>
          <p:nvPr/>
        </p:nvSpPr>
        <p:spPr>
          <a:xfrm rot="5400000">
            <a:off x="7962660" y="1109151"/>
            <a:ext cx="634879" cy="31235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4" name="Rectangle 13">
            <a:extLst>
              <a:ext uri="{FF2B5EF4-FFF2-40B4-BE49-F238E27FC236}">
                <a16:creationId xmlns="" xmlns:a16="http://schemas.microsoft.com/office/drawing/2014/main" id="{4B8B4750-38B3-412A-AC88-C3382D6DAA3A}"/>
              </a:ext>
            </a:extLst>
          </p:cNvPr>
          <p:cNvSpPr/>
          <p:nvPr/>
        </p:nvSpPr>
        <p:spPr>
          <a:xfrm rot="5400000">
            <a:off x="5684785" y="2011976"/>
            <a:ext cx="847397" cy="504056"/>
          </a:xfrm>
          <a:prstGeom prst="rect">
            <a:avLst/>
          </a:prstGeom>
          <a:gradFill>
            <a:gsLst>
              <a:gs pos="0">
                <a:schemeClr val="accent4"/>
              </a:gs>
              <a:gs pos="68000">
                <a:schemeClr val="accent4">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5" name="Rectangle 14">
            <a:extLst>
              <a:ext uri="{FF2B5EF4-FFF2-40B4-BE49-F238E27FC236}">
                <a16:creationId xmlns="" xmlns:a16="http://schemas.microsoft.com/office/drawing/2014/main" id="{7B4E1CC8-E0AD-46D5-A3C2-2FD3FC49A4A7}"/>
              </a:ext>
            </a:extLst>
          </p:cNvPr>
          <p:cNvSpPr/>
          <p:nvPr/>
        </p:nvSpPr>
        <p:spPr>
          <a:xfrm rot="5400000">
            <a:off x="8306171" y="2037637"/>
            <a:ext cx="634878" cy="381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6" name="Rectangle 15">
            <a:extLst>
              <a:ext uri="{FF2B5EF4-FFF2-40B4-BE49-F238E27FC236}">
                <a16:creationId xmlns="" xmlns:a16="http://schemas.microsoft.com/office/drawing/2014/main" id="{E9901891-2790-4516-9ACF-E05EE2AA11CA}"/>
              </a:ext>
            </a:extLst>
          </p:cNvPr>
          <p:cNvSpPr/>
          <p:nvPr/>
        </p:nvSpPr>
        <p:spPr>
          <a:xfrm rot="5400000">
            <a:off x="6113268" y="3760806"/>
            <a:ext cx="848646" cy="366503"/>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920896"/>
              <a:gd name="connsiteY0" fmla="*/ 0 h 389175"/>
              <a:gd name="connsiteX1" fmla="*/ 810585 w 920896"/>
              <a:gd name="connsiteY1" fmla="*/ 2534 h 389175"/>
              <a:gd name="connsiteX2" fmla="*/ 920896 w 920896"/>
              <a:gd name="connsiteY2" fmla="*/ 389175 h 389175"/>
              <a:gd name="connsiteX3" fmla="*/ 0 w 920896"/>
              <a:gd name="connsiteY3" fmla="*/ 384541 h 389175"/>
              <a:gd name="connsiteX4" fmla="*/ 112766 w 920896"/>
              <a:gd name="connsiteY4" fmla="*/ 0 h 389175"/>
              <a:gd name="connsiteX0" fmla="*/ 112766 w 825893"/>
              <a:gd name="connsiteY0" fmla="*/ 0 h 384541"/>
              <a:gd name="connsiteX1" fmla="*/ 810585 w 825893"/>
              <a:gd name="connsiteY1" fmla="*/ 2534 h 384541"/>
              <a:gd name="connsiteX2" fmla="*/ 825893 w 825893"/>
              <a:gd name="connsiteY2" fmla="*/ 383238 h 384541"/>
              <a:gd name="connsiteX3" fmla="*/ 0 w 825893"/>
              <a:gd name="connsiteY3" fmla="*/ 384541 h 384541"/>
              <a:gd name="connsiteX4" fmla="*/ 112766 w 825893"/>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12766 w 920956"/>
              <a:gd name="connsiteY0" fmla="*/ 0 h 384541"/>
              <a:gd name="connsiteX1" fmla="*/ 810585 w 920956"/>
              <a:gd name="connsiteY1" fmla="*/ 2534 h 384541"/>
              <a:gd name="connsiteX2" fmla="*/ 920956 w 920956"/>
              <a:gd name="connsiteY2" fmla="*/ 377300 h 384541"/>
              <a:gd name="connsiteX3" fmla="*/ 0 w 920956"/>
              <a:gd name="connsiteY3" fmla="*/ 384541 h 384541"/>
              <a:gd name="connsiteX4" fmla="*/ 112766 w 920956"/>
              <a:gd name="connsiteY4" fmla="*/ 0 h 384541"/>
              <a:gd name="connsiteX0" fmla="*/ 115762 w 923952"/>
              <a:gd name="connsiteY0" fmla="*/ 0 h 377300"/>
              <a:gd name="connsiteX1" fmla="*/ 813581 w 923952"/>
              <a:gd name="connsiteY1" fmla="*/ 2534 h 377300"/>
              <a:gd name="connsiteX2" fmla="*/ 923952 w 923952"/>
              <a:gd name="connsiteY2" fmla="*/ 377300 h 377300"/>
              <a:gd name="connsiteX3" fmla="*/ 0 w 923952"/>
              <a:gd name="connsiteY3" fmla="*/ 373525 h 377300"/>
              <a:gd name="connsiteX4" fmla="*/ 115762 w 923952"/>
              <a:gd name="connsiteY4" fmla="*/ 0 h 377300"/>
              <a:gd name="connsiteX0" fmla="*/ 118760 w 923952"/>
              <a:gd name="connsiteY0" fmla="*/ 220 h 374766"/>
              <a:gd name="connsiteX1" fmla="*/ 813581 w 923952"/>
              <a:gd name="connsiteY1" fmla="*/ 0 h 374766"/>
              <a:gd name="connsiteX2" fmla="*/ 923952 w 923952"/>
              <a:gd name="connsiteY2" fmla="*/ 374766 h 374766"/>
              <a:gd name="connsiteX3" fmla="*/ 0 w 923952"/>
              <a:gd name="connsiteY3" fmla="*/ 370991 h 374766"/>
              <a:gd name="connsiteX4" fmla="*/ 118760 w 923952"/>
              <a:gd name="connsiteY4" fmla="*/ 220 h 374766"/>
              <a:gd name="connsiteX0" fmla="*/ 118760 w 923952"/>
              <a:gd name="connsiteY0" fmla="*/ 0 h 374546"/>
              <a:gd name="connsiteX1" fmla="*/ 813581 w 923952"/>
              <a:gd name="connsiteY1" fmla="*/ 8043 h 374546"/>
              <a:gd name="connsiteX2" fmla="*/ 923952 w 923952"/>
              <a:gd name="connsiteY2" fmla="*/ 374546 h 374546"/>
              <a:gd name="connsiteX3" fmla="*/ 0 w 923952"/>
              <a:gd name="connsiteY3" fmla="*/ 370771 h 374546"/>
              <a:gd name="connsiteX4" fmla="*/ 118760 w 923952"/>
              <a:gd name="connsiteY4" fmla="*/ 0 h 374546"/>
              <a:gd name="connsiteX0" fmla="*/ 124757 w 923952"/>
              <a:gd name="connsiteY0" fmla="*/ 0 h 371792"/>
              <a:gd name="connsiteX1" fmla="*/ 813581 w 923952"/>
              <a:gd name="connsiteY1" fmla="*/ 5289 h 371792"/>
              <a:gd name="connsiteX2" fmla="*/ 923952 w 923952"/>
              <a:gd name="connsiteY2" fmla="*/ 371792 h 371792"/>
              <a:gd name="connsiteX3" fmla="*/ 0 w 923952"/>
              <a:gd name="connsiteY3" fmla="*/ 368017 h 371792"/>
              <a:gd name="connsiteX4" fmla="*/ 124757 w 923952"/>
              <a:gd name="connsiteY4" fmla="*/ 0 h 371792"/>
              <a:gd name="connsiteX0" fmla="*/ 112763 w 923952"/>
              <a:gd name="connsiteY0" fmla="*/ 220 h 366503"/>
              <a:gd name="connsiteX1" fmla="*/ 813581 w 923952"/>
              <a:gd name="connsiteY1" fmla="*/ 0 h 366503"/>
              <a:gd name="connsiteX2" fmla="*/ 923952 w 923952"/>
              <a:gd name="connsiteY2" fmla="*/ 366503 h 366503"/>
              <a:gd name="connsiteX3" fmla="*/ 0 w 923952"/>
              <a:gd name="connsiteY3" fmla="*/ 362728 h 366503"/>
              <a:gd name="connsiteX4" fmla="*/ 112763 w 923952"/>
              <a:gd name="connsiteY4" fmla="*/ 220 h 36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52" h="366503">
                <a:moveTo>
                  <a:pt x="112763" y="220"/>
                </a:moveTo>
                <a:lnTo>
                  <a:pt x="813581" y="0"/>
                </a:lnTo>
                <a:lnTo>
                  <a:pt x="923952" y="366503"/>
                </a:lnTo>
                <a:lnTo>
                  <a:pt x="0" y="362728"/>
                </a:lnTo>
                <a:lnTo>
                  <a:pt x="112763" y="220"/>
                </a:lnTo>
                <a:close/>
              </a:path>
            </a:pathLst>
          </a:custGeom>
          <a:gradFill flip="none" rotWithShape="1">
            <a:gsLst>
              <a:gs pos="0">
                <a:schemeClr val="accent2"/>
              </a:gs>
              <a:gs pos="68000">
                <a:schemeClr val="accent2">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7" name="Rectangle 15">
            <a:extLst>
              <a:ext uri="{FF2B5EF4-FFF2-40B4-BE49-F238E27FC236}">
                <a16:creationId xmlns="" xmlns:a16="http://schemas.microsoft.com/office/drawing/2014/main" id="{2249C2D3-0EEE-4E5B-BE55-F02964FF0505}"/>
              </a:ext>
            </a:extLst>
          </p:cNvPr>
          <p:cNvSpPr/>
          <p:nvPr/>
        </p:nvSpPr>
        <p:spPr>
          <a:xfrm rot="16200000" flipH="1">
            <a:off x="5252300" y="3755526"/>
            <a:ext cx="833561" cy="381129"/>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920896"/>
              <a:gd name="connsiteY0" fmla="*/ 0 h 389175"/>
              <a:gd name="connsiteX1" fmla="*/ 810585 w 920896"/>
              <a:gd name="connsiteY1" fmla="*/ 2534 h 389175"/>
              <a:gd name="connsiteX2" fmla="*/ 920896 w 920896"/>
              <a:gd name="connsiteY2" fmla="*/ 389175 h 389175"/>
              <a:gd name="connsiteX3" fmla="*/ 0 w 920896"/>
              <a:gd name="connsiteY3" fmla="*/ 384541 h 389175"/>
              <a:gd name="connsiteX4" fmla="*/ 112766 w 920896"/>
              <a:gd name="connsiteY4" fmla="*/ 0 h 389175"/>
              <a:gd name="connsiteX0" fmla="*/ 112766 w 825893"/>
              <a:gd name="connsiteY0" fmla="*/ 0 h 384541"/>
              <a:gd name="connsiteX1" fmla="*/ 810585 w 825893"/>
              <a:gd name="connsiteY1" fmla="*/ 2534 h 384541"/>
              <a:gd name="connsiteX2" fmla="*/ 825893 w 825893"/>
              <a:gd name="connsiteY2" fmla="*/ 383238 h 384541"/>
              <a:gd name="connsiteX3" fmla="*/ 0 w 825893"/>
              <a:gd name="connsiteY3" fmla="*/ 384541 h 384541"/>
              <a:gd name="connsiteX4" fmla="*/ 112766 w 825893"/>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05336 w 907528"/>
              <a:gd name="connsiteY0" fmla="*/ 0 h 384541"/>
              <a:gd name="connsiteX1" fmla="*/ 803155 w 907528"/>
              <a:gd name="connsiteY1" fmla="*/ 2534 h 384541"/>
              <a:gd name="connsiteX2" fmla="*/ 907528 w 907528"/>
              <a:gd name="connsiteY2" fmla="*/ 377300 h 384541"/>
              <a:gd name="connsiteX3" fmla="*/ 0 w 907528"/>
              <a:gd name="connsiteY3" fmla="*/ 384541 h 384541"/>
              <a:gd name="connsiteX4" fmla="*/ 105336 w 907528"/>
              <a:gd name="connsiteY4" fmla="*/ 0 h 384541"/>
              <a:gd name="connsiteX0" fmla="*/ 105336 w 907528"/>
              <a:gd name="connsiteY0" fmla="*/ 0 h 384541"/>
              <a:gd name="connsiteX1" fmla="*/ 803155 w 907528"/>
              <a:gd name="connsiteY1" fmla="*/ 2534 h 384541"/>
              <a:gd name="connsiteX2" fmla="*/ 907528 w 907528"/>
              <a:gd name="connsiteY2" fmla="*/ 380712 h 384541"/>
              <a:gd name="connsiteX3" fmla="*/ 0 w 907528"/>
              <a:gd name="connsiteY3" fmla="*/ 384541 h 384541"/>
              <a:gd name="connsiteX4" fmla="*/ 105336 w 907528"/>
              <a:gd name="connsiteY4" fmla="*/ 0 h 384541"/>
              <a:gd name="connsiteX0" fmla="*/ 105336 w 907528"/>
              <a:gd name="connsiteY0" fmla="*/ 0 h 384541"/>
              <a:gd name="connsiteX1" fmla="*/ 806870 w 907528"/>
              <a:gd name="connsiteY1" fmla="*/ 5946 h 384541"/>
              <a:gd name="connsiteX2" fmla="*/ 907528 w 907528"/>
              <a:gd name="connsiteY2" fmla="*/ 380712 h 384541"/>
              <a:gd name="connsiteX3" fmla="*/ 0 w 907528"/>
              <a:gd name="connsiteY3" fmla="*/ 384541 h 384541"/>
              <a:gd name="connsiteX4" fmla="*/ 105336 w 907528"/>
              <a:gd name="connsiteY4" fmla="*/ 0 h 384541"/>
              <a:gd name="connsiteX0" fmla="*/ 105336 w 907528"/>
              <a:gd name="connsiteY0" fmla="*/ 0 h 381129"/>
              <a:gd name="connsiteX1" fmla="*/ 806870 w 907528"/>
              <a:gd name="connsiteY1" fmla="*/ 2534 h 381129"/>
              <a:gd name="connsiteX2" fmla="*/ 907528 w 907528"/>
              <a:gd name="connsiteY2" fmla="*/ 377300 h 381129"/>
              <a:gd name="connsiteX3" fmla="*/ 0 w 907528"/>
              <a:gd name="connsiteY3" fmla="*/ 381129 h 381129"/>
              <a:gd name="connsiteX4" fmla="*/ 105336 w 907528"/>
              <a:gd name="connsiteY4" fmla="*/ 0 h 381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28" h="381129">
                <a:moveTo>
                  <a:pt x="105336" y="0"/>
                </a:moveTo>
                <a:lnTo>
                  <a:pt x="806870" y="2534"/>
                </a:lnTo>
                <a:lnTo>
                  <a:pt x="907528" y="377300"/>
                </a:lnTo>
                <a:lnTo>
                  <a:pt x="0" y="381129"/>
                </a:lnTo>
                <a:lnTo>
                  <a:pt x="105336" y="0"/>
                </a:lnTo>
                <a:close/>
              </a:path>
            </a:pathLst>
          </a:custGeom>
          <a:gradFill flip="none" rotWithShape="1">
            <a:gsLst>
              <a:gs pos="0">
                <a:schemeClr val="accent2">
                  <a:lumMod val="95000"/>
                  <a:lumOff val="5000"/>
                </a:schemeClr>
              </a:gs>
              <a:gs pos="68000">
                <a:schemeClr val="accent2">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8" name="Rectangle 17">
            <a:extLst>
              <a:ext uri="{FF2B5EF4-FFF2-40B4-BE49-F238E27FC236}">
                <a16:creationId xmlns="" xmlns:a16="http://schemas.microsoft.com/office/drawing/2014/main" id="{781EBF93-1AE9-438F-A6FC-666F7BA0A888}"/>
              </a:ext>
            </a:extLst>
          </p:cNvPr>
          <p:cNvSpPr/>
          <p:nvPr/>
        </p:nvSpPr>
        <p:spPr>
          <a:xfrm rot="5400000">
            <a:off x="5684785" y="3695936"/>
            <a:ext cx="847397" cy="504056"/>
          </a:xfrm>
          <a:prstGeom prst="rect">
            <a:avLst/>
          </a:prstGeom>
          <a:gradFill>
            <a:gsLst>
              <a:gs pos="0">
                <a:schemeClr val="accent2">
                  <a:lumMod val="100000"/>
                </a:schemeClr>
              </a:gs>
              <a:gs pos="68000">
                <a:schemeClr val="accent2">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9" name="Rectangle 15">
            <a:extLst>
              <a:ext uri="{FF2B5EF4-FFF2-40B4-BE49-F238E27FC236}">
                <a16:creationId xmlns="" xmlns:a16="http://schemas.microsoft.com/office/drawing/2014/main" id="{5B4796AA-A672-4B5C-B61E-CF4693C882DE}"/>
              </a:ext>
            </a:extLst>
          </p:cNvPr>
          <p:cNvSpPr/>
          <p:nvPr/>
        </p:nvSpPr>
        <p:spPr>
          <a:xfrm rot="5400000">
            <a:off x="5955056" y="5287092"/>
            <a:ext cx="1156748" cy="372666"/>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259394"/>
              <a:gd name="connsiteY0" fmla="*/ 0 h 366729"/>
              <a:gd name="connsiteX1" fmla="*/ 697819 w 1259394"/>
              <a:gd name="connsiteY1" fmla="*/ 2534 h 366729"/>
              <a:gd name="connsiteX2" fmla="*/ 1259394 w 1259394"/>
              <a:gd name="connsiteY2" fmla="*/ 365424 h 366729"/>
              <a:gd name="connsiteX3" fmla="*/ 100990 w 1259394"/>
              <a:gd name="connsiteY3" fmla="*/ 366729 h 366729"/>
              <a:gd name="connsiteX4" fmla="*/ 0 w 1259394"/>
              <a:gd name="connsiteY4" fmla="*/ 0 h 366729"/>
              <a:gd name="connsiteX0" fmla="*/ 0 w 1259394"/>
              <a:gd name="connsiteY0" fmla="*/ 0 h 372666"/>
              <a:gd name="connsiteX1" fmla="*/ 697819 w 1259394"/>
              <a:gd name="connsiteY1" fmla="*/ 2534 h 372666"/>
              <a:gd name="connsiteX2" fmla="*/ 1259394 w 1259394"/>
              <a:gd name="connsiteY2" fmla="*/ 365424 h 372666"/>
              <a:gd name="connsiteX3" fmla="*/ 350372 w 1259394"/>
              <a:gd name="connsiteY3" fmla="*/ 372666 h 372666"/>
              <a:gd name="connsiteX4" fmla="*/ 0 w 1259394"/>
              <a:gd name="connsiteY4" fmla="*/ 0 h 37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394" h="372666">
                <a:moveTo>
                  <a:pt x="0" y="0"/>
                </a:moveTo>
                <a:lnTo>
                  <a:pt x="697819" y="2534"/>
                </a:lnTo>
                <a:lnTo>
                  <a:pt x="1259394" y="365424"/>
                </a:lnTo>
                <a:lnTo>
                  <a:pt x="350372" y="372666"/>
                </a:lnTo>
                <a:lnTo>
                  <a:pt x="0" y="0"/>
                </a:lnTo>
                <a:close/>
              </a:path>
            </a:pathLst>
          </a:custGeom>
          <a:gradFill flip="none" rotWithShape="1">
            <a:gsLst>
              <a:gs pos="0">
                <a:schemeClr val="accent6">
                  <a:lumMod val="80000"/>
                  <a:lumOff val="20000"/>
                </a:schemeClr>
              </a:gs>
              <a:gs pos="68000">
                <a:schemeClr val="accent6">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0" name="Rectangle 15">
            <a:extLst>
              <a:ext uri="{FF2B5EF4-FFF2-40B4-BE49-F238E27FC236}">
                <a16:creationId xmlns="" xmlns:a16="http://schemas.microsoft.com/office/drawing/2014/main" id="{BD514B0C-4D62-4F27-87AB-0400B48B7A9C}"/>
              </a:ext>
            </a:extLst>
          </p:cNvPr>
          <p:cNvSpPr/>
          <p:nvPr/>
        </p:nvSpPr>
        <p:spPr>
          <a:xfrm rot="16200000" flipH="1">
            <a:off x="5094937" y="5287092"/>
            <a:ext cx="1156748" cy="372666"/>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259394"/>
              <a:gd name="connsiteY0" fmla="*/ 0 h 366729"/>
              <a:gd name="connsiteX1" fmla="*/ 697819 w 1259394"/>
              <a:gd name="connsiteY1" fmla="*/ 2534 h 366729"/>
              <a:gd name="connsiteX2" fmla="*/ 1259394 w 1259394"/>
              <a:gd name="connsiteY2" fmla="*/ 365424 h 366729"/>
              <a:gd name="connsiteX3" fmla="*/ 100990 w 1259394"/>
              <a:gd name="connsiteY3" fmla="*/ 366729 h 366729"/>
              <a:gd name="connsiteX4" fmla="*/ 0 w 1259394"/>
              <a:gd name="connsiteY4" fmla="*/ 0 h 366729"/>
              <a:gd name="connsiteX0" fmla="*/ 0 w 1259394"/>
              <a:gd name="connsiteY0" fmla="*/ 0 h 372666"/>
              <a:gd name="connsiteX1" fmla="*/ 697819 w 1259394"/>
              <a:gd name="connsiteY1" fmla="*/ 2534 h 372666"/>
              <a:gd name="connsiteX2" fmla="*/ 1259394 w 1259394"/>
              <a:gd name="connsiteY2" fmla="*/ 365424 h 372666"/>
              <a:gd name="connsiteX3" fmla="*/ 350372 w 1259394"/>
              <a:gd name="connsiteY3" fmla="*/ 372666 h 372666"/>
              <a:gd name="connsiteX4" fmla="*/ 0 w 1259394"/>
              <a:gd name="connsiteY4" fmla="*/ 0 h 372666"/>
              <a:gd name="connsiteX0" fmla="*/ 0 w 1259394"/>
              <a:gd name="connsiteY0" fmla="*/ 0 h 372666"/>
              <a:gd name="connsiteX1" fmla="*/ 697819 w 1259394"/>
              <a:gd name="connsiteY1" fmla="*/ 2534 h 372666"/>
              <a:gd name="connsiteX2" fmla="*/ 1259394 w 1259394"/>
              <a:gd name="connsiteY2" fmla="*/ 365424 h 372666"/>
              <a:gd name="connsiteX3" fmla="*/ 335513 w 1259394"/>
              <a:gd name="connsiteY3" fmla="*/ 372666 h 372666"/>
              <a:gd name="connsiteX4" fmla="*/ 0 w 1259394"/>
              <a:gd name="connsiteY4" fmla="*/ 0 h 372666"/>
              <a:gd name="connsiteX0" fmla="*/ 0 w 1259394"/>
              <a:gd name="connsiteY0" fmla="*/ 0 h 372666"/>
              <a:gd name="connsiteX1" fmla="*/ 697819 w 1259394"/>
              <a:gd name="connsiteY1" fmla="*/ 2534 h 372666"/>
              <a:gd name="connsiteX2" fmla="*/ 1259394 w 1259394"/>
              <a:gd name="connsiteY2" fmla="*/ 372248 h 372666"/>
              <a:gd name="connsiteX3" fmla="*/ 335513 w 1259394"/>
              <a:gd name="connsiteY3" fmla="*/ 372666 h 372666"/>
              <a:gd name="connsiteX4" fmla="*/ 0 w 1259394"/>
              <a:gd name="connsiteY4" fmla="*/ 0 h 37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394" h="372666">
                <a:moveTo>
                  <a:pt x="0" y="0"/>
                </a:moveTo>
                <a:lnTo>
                  <a:pt x="697819" y="2534"/>
                </a:lnTo>
                <a:lnTo>
                  <a:pt x="1259394" y="372248"/>
                </a:lnTo>
                <a:lnTo>
                  <a:pt x="335513" y="372666"/>
                </a:lnTo>
                <a:lnTo>
                  <a:pt x="0" y="0"/>
                </a:lnTo>
                <a:close/>
              </a:path>
            </a:pathLst>
          </a:custGeom>
          <a:gradFill flip="none" rotWithShape="1">
            <a:gsLst>
              <a:gs pos="0">
                <a:schemeClr val="accent6">
                  <a:lumMod val="90000"/>
                  <a:lumOff val="10000"/>
                </a:schemeClr>
              </a:gs>
              <a:gs pos="68000">
                <a:schemeClr val="accent6">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1" name="Rectangle 20">
            <a:extLst>
              <a:ext uri="{FF2B5EF4-FFF2-40B4-BE49-F238E27FC236}">
                <a16:creationId xmlns="" xmlns:a16="http://schemas.microsoft.com/office/drawing/2014/main" id="{B578C205-8BCD-4B45-996E-6932107344A8}"/>
              </a:ext>
            </a:extLst>
          </p:cNvPr>
          <p:cNvSpPr/>
          <p:nvPr/>
        </p:nvSpPr>
        <p:spPr>
          <a:xfrm rot="5400000">
            <a:off x="8786525" y="2827248"/>
            <a:ext cx="634880" cy="47713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2" name="Rectangle 21">
            <a:extLst>
              <a:ext uri="{FF2B5EF4-FFF2-40B4-BE49-F238E27FC236}">
                <a16:creationId xmlns="" xmlns:a16="http://schemas.microsoft.com/office/drawing/2014/main" id="{0E1B7287-C83C-4618-A648-9078349D6B49}"/>
              </a:ext>
            </a:extLst>
          </p:cNvPr>
          <p:cNvSpPr/>
          <p:nvPr/>
        </p:nvSpPr>
        <p:spPr>
          <a:xfrm rot="5400000">
            <a:off x="5684785" y="5376072"/>
            <a:ext cx="847397" cy="504056"/>
          </a:xfrm>
          <a:prstGeom prst="rect">
            <a:avLst/>
          </a:prstGeom>
          <a:gradFill>
            <a:gsLst>
              <a:gs pos="0">
                <a:schemeClr val="accent6"/>
              </a:gs>
              <a:gs pos="68000">
                <a:schemeClr val="accent6">
                  <a:lumMod val="9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3" name="TextBox 22">
            <a:extLst>
              <a:ext uri="{FF2B5EF4-FFF2-40B4-BE49-F238E27FC236}">
                <a16:creationId xmlns="" xmlns:a16="http://schemas.microsoft.com/office/drawing/2014/main" id="{3B477347-4E1A-4C38-8027-979E5C59FE77}"/>
              </a:ext>
            </a:extLst>
          </p:cNvPr>
          <p:cNvSpPr txBox="1"/>
          <p:nvPr/>
        </p:nvSpPr>
        <p:spPr>
          <a:xfrm rot="16200000">
            <a:off x="5741735" y="5456730"/>
            <a:ext cx="733496" cy="338554"/>
          </a:xfrm>
          <a:prstGeom prst="rect">
            <a:avLst/>
          </a:prstGeom>
          <a:noFill/>
        </p:spPr>
        <p:txBody>
          <a:bodyPr wrap="square" rtlCol="0">
            <a:spAutoFit/>
          </a:bodyPr>
          <a:lstStyle/>
          <a:p>
            <a:pPr algn="ctr"/>
            <a:r>
              <a:rPr lang="fr-BE" altLang="ko-KR" sz="1600" b="1" dirty="0" smtClean="0">
                <a:solidFill>
                  <a:schemeClr val="bg1"/>
                </a:solidFill>
                <a:cs typeface="Arial" pitchFamily="34" charset="0"/>
              </a:rPr>
              <a:t>5</a:t>
            </a:r>
            <a:endParaRPr lang="ko-KR" altLang="en-US" sz="1600" b="1" dirty="0">
              <a:solidFill>
                <a:schemeClr val="bg1"/>
              </a:solidFill>
              <a:cs typeface="Arial" pitchFamily="34" charset="0"/>
            </a:endParaRPr>
          </a:p>
        </p:txBody>
      </p:sp>
      <p:sp>
        <p:nvSpPr>
          <p:cNvPr id="24" name="TextBox 23">
            <a:extLst>
              <a:ext uri="{FF2B5EF4-FFF2-40B4-BE49-F238E27FC236}">
                <a16:creationId xmlns="" xmlns:a16="http://schemas.microsoft.com/office/drawing/2014/main" id="{89B79EBC-DFB5-465D-AEB0-144ACBA4E839}"/>
              </a:ext>
            </a:extLst>
          </p:cNvPr>
          <p:cNvSpPr txBox="1"/>
          <p:nvPr/>
        </p:nvSpPr>
        <p:spPr>
          <a:xfrm rot="16200000">
            <a:off x="5741735" y="4617377"/>
            <a:ext cx="733496"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4</a:t>
            </a:r>
            <a:endParaRPr lang="ko-KR" altLang="en-US" sz="1600" b="1" dirty="0">
              <a:solidFill>
                <a:schemeClr val="bg1"/>
              </a:solidFill>
              <a:cs typeface="Arial" pitchFamily="34" charset="0"/>
            </a:endParaRPr>
          </a:p>
        </p:txBody>
      </p:sp>
      <p:sp>
        <p:nvSpPr>
          <p:cNvPr id="25" name="TextBox 24">
            <a:extLst>
              <a:ext uri="{FF2B5EF4-FFF2-40B4-BE49-F238E27FC236}">
                <a16:creationId xmlns="" xmlns:a16="http://schemas.microsoft.com/office/drawing/2014/main" id="{8BC5952E-3B25-4A58-B2BE-22863D1BFB42}"/>
              </a:ext>
            </a:extLst>
          </p:cNvPr>
          <p:cNvSpPr txBox="1"/>
          <p:nvPr/>
        </p:nvSpPr>
        <p:spPr>
          <a:xfrm rot="16200000">
            <a:off x="5741735" y="3778025"/>
            <a:ext cx="733496"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3</a:t>
            </a:r>
            <a:endParaRPr lang="ko-KR" altLang="en-US" sz="1600" b="1" dirty="0">
              <a:solidFill>
                <a:schemeClr val="bg1"/>
              </a:solidFill>
              <a:cs typeface="Arial" pitchFamily="34" charset="0"/>
            </a:endParaRPr>
          </a:p>
        </p:txBody>
      </p:sp>
      <p:sp>
        <p:nvSpPr>
          <p:cNvPr id="26" name="TextBox 25">
            <a:extLst>
              <a:ext uri="{FF2B5EF4-FFF2-40B4-BE49-F238E27FC236}">
                <a16:creationId xmlns="" xmlns:a16="http://schemas.microsoft.com/office/drawing/2014/main" id="{2A766C89-586C-464A-A7C9-65E34D45B76B}"/>
              </a:ext>
            </a:extLst>
          </p:cNvPr>
          <p:cNvSpPr txBox="1"/>
          <p:nvPr/>
        </p:nvSpPr>
        <p:spPr>
          <a:xfrm rot="16200000">
            <a:off x="5741735" y="2938673"/>
            <a:ext cx="733496" cy="338554"/>
          </a:xfrm>
          <a:prstGeom prst="rect">
            <a:avLst/>
          </a:prstGeom>
          <a:noFill/>
        </p:spPr>
        <p:txBody>
          <a:bodyPr wrap="square" rtlCol="0">
            <a:spAutoFit/>
          </a:bodyPr>
          <a:lstStyle/>
          <a:p>
            <a:pPr algn="ctr"/>
            <a:r>
              <a:rPr lang="en-US" altLang="ko-KR" sz="1600" b="1" dirty="0" smtClean="0">
                <a:solidFill>
                  <a:schemeClr val="bg1"/>
                </a:solidFill>
                <a:cs typeface="Arial" pitchFamily="34" charset="0"/>
              </a:rPr>
              <a:t>2</a:t>
            </a:r>
            <a:endParaRPr lang="ko-KR" altLang="en-US" sz="1600" b="1" dirty="0">
              <a:solidFill>
                <a:schemeClr val="bg1"/>
              </a:solidFill>
              <a:cs typeface="Arial" pitchFamily="34" charset="0"/>
            </a:endParaRPr>
          </a:p>
        </p:txBody>
      </p:sp>
      <p:sp>
        <p:nvSpPr>
          <p:cNvPr id="27" name="TextBox 26">
            <a:extLst>
              <a:ext uri="{FF2B5EF4-FFF2-40B4-BE49-F238E27FC236}">
                <a16:creationId xmlns="" xmlns:a16="http://schemas.microsoft.com/office/drawing/2014/main" id="{30429D14-AC01-4972-BEFA-990D8A82D1BF}"/>
              </a:ext>
            </a:extLst>
          </p:cNvPr>
          <p:cNvSpPr txBox="1"/>
          <p:nvPr/>
        </p:nvSpPr>
        <p:spPr>
          <a:xfrm rot="16200000">
            <a:off x="5741735" y="2099321"/>
            <a:ext cx="733496" cy="338554"/>
          </a:xfrm>
          <a:prstGeom prst="rect">
            <a:avLst/>
          </a:prstGeom>
          <a:noFill/>
        </p:spPr>
        <p:txBody>
          <a:bodyPr wrap="square" rtlCol="0">
            <a:spAutoFit/>
          </a:bodyPr>
          <a:lstStyle/>
          <a:p>
            <a:pPr algn="ctr"/>
            <a:r>
              <a:rPr lang="en-US" altLang="ko-KR" sz="1600" b="1" dirty="0" smtClean="0">
                <a:solidFill>
                  <a:schemeClr val="bg1"/>
                </a:solidFill>
                <a:cs typeface="Arial" pitchFamily="34" charset="0"/>
              </a:rPr>
              <a:t>1</a:t>
            </a:r>
            <a:endParaRPr lang="ko-KR" altLang="en-US" sz="1600" b="1" dirty="0">
              <a:solidFill>
                <a:schemeClr val="bg1"/>
              </a:solidFill>
              <a:cs typeface="Arial" pitchFamily="34" charset="0"/>
            </a:endParaRPr>
          </a:p>
        </p:txBody>
      </p:sp>
      <p:sp>
        <p:nvSpPr>
          <p:cNvPr id="28" name="TextBox 27">
            <a:extLst>
              <a:ext uri="{FF2B5EF4-FFF2-40B4-BE49-F238E27FC236}">
                <a16:creationId xmlns="" xmlns:a16="http://schemas.microsoft.com/office/drawing/2014/main" id="{6D604E1A-58D6-4332-84FC-04B778987701}"/>
              </a:ext>
            </a:extLst>
          </p:cNvPr>
          <p:cNvSpPr txBox="1"/>
          <p:nvPr/>
        </p:nvSpPr>
        <p:spPr>
          <a:xfrm>
            <a:off x="6833502" y="2050918"/>
            <a:ext cx="3429083" cy="276999"/>
          </a:xfrm>
          <a:prstGeom prst="rect">
            <a:avLst/>
          </a:prstGeom>
          <a:noFill/>
        </p:spPr>
        <p:txBody>
          <a:bodyPr wrap="square" rtlCol="0">
            <a:spAutoFit/>
          </a:bodyPr>
          <a:lstStyle/>
          <a:p>
            <a:r>
              <a:rPr lang="en-US" altLang="ko-KR" sz="1200" b="1" dirty="0" err="1" smtClean="0">
                <a:solidFill>
                  <a:schemeClr val="accent4"/>
                </a:solidFill>
                <a:cs typeface="Arial" pitchFamily="34" charset="0"/>
              </a:rPr>
              <a:t>Centralisation</a:t>
            </a:r>
            <a:r>
              <a:rPr lang="en-US" altLang="ko-KR" sz="1200" b="1" dirty="0" smtClean="0">
                <a:solidFill>
                  <a:schemeClr val="accent4"/>
                </a:solidFill>
                <a:cs typeface="Arial" pitchFamily="34" charset="0"/>
              </a:rPr>
              <a:t> </a:t>
            </a:r>
            <a:r>
              <a:rPr lang="en-US" altLang="ko-KR" sz="1200" b="1" dirty="0" err="1" smtClean="0">
                <a:solidFill>
                  <a:schemeClr val="accent4"/>
                </a:solidFill>
                <a:cs typeface="Arial" pitchFamily="34" charset="0"/>
              </a:rPr>
              <a:t>totale</a:t>
            </a:r>
            <a:r>
              <a:rPr lang="en-US" altLang="ko-KR" sz="1200" b="1" dirty="0" smtClean="0">
                <a:solidFill>
                  <a:schemeClr val="accent4"/>
                </a:solidFill>
                <a:cs typeface="Arial" pitchFamily="34" charset="0"/>
              </a:rPr>
              <a:t> de </a:t>
            </a:r>
            <a:r>
              <a:rPr lang="en-US" altLang="ko-KR" sz="1200" b="1" dirty="0" err="1" smtClean="0">
                <a:solidFill>
                  <a:schemeClr val="accent4"/>
                </a:solidFill>
                <a:cs typeface="Arial" pitchFamily="34" charset="0"/>
              </a:rPr>
              <a:t>l’information</a:t>
            </a:r>
            <a:endParaRPr lang="ko-KR" altLang="en-US" sz="1200" b="1" dirty="0">
              <a:solidFill>
                <a:schemeClr val="accent4"/>
              </a:solidFill>
              <a:cs typeface="Arial" pitchFamily="34" charset="0"/>
            </a:endParaRPr>
          </a:p>
        </p:txBody>
      </p:sp>
      <p:sp>
        <p:nvSpPr>
          <p:cNvPr id="29" name="TextBox 28">
            <a:extLst>
              <a:ext uri="{FF2B5EF4-FFF2-40B4-BE49-F238E27FC236}">
                <a16:creationId xmlns="" xmlns:a16="http://schemas.microsoft.com/office/drawing/2014/main" id="{ADFC888F-7AE0-497E-84EC-8CFCA31B5F85}"/>
              </a:ext>
            </a:extLst>
          </p:cNvPr>
          <p:cNvSpPr txBox="1"/>
          <p:nvPr/>
        </p:nvSpPr>
        <p:spPr>
          <a:xfrm>
            <a:off x="6833501" y="2367389"/>
            <a:ext cx="2701115" cy="646331"/>
          </a:xfrm>
          <a:prstGeom prst="rect">
            <a:avLst/>
          </a:prstGeom>
          <a:noFill/>
        </p:spPr>
        <p:txBody>
          <a:bodyPr wrap="square" rtlCol="0">
            <a:spAutoFit/>
          </a:bodyPr>
          <a:lstStyle/>
          <a:p>
            <a:r>
              <a:rPr lang="en-US" altLang="ko-KR" sz="1200" dirty="0" err="1" smtClean="0">
                <a:solidFill>
                  <a:schemeClr val="bg1"/>
                </a:solidFill>
                <a:cs typeface="Arial" pitchFamily="34" charset="0"/>
              </a:rPr>
              <a:t>Centralisation</a:t>
            </a:r>
            <a:r>
              <a:rPr lang="en-US" altLang="ko-KR" sz="1200" dirty="0" smtClean="0">
                <a:solidFill>
                  <a:schemeClr val="bg1"/>
                </a:solidFill>
                <a:cs typeface="Arial" pitchFamily="34" charset="0"/>
              </a:rPr>
              <a:t> des </a:t>
            </a:r>
            <a:r>
              <a:rPr lang="en-US" altLang="ko-KR" sz="1200" dirty="0" err="1" smtClean="0">
                <a:solidFill>
                  <a:schemeClr val="bg1"/>
                </a:solidFill>
                <a:cs typeface="Arial" pitchFamily="34" charset="0"/>
              </a:rPr>
              <a:t>Sociétés</a:t>
            </a:r>
            <a:r>
              <a:rPr lang="en-US" altLang="ko-KR" sz="1200" dirty="0" smtClean="0">
                <a:solidFill>
                  <a:schemeClr val="bg1"/>
                </a:solidFill>
                <a:cs typeface="Arial" pitchFamily="34" charset="0"/>
              </a:rPr>
              <a:t>, Contacts, Documents et Interactions, </a:t>
            </a:r>
            <a:r>
              <a:rPr lang="en-US" altLang="ko-KR" sz="1200" dirty="0" err="1" smtClean="0">
                <a:solidFill>
                  <a:schemeClr val="bg1"/>
                </a:solidFill>
                <a:cs typeface="Arial" pitchFamily="34" charset="0"/>
              </a:rPr>
              <a:t>en</a:t>
            </a:r>
            <a:r>
              <a:rPr lang="en-US" altLang="ko-KR" sz="1200" dirty="0" smtClean="0">
                <a:solidFill>
                  <a:schemeClr val="bg1"/>
                </a:solidFill>
                <a:cs typeface="Arial" pitchFamily="34" charset="0"/>
              </a:rPr>
              <a:t> respect des </a:t>
            </a:r>
            <a:r>
              <a:rPr lang="en-US" altLang="ko-KR" sz="1200" dirty="0" err="1" smtClean="0">
                <a:solidFill>
                  <a:schemeClr val="bg1"/>
                </a:solidFill>
                <a:cs typeface="Arial" pitchFamily="34" charset="0"/>
              </a:rPr>
              <a:t>normes</a:t>
            </a:r>
            <a:r>
              <a:rPr lang="en-US" altLang="ko-KR" sz="1200" dirty="0" smtClean="0">
                <a:solidFill>
                  <a:schemeClr val="bg1"/>
                </a:solidFill>
                <a:cs typeface="Arial" pitchFamily="34" charset="0"/>
              </a:rPr>
              <a:t> RGPD.</a:t>
            </a:r>
            <a:endParaRPr lang="en-US" altLang="ko-KR" sz="1200" dirty="0">
              <a:solidFill>
                <a:schemeClr val="bg1"/>
              </a:solidFill>
              <a:cs typeface="Arial" pitchFamily="34" charset="0"/>
            </a:endParaRPr>
          </a:p>
        </p:txBody>
      </p:sp>
      <p:sp>
        <p:nvSpPr>
          <p:cNvPr id="30" name="TextBox 29">
            <a:extLst>
              <a:ext uri="{FF2B5EF4-FFF2-40B4-BE49-F238E27FC236}">
                <a16:creationId xmlns="" xmlns:a16="http://schemas.microsoft.com/office/drawing/2014/main" id="{1297CFE9-46A4-453A-8E9F-E45541093643}"/>
              </a:ext>
            </a:extLst>
          </p:cNvPr>
          <p:cNvSpPr txBox="1"/>
          <p:nvPr/>
        </p:nvSpPr>
        <p:spPr>
          <a:xfrm>
            <a:off x="1548924" y="2689944"/>
            <a:ext cx="3822013" cy="276999"/>
          </a:xfrm>
          <a:prstGeom prst="rect">
            <a:avLst/>
          </a:prstGeom>
          <a:noFill/>
        </p:spPr>
        <p:txBody>
          <a:bodyPr wrap="square" rtlCol="0">
            <a:spAutoFit/>
          </a:bodyPr>
          <a:lstStyle/>
          <a:p>
            <a:pPr algn="r"/>
            <a:r>
              <a:rPr lang="en-US" altLang="ko-KR" sz="1200" b="1" dirty="0" err="1" smtClean="0">
                <a:solidFill>
                  <a:schemeClr val="accent3"/>
                </a:solidFill>
                <a:cs typeface="Arial" pitchFamily="34" charset="0"/>
              </a:rPr>
              <a:t>Vue</a:t>
            </a:r>
            <a:r>
              <a:rPr lang="en-US" altLang="ko-KR" sz="1200" b="1" dirty="0" smtClean="0">
                <a:solidFill>
                  <a:schemeClr val="accent3"/>
                </a:solidFill>
                <a:cs typeface="Arial" pitchFamily="34" charset="0"/>
              </a:rPr>
              <a:t> </a:t>
            </a:r>
            <a:r>
              <a:rPr lang="en-US" altLang="ko-KR" sz="1200" b="1" dirty="0" err="1" smtClean="0">
                <a:solidFill>
                  <a:schemeClr val="accent3"/>
                </a:solidFill>
                <a:cs typeface="Arial" pitchFamily="34" charset="0"/>
              </a:rPr>
              <a:t>en</a:t>
            </a:r>
            <a:r>
              <a:rPr lang="en-US" altLang="ko-KR" sz="1200" b="1" dirty="0" smtClean="0">
                <a:solidFill>
                  <a:schemeClr val="accent3"/>
                </a:solidFill>
                <a:cs typeface="Arial" pitchFamily="34" charset="0"/>
              </a:rPr>
              <a:t> temps </a:t>
            </a:r>
            <a:r>
              <a:rPr lang="en-US" altLang="ko-KR" sz="1200" b="1" dirty="0" err="1" smtClean="0">
                <a:solidFill>
                  <a:schemeClr val="accent3"/>
                </a:solidFill>
                <a:cs typeface="Arial" pitchFamily="34" charset="0"/>
              </a:rPr>
              <a:t>réel</a:t>
            </a:r>
            <a:r>
              <a:rPr lang="en-US" altLang="ko-KR" sz="1200" b="1" dirty="0" smtClean="0">
                <a:solidFill>
                  <a:schemeClr val="accent3"/>
                </a:solidFill>
                <a:cs typeface="Arial" pitchFamily="34" charset="0"/>
              </a:rPr>
              <a:t> et collaboration</a:t>
            </a:r>
            <a:endParaRPr lang="ko-KR" altLang="en-US" sz="1200" b="1" dirty="0">
              <a:solidFill>
                <a:schemeClr val="accent3"/>
              </a:solidFill>
              <a:cs typeface="Arial" pitchFamily="34" charset="0"/>
            </a:endParaRPr>
          </a:p>
        </p:txBody>
      </p:sp>
      <p:sp>
        <p:nvSpPr>
          <p:cNvPr id="31" name="TextBox 30">
            <a:extLst>
              <a:ext uri="{FF2B5EF4-FFF2-40B4-BE49-F238E27FC236}">
                <a16:creationId xmlns="" xmlns:a16="http://schemas.microsoft.com/office/drawing/2014/main" id="{AFC8DD66-884E-48F4-A07E-1C8FC3ACD992}"/>
              </a:ext>
            </a:extLst>
          </p:cNvPr>
          <p:cNvSpPr txBox="1"/>
          <p:nvPr/>
        </p:nvSpPr>
        <p:spPr>
          <a:xfrm>
            <a:off x="949234" y="3084223"/>
            <a:ext cx="4421701" cy="461665"/>
          </a:xfrm>
          <a:prstGeom prst="rect">
            <a:avLst/>
          </a:prstGeom>
          <a:noFill/>
        </p:spPr>
        <p:txBody>
          <a:bodyPr wrap="square" rtlCol="0">
            <a:spAutoFit/>
          </a:bodyPr>
          <a:lstStyle/>
          <a:p>
            <a:pPr algn="r"/>
            <a:r>
              <a:rPr lang="en-US" altLang="ko-KR" sz="1200" dirty="0" err="1" smtClean="0">
                <a:solidFill>
                  <a:schemeClr val="bg1"/>
                </a:solidFill>
                <a:cs typeface="Arial" pitchFamily="34" charset="0"/>
              </a:rPr>
              <a:t>Accès</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en</a:t>
            </a:r>
            <a:r>
              <a:rPr lang="en-US" altLang="ko-KR" sz="1200" dirty="0" smtClean="0">
                <a:solidFill>
                  <a:schemeClr val="bg1"/>
                </a:solidFill>
                <a:cs typeface="Arial" pitchFamily="34" charset="0"/>
              </a:rPr>
              <a:t> temps </a:t>
            </a:r>
            <a:r>
              <a:rPr lang="en-US" altLang="ko-KR" sz="1200" dirty="0" err="1" smtClean="0">
                <a:solidFill>
                  <a:schemeClr val="bg1"/>
                </a:solidFill>
                <a:cs typeface="Arial" pitchFamily="34" charset="0"/>
              </a:rPr>
              <a:t>réel</a:t>
            </a:r>
            <a:r>
              <a:rPr lang="en-US" altLang="ko-KR" sz="1200" dirty="0" smtClean="0">
                <a:solidFill>
                  <a:schemeClr val="bg1"/>
                </a:solidFill>
                <a:cs typeface="Arial" pitchFamily="34" charset="0"/>
              </a:rPr>
              <a:t> aux </a:t>
            </a:r>
            <a:r>
              <a:rPr lang="en-US" altLang="ko-KR" sz="1200" dirty="0" err="1" smtClean="0">
                <a:solidFill>
                  <a:schemeClr val="bg1"/>
                </a:solidFill>
                <a:cs typeface="Arial" pitchFamily="34" charset="0"/>
              </a:rPr>
              <a:t>dernières</a:t>
            </a:r>
            <a:r>
              <a:rPr lang="en-US" altLang="ko-KR" sz="1200" dirty="0" smtClean="0">
                <a:solidFill>
                  <a:schemeClr val="bg1"/>
                </a:solidFill>
                <a:cs typeface="Arial" pitchFamily="34" charset="0"/>
              </a:rPr>
              <a:t> modifications, </a:t>
            </a:r>
            <a:r>
              <a:rPr lang="en-US" altLang="ko-KR" sz="1200" dirty="0" err="1" smtClean="0">
                <a:solidFill>
                  <a:schemeClr val="bg1"/>
                </a:solidFill>
                <a:cs typeface="Arial" pitchFamily="34" charset="0"/>
              </a:rPr>
              <a:t>mises</a:t>
            </a:r>
            <a:r>
              <a:rPr lang="en-US" altLang="ko-KR" sz="1200" dirty="0" smtClean="0">
                <a:solidFill>
                  <a:schemeClr val="bg1"/>
                </a:solidFill>
                <a:cs typeface="Arial" pitchFamily="34" charset="0"/>
              </a:rPr>
              <a:t> à jour, </a:t>
            </a:r>
            <a:r>
              <a:rPr lang="en-US" altLang="ko-KR" sz="1200" dirty="0" err="1" smtClean="0">
                <a:solidFill>
                  <a:schemeClr val="bg1"/>
                </a:solidFill>
                <a:cs typeface="Arial" pitchFamily="34" charset="0"/>
              </a:rPr>
              <a:t>mécanisme</a:t>
            </a:r>
            <a:r>
              <a:rPr lang="en-US" altLang="ko-KR" sz="1200" dirty="0" smtClean="0">
                <a:solidFill>
                  <a:schemeClr val="bg1"/>
                </a:solidFill>
                <a:cs typeface="Arial" pitchFamily="34" charset="0"/>
              </a:rPr>
              <a:t> de collaboration et chat </a:t>
            </a:r>
            <a:r>
              <a:rPr lang="en-US" altLang="ko-KR" sz="1200" dirty="0" err="1" smtClean="0">
                <a:solidFill>
                  <a:schemeClr val="bg1"/>
                </a:solidFill>
                <a:cs typeface="Arial" pitchFamily="34" charset="0"/>
              </a:rPr>
              <a:t>sécurisé</a:t>
            </a:r>
            <a:r>
              <a:rPr lang="en-US" altLang="ko-KR" sz="1200" dirty="0" smtClean="0">
                <a:solidFill>
                  <a:schemeClr val="bg1"/>
                </a:solidFill>
                <a:cs typeface="Arial" pitchFamily="34" charset="0"/>
              </a:rPr>
              <a:t>.</a:t>
            </a:r>
            <a:endParaRPr lang="en-US" altLang="ko-KR" sz="1200" dirty="0">
              <a:solidFill>
                <a:schemeClr val="bg1"/>
              </a:solidFill>
              <a:cs typeface="Arial" pitchFamily="34" charset="0"/>
            </a:endParaRPr>
          </a:p>
        </p:txBody>
      </p:sp>
      <p:sp>
        <p:nvSpPr>
          <p:cNvPr id="32" name="TextBox 31">
            <a:extLst>
              <a:ext uri="{FF2B5EF4-FFF2-40B4-BE49-F238E27FC236}">
                <a16:creationId xmlns="" xmlns:a16="http://schemas.microsoft.com/office/drawing/2014/main" id="{A81510F8-3C2F-4764-8448-8D33AEDBC607}"/>
              </a:ext>
            </a:extLst>
          </p:cNvPr>
          <p:cNvSpPr txBox="1"/>
          <p:nvPr/>
        </p:nvSpPr>
        <p:spPr>
          <a:xfrm>
            <a:off x="2530136" y="3967996"/>
            <a:ext cx="2840801" cy="276999"/>
          </a:xfrm>
          <a:prstGeom prst="rect">
            <a:avLst/>
          </a:prstGeom>
          <a:noFill/>
        </p:spPr>
        <p:txBody>
          <a:bodyPr wrap="square" rtlCol="0">
            <a:spAutoFit/>
          </a:bodyPr>
          <a:lstStyle/>
          <a:p>
            <a:pPr algn="r"/>
            <a:r>
              <a:rPr lang="en-US" altLang="ko-KR" sz="1200" b="1" dirty="0" smtClean="0">
                <a:solidFill>
                  <a:schemeClr val="accent1"/>
                </a:solidFill>
                <a:cs typeface="Arial" pitchFamily="34" charset="0"/>
              </a:rPr>
              <a:t>Gain de temps de +/- 397 </a:t>
            </a:r>
            <a:r>
              <a:rPr lang="en-US" altLang="ko-KR" sz="1200" b="1" dirty="0" err="1" smtClean="0">
                <a:solidFill>
                  <a:schemeClr val="accent1"/>
                </a:solidFill>
                <a:cs typeface="Arial" pitchFamily="34" charset="0"/>
              </a:rPr>
              <a:t>heure</a:t>
            </a:r>
            <a:r>
              <a:rPr lang="en-US" altLang="ko-KR" sz="1200" b="1" dirty="0" err="1">
                <a:solidFill>
                  <a:schemeClr val="accent1"/>
                </a:solidFill>
                <a:cs typeface="Arial" pitchFamily="34" charset="0"/>
              </a:rPr>
              <a:t>s</a:t>
            </a:r>
            <a:endParaRPr lang="ko-KR" altLang="en-US" sz="1200" b="1" dirty="0">
              <a:solidFill>
                <a:schemeClr val="accent1"/>
              </a:solidFill>
              <a:cs typeface="Arial" pitchFamily="34" charset="0"/>
            </a:endParaRPr>
          </a:p>
        </p:txBody>
      </p:sp>
      <p:sp>
        <p:nvSpPr>
          <p:cNvPr id="33" name="TextBox 32">
            <a:extLst>
              <a:ext uri="{FF2B5EF4-FFF2-40B4-BE49-F238E27FC236}">
                <a16:creationId xmlns="" xmlns:a16="http://schemas.microsoft.com/office/drawing/2014/main" id="{E133D176-E94F-4838-84A4-18C9E86664DD}"/>
              </a:ext>
            </a:extLst>
          </p:cNvPr>
          <p:cNvSpPr txBox="1"/>
          <p:nvPr/>
        </p:nvSpPr>
        <p:spPr>
          <a:xfrm>
            <a:off x="2441359" y="4345437"/>
            <a:ext cx="2929577" cy="461665"/>
          </a:xfrm>
          <a:prstGeom prst="rect">
            <a:avLst/>
          </a:prstGeom>
          <a:noFill/>
        </p:spPr>
        <p:txBody>
          <a:bodyPr wrap="square" rtlCol="0">
            <a:spAutoFit/>
          </a:bodyPr>
          <a:lstStyle/>
          <a:p>
            <a:pPr algn="r"/>
            <a:r>
              <a:rPr lang="en-US" altLang="ko-KR" sz="1200" dirty="0" smtClean="0">
                <a:solidFill>
                  <a:schemeClr val="bg1"/>
                </a:solidFill>
                <a:cs typeface="Arial" pitchFamily="34" charset="0"/>
              </a:rPr>
              <a:t>Grâce à </a:t>
            </a:r>
            <a:r>
              <a:rPr lang="en-US" altLang="ko-KR" sz="1200" dirty="0" err="1" smtClean="0">
                <a:solidFill>
                  <a:schemeClr val="bg1"/>
                </a:solidFill>
                <a:cs typeface="Arial" pitchFamily="34" charset="0"/>
              </a:rPr>
              <a:t>l’automatisation</a:t>
            </a:r>
            <a:r>
              <a:rPr lang="en-US" altLang="ko-KR" sz="1200" dirty="0" smtClean="0">
                <a:solidFill>
                  <a:schemeClr val="bg1"/>
                </a:solidFill>
                <a:cs typeface="Arial" pitchFamily="34" charset="0"/>
              </a:rPr>
              <a:t>, gain de +/-397 </a:t>
            </a:r>
            <a:r>
              <a:rPr lang="en-US" altLang="ko-KR" sz="1200" dirty="0" err="1" smtClean="0">
                <a:solidFill>
                  <a:schemeClr val="bg1"/>
                </a:solidFill>
                <a:cs typeface="Arial" pitchFamily="34" charset="0"/>
              </a:rPr>
              <a:t>heures</a:t>
            </a:r>
            <a:r>
              <a:rPr lang="en-US" altLang="ko-KR" sz="1200" dirty="0" smtClean="0">
                <a:solidFill>
                  <a:schemeClr val="bg1"/>
                </a:solidFill>
                <a:cs typeface="Arial" pitchFamily="34" charset="0"/>
              </a:rPr>
              <a:t> de travail par an et par </a:t>
            </a:r>
            <a:r>
              <a:rPr lang="en-US" altLang="ko-KR" sz="1200" dirty="0" err="1" smtClean="0">
                <a:solidFill>
                  <a:schemeClr val="bg1"/>
                </a:solidFill>
                <a:cs typeface="Arial" pitchFamily="34" charset="0"/>
              </a:rPr>
              <a:t>employé</a:t>
            </a:r>
            <a:r>
              <a:rPr lang="en-US" altLang="ko-KR" sz="1200" dirty="0">
                <a:solidFill>
                  <a:schemeClr val="bg1"/>
                </a:solidFill>
                <a:cs typeface="Arial" pitchFamily="34" charset="0"/>
              </a:rPr>
              <a:t>.</a:t>
            </a:r>
          </a:p>
        </p:txBody>
      </p:sp>
      <p:sp>
        <p:nvSpPr>
          <p:cNvPr id="34" name="TextBox 33">
            <a:extLst>
              <a:ext uri="{FF2B5EF4-FFF2-40B4-BE49-F238E27FC236}">
                <a16:creationId xmlns="" xmlns:a16="http://schemas.microsoft.com/office/drawing/2014/main" id="{6AA3F0C3-721C-4DE4-BB93-3D614F64BEAA}"/>
              </a:ext>
            </a:extLst>
          </p:cNvPr>
          <p:cNvSpPr txBox="1"/>
          <p:nvPr/>
        </p:nvSpPr>
        <p:spPr>
          <a:xfrm>
            <a:off x="6833503" y="3328970"/>
            <a:ext cx="3117035" cy="276999"/>
          </a:xfrm>
          <a:prstGeom prst="rect">
            <a:avLst/>
          </a:prstGeom>
          <a:noFill/>
        </p:spPr>
        <p:txBody>
          <a:bodyPr wrap="square" rtlCol="0">
            <a:spAutoFit/>
          </a:bodyPr>
          <a:lstStyle/>
          <a:p>
            <a:r>
              <a:rPr lang="en-US" altLang="ko-KR" sz="1200" b="1" dirty="0" err="1" smtClean="0">
                <a:solidFill>
                  <a:schemeClr val="accent2"/>
                </a:solidFill>
                <a:cs typeface="Arial" pitchFamily="34" charset="0"/>
              </a:rPr>
              <a:t>Automatisation</a:t>
            </a:r>
            <a:r>
              <a:rPr lang="en-US" altLang="ko-KR" sz="1200" b="1" dirty="0">
                <a:solidFill>
                  <a:schemeClr val="accent2"/>
                </a:solidFill>
                <a:cs typeface="Arial" pitchFamily="34" charset="0"/>
              </a:rPr>
              <a:t> </a:t>
            </a:r>
            <a:r>
              <a:rPr lang="en-US" altLang="ko-KR" sz="1200" b="1" dirty="0" smtClean="0">
                <a:solidFill>
                  <a:schemeClr val="accent2"/>
                </a:solidFill>
                <a:cs typeface="Arial" pitchFamily="34" charset="0"/>
              </a:rPr>
              <a:t>des </a:t>
            </a:r>
            <a:r>
              <a:rPr lang="en-US" altLang="ko-KR" sz="1200" b="1" dirty="0" err="1" smtClean="0">
                <a:solidFill>
                  <a:schemeClr val="accent2"/>
                </a:solidFill>
                <a:cs typeface="Arial" pitchFamily="34" charset="0"/>
              </a:rPr>
              <a:t>processus</a:t>
            </a:r>
            <a:endParaRPr lang="ko-KR" altLang="en-US" sz="1200" b="1" dirty="0">
              <a:solidFill>
                <a:schemeClr val="accent2"/>
              </a:solidFill>
              <a:cs typeface="Arial" pitchFamily="34" charset="0"/>
            </a:endParaRPr>
          </a:p>
        </p:txBody>
      </p:sp>
      <p:sp>
        <p:nvSpPr>
          <p:cNvPr id="35" name="TextBox 34">
            <a:extLst>
              <a:ext uri="{FF2B5EF4-FFF2-40B4-BE49-F238E27FC236}">
                <a16:creationId xmlns="" xmlns:a16="http://schemas.microsoft.com/office/drawing/2014/main" id="{325F048B-417A-43B0-AA34-D9DB18BD4733}"/>
              </a:ext>
            </a:extLst>
          </p:cNvPr>
          <p:cNvSpPr txBox="1"/>
          <p:nvPr/>
        </p:nvSpPr>
        <p:spPr>
          <a:xfrm>
            <a:off x="6833502" y="3635147"/>
            <a:ext cx="3695415" cy="646331"/>
          </a:xfrm>
          <a:prstGeom prst="rect">
            <a:avLst/>
          </a:prstGeom>
          <a:noFill/>
        </p:spPr>
        <p:txBody>
          <a:bodyPr wrap="square" rtlCol="0">
            <a:spAutoFit/>
          </a:bodyPr>
          <a:lstStyle/>
          <a:p>
            <a:r>
              <a:rPr lang="en-US" altLang="ko-KR" sz="1200" dirty="0" err="1" smtClean="0">
                <a:solidFill>
                  <a:schemeClr val="bg1"/>
                </a:solidFill>
                <a:cs typeface="Arial" pitchFamily="34" charset="0"/>
              </a:rPr>
              <a:t>Création</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automatique</a:t>
            </a:r>
            <a:r>
              <a:rPr lang="en-US" altLang="ko-KR" sz="1200" dirty="0" smtClean="0">
                <a:solidFill>
                  <a:schemeClr val="bg1"/>
                </a:solidFill>
                <a:cs typeface="Arial" pitchFamily="34" charset="0"/>
              </a:rPr>
              <a:t> des charges de travail, </a:t>
            </a:r>
            <a:r>
              <a:rPr lang="en-US" altLang="ko-KR" sz="1200" dirty="0" err="1" smtClean="0">
                <a:solidFill>
                  <a:schemeClr val="bg1"/>
                </a:solidFill>
                <a:cs typeface="Arial" pitchFamily="34" charset="0"/>
              </a:rPr>
              <a:t>scénarii</a:t>
            </a:r>
            <a:r>
              <a:rPr lang="en-US" altLang="ko-KR" sz="1200" dirty="0" smtClean="0">
                <a:solidFill>
                  <a:schemeClr val="bg1"/>
                </a:solidFill>
                <a:cs typeface="Arial" pitchFamily="34" charset="0"/>
              </a:rPr>
              <a:t> e-mail </a:t>
            </a:r>
            <a:r>
              <a:rPr lang="en-US" altLang="ko-KR" sz="1200" dirty="0" err="1" smtClean="0">
                <a:solidFill>
                  <a:schemeClr val="bg1"/>
                </a:solidFill>
                <a:cs typeface="Arial" pitchFamily="34" charset="0"/>
              </a:rPr>
              <a:t>automatisés</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fidélisation</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automatisée</a:t>
            </a:r>
            <a:r>
              <a:rPr lang="en-US" altLang="ko-KR" sz="1200" dirty="0" smtClean="0">
                <a:solidFill>
                  <a:schemeClr val="bg1"/>
                </a:solidFill>
                <a:cs typeface="Arial" pitchFamily="34" charset="0"/>
              </a:rPr>
              <a:t>, reconnaissance </a:t>
            </a:r>
            <a:r>
              <a:rPr lang="en-US" altLang="ko-KR" sz="1200" dirty="0" err="1" smtClean="0">
                <a:solidFill>
                  <a:schemeClr val="bg1"/>
                </a:solidFill>
                <a:cs typeface="Arial" pitchFamily="34" charset="0"/>
              </a:rPr>
              <a:t>vocale</a:t>
            </a:r>
            <a:r>
              <a:rPr lang="en-US" altLang="ko-KR" sz="1200" dirty="0" smtClean="0">
                <a:solidFill>
                  <a:schemeClr val="bg1"/>
                </a:solidFill>
                <a:cs typeface="Arial" pitchFamily="34" charset="0"/>
              </a:rPr>
              <a:t> et </a:t>
            </a:r>
            <a:r>
              <a:rPr lang="en-US" altLang="ko-KR" sz="1200" dirty="0" err="1" smtClean="0">
                <a:solidFill>
                  <a:schemeClr val="bg1"/>
                </a:solidFill>
                <a:cs typeface="Arial" pitchFamily="34" charset="0"/>
              </a:rPr>
              <a:t>publipostage</a:t>
            </a:r>
            <a:r>
              <a:rPr lang="en-US" altLang="ko-KR" sz="1200" dirty="0" smtClean="0">
                <a:solidFill>
                  <a:schemeClr val="bg1"/>
                </a:solidFill>
                <a:cs typeface="Arial" pitchFamily="34" charset="0"/>
              </a:rPr>
              <a:t>.</a:t>
            </a:r>
            <a:endParaRPr lang="en-US" altLang="ko-KR" sz="1200" dirty="0">
              <a:solidFill>
                <a:schemeClr val="bg1"/>
              </a:solidFill>
              <a:cs typeface="Arial" pitchFamily="34" charset="0"/>
            </a:endParaRPr>
          </a:p>
        </p:txBody>
      </p:sp>
      <p:sp>
        <p:nvSpPr>
          <p:cNvPr id="36" name="TextBox 35">
            <a:extLst>
              <a:ext uri="{FF2B5EF4-FFF2-40B4-BE49-F238E27FC236}">
                <a16:creationId xmlns="" xmlns:a16="http://schemas.microsoft.com/office/drawing/2014/main" id="{D4ABF197-4C1C-44C5-A248-110A5A69911D}"/>
              </a:ext>
            </a:extLst>
          </p:cNvPr>
          <p:cNvSpPr txBox="1"/>
          <p:nvPr/>
        </p:nvSpPr>
        <p:spPr>
          <a:xfrm>
            <a:off x="6833504" y="4607023"/>
            <a:ext cx="4384519" cy="276999"/>
          </a:xfrm>
          <a:prstGeom prst="rect">
            <a:avLst/>
          </a:prstGeom>
          <a:noFill/>
        </p:spPr>
        <p:txBody>
          <a:bodyPr wrap="square" rtlCol="0">
            <a:spAutoFit/>
          </a:bodyPr>
          <a:lstStyle/>
          <a:p>
            <a:r>
              <a:rPr lang="en-US" altLang="ko-KR" sz="1200" b="1" dirty="0" err="1" smtClean="0">
                <a:solidFill>
                  <a:schemeClr val="accent6"/>
                </a:solidFill>
                <a:cs typeface="Arial" pitchFamily="34" charset="0"/>
              </a:rPr>
              <a:t>Croissance</a:t>
            </a:r>
            <a:r>
              <a:rPr lang="en-US" altLang="ko-KR" sz="1200" b="1" dirty="0" smtClean="0">
                <a:solidFill>
                  <a:schemeClr val="accent6"/>
                </a:solidFill>
                <a:cs typeface="Arial" pitchFamily="34" charset="0"/>
              </a:rPr>
              <a:t> de 11% </a:t>
            </a:r>
            <a:r>
              <a:rPr lang="en-US" altLang="ko-KR" sz="1200" b="1" dirty="0" err="1" smtClean="0">
                <a:solidFill>
                  <a:schemeClr val="accent6"/>
                </a:solidFill>
                <a:cs typeface="Arial" pitchFamily="34" charset="0"/>
              </a:rPr>
              <a:t>en</a:t>
            </a:r>
            <a:r>
              <a:rPr lang="en-US" altLang="ko-KR" sz="1200" b="1" dirty="0" smtClean="0">
                <a:solidFill>
                  <a:schemeClr val="accent6"/>
                </a:solidFill>
                <a:cs typeface="Arial" pitchFamily="34" charset="0"/>
              </a:rPr>
              <a:t> 6 </a:t>
            </a:r>
            <a:r>
              <a:rPr lang="en-US" altLang="ko-KR" sz="1200" b="1" dirty="0" err="1" smtClean="0">
                <a:solidFill>
                  <a:schemeClr val="accent6"/>
                </a:solidFill>
                <a:cs typeface="Arial" pitchFamily="34" charset="0"/>
              </a:rPr>
              <a:t>mois</a:t>
            </a:r>
            <a:r>
              <a:rPr lang="en-US" altLang="ko-KR" sz="1200" b="1" dirty="0" smtClean="0">
                <a:solidFill>
                  <a:schemeClr val="accent6"/>
                </a:solidFill>
                <a:cs typeface="Arial" pitchFamily="34" charset="0"/>
              </a:rPr>
              <a:t> </a:t>
            </a:r>
            <a:r>
              <a:rPr lang="en-US" altLang="ko-KR" sz="1200" b="1" dirty="0" err="1" smtClean="0">
                <a:solidFill>
                  <a:schemeClr val="accent6"/>
                </a:solidFill>
                <a:cs typeface="Arial" pitchFamily="34" charset="0"/>
              </a:rPr>
              <a:t>d’utilisation</a:t>
            </a:r>
            <a:endParaRPr lang="ko-KR" altLang="en-US" sz="1200" b="1" dirty="0">
              <a:solidFill>
                <a:schemeClr val="accent6"/>
              </a:solidFill>
              <a:cs typeface="Arial" pitchFamily="34" charset="0"/>
            </a:endParaRPr>
          </a:p>
        </p:txBody>
      </p:sp>
      <p:sp>
        <p:nvSpPr>
          <p:cNvPr id="37" name="TextBox 36">
            <a:extLst>
              <a:ext uri="{FF2B5EF4-FFF2-40B4-BE49-F238E27FC236}">
                <a16:creationId xmlns="" xmlns:a16="http://schemas.microsoft.com/office/drawing/2014/main" id="{9CD80473-49BC-48D3-80F9-CA0C35E0BADB}"/>
              </a:ext>
            </a:extLst>
          </p:cNvPr>
          <p:cNvSpPr txBox="1"/>
          <p:nvPr/>
        </p:nvSpPr>
        <p:spPr>
          <a:xfrm>
            <a:off x="6833501" y="4903462"/>
            <a:ext cx="4565427" cy="646331"/>
          </a:xfrm>
          <a:prstGeom prst="rect">
            <a:avLst/>
          </a:prstGeom>
          <a:noFill/>
        </p:spPr>
        <p:txBody>
          <a:bodyPr wrap="square" rtlCol="0">
            <a:spAutoFit/>
          </a:bodyPr>
          <a:lstStyle/>
          <a:p>
            <a:r>
              <a:rPr lang="en-US" altLang="ko-KR" sz="1200" dirty="0" smtClean="0">
                <a:solidFill>
                  <a:schemeClr val="bg1"/>
                </a:solidFill>
                <a:cs typeface="Arial" pitchFamily="34" charset="0"/>
              </a:rPr>
              <a:t>Grâce à </a:t>
            </a:r>
            <a:r>
              <a:rPr lang="en-US" altLang="ko-KR" sz="1200" dirty="0" err="1" smtClean="0">
                <a:solidFill>
                  <a:schemeClr val="bg1"/>
                </a:solidFill>
                <a:cs typeface="Arial" pitchFamily="34" charset="0"/>
              </a:rPr>
              <a:t>l’implémentation</a:t>
            </a:r>
            <a:r>
              <a:rPr lang="en-US" altLang="ko-KR" sz="1200" dirty="0" smtClean="0">
                <a:solidFill>
                  <a:schemeClr val="bg1"/>
                </a:solidFill>
                <a:cs typeface="Arial" pitchFamily="34" charset="0"/>
              </a:rPr>
              <a:t> du CRM, +/- 11% de </a:t>
            </a:r>
            <a:r>
              <a:rPr lang="en-US" altLang="ko-KR" sz="1200" dirty="0" err="1" smtClean="0">
                <a:solidFill>
                  <a:schemeClr val="bg1"/>
                </a:solidFill>
                <a:cs typeface="Arial" pitchFamily="34" charset="0"/>
              </a:rPr>
              <a:t>croissance</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dans</a:t>
            </a:r>
            <a:r>
              <a:rPr lang="en-US" altLang="ko-KR" sz="1200" dirty="0" smtClean="0">
                <a:solidFill>
                  <a:schemeClr val="bg1"/>
                </a:solidFill>
                <a:cs typeface="Arial" pitchFamily="34" charset="0"/>
              </a:rPr>
              <a:t> les 6 </a:t>
            </a:r>
            <a:r>
              <a:rPr lang="en-US" altLang="ko-KR" sz="1200" dirty="0" err="1" smtClean="0">
                <a:solidFill>
                  <a:schemeClr val="bg1"/>
                </a:solidFill>
                <a:cs typeface="Arial" pitchFamily="34" charset="0"/>
              </a:rPr>
              <a:t>mois</a:t>
            </a:r>
            <a:r>
              <a:rPr lang="en-US" altLang="ko-KR" sz="1200" dirty="0" smtClean="0">
                <a:solidFill>
                  <a:schemeClr val="bg1"/>
                </a:solidFill>
                <a:cs typeface="Arial" pitchFamily="34" charset="0"/>
              </a:rPr>
              <a:t> qui </a:t>
            </a:r>
            <a:r>
              <a:rPr lang="en-US" altLang="ko-KR" sz="1200" dirty="0" err="1" smtClean="0">
                <a:solidFill>
                  <a:schemeClr val="bg1"/>
                </a:solidFill>
                <a:cs typeface="Arial" pitchFamily="34" charset="0"/>
              </a:rPr>
              <a:t>suivront</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l’implémentation</a:t>
            </a:r>
            <a:r>
              <a:rPr lang="en-US" altLang="ko-KR" sz="1200" dirty="0" smtClean="0">
                <a:solidFill>
                  <a:schemeClr val="bg1"/>
                </a:solidFill>
                <a:cs typeface="Arial" pitchFamily="34" charset="0"/>
              </a:rPr>
              <a:t> avec un </a:t>
            </a:r>
            <a:r>
              <a:rPr lang="en-US" altLang="ko-KR" sz="1200" dirty="0" err="1" smtClean="0">
                <a:solidFill>
                  <a:schemeClr val="bg1"/>
                </a:solidFill>
                <a:cs typeface="Arial" pitchFamily="34" charset="0"/>
              </a:rPr>
              <a:t>objectif</a:t>
            </a:r>
            <a:r>
              <a:rPr lang="en-US" altLang="ko-KR" sz="1200" dirty="0" smtClean="0">
                <a:solidFill>
                  <a:schemeClr val="bg1"/>
                </a:solidFill>
                <a:cs typeface="Arial" pitchFamily="34" charset="0"/>
              </a:rPr>
              <a:t> de +/- 36,8% au bout de 21 </a:t>
            </a:r>
            <a:r>
              <a:rPr lang="en-US" altLang="ko-KR" sz="1200" dirty="0" err="1" smtClean="0">
                <a:solidFill>
                  <a:schemeClr val="bg1"/>
                </a:solidFill>
                <a:cs typeface="Arial" pitchFamily="34" charset="0"/>
              </a:rPr>
              <a:t>mois</a:t>
            </a:r>
            <a:r>
              <a:rPr lang="en-US" altLang="ko-KR" sz="1200" dirty="0" smtClean="0">
                <a:solidFill>
                  <a:schemeClr val="bg1"/>
                </a:solidFill>
                <a:cs typeface="Arial" pitchFamily="34" charset="0"/>
              </a:rPr>
              <a:t>.. </a:t>
            </a:r>
            <a:endParaRPr lang="en-US" altLang="ko-KR" sz="1200" dirty="0">
              <a:solidFill>
                <a:schemeClr val="bg1"/>
              </a:solidFill>
              <a:cs typeface="Arial" pitchFamily="34" charset="0"/>
            </a:endParaRPr>
          </a:p>
        </p:txBody>
      </p:sp>
    </p:spTree>
    <p:extLst>
      <p:ext uri="{BB962C8B-B14F-4D97-AF65-F5344CB8AC3E}">
        <p14:creationId xmlns:p14="http://schemas.microsoft.com/office/powerpoint/2010/main" val="1557309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9690</TotalTime>
  <Words>1802</Words>
  <Application>Microsoft Office PowerPoint</Application>
  <PresentationFormat>Custom</PresentationFormat>
  <Paragraphs>211</Paragraphs>
  <Slides>22</Slides>
  <Notes>0</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Brice</cp:lastModifiedBy>
  <cp:revision>168</cp:revision>
  <dcterms:created xsi:type="dcterms:W3CDTF">2020-01-20T05:08:25Z</dcterms:created>
  <dcterms:modified xsi:type="dcterms:W3CDTF">2024-01-26T09:52:56Z</dcterms:modified>
</cp:coreProperties>
</file>